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312" r:id="rId3"/>
    <p:sldId id="311" r:id="rId4"/>
    <p:sldId id="258" r:id="rId5"/>
    <p:sldId id="261" r:id="rId6"/>
    <p:sldId id="259" r:id="rId7"/>
    <p:sldId id="298" r:id="rId8"/>
    <p:sldId id="304" r:id="rId9"/>
    <p:sldId id="305" r:id="rId10"/>
    <p:sldId id="306" r:id="rId11"/>
    <p:sldId id="307" r:id="rId12"/>
    <p:sldId id="309" r:id="rId13"/>
    <p:sldId id="310" r:id="rId14"/>
    <p:sldId id="313" r:id="rId15"/>
    <p:sldId id="266" r:id="rId16"/>
    <p:sldId id="269" r:id="rId17"/>
    <p:sldId id="321" r:id="rId18"/>
    <p:sldId id="270" r:id="rId19"/>
    <p:sldId id="272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277" r:id="rId28"/>
    <p:sldId id="278" r:id="rId29"/>
    <p:sldId id="279" r:id="rId30"/>
    <p:sldId id="280" r:id="rId31"/>
    <p:sldId id="293" r:id="rId32"/>
    <p:sldId id="294" r:id="rId33"/>
    <p:sldId id="322" r:id="rId34"/>
    <p:sldId id="295" r:id="rId35"/>
  </p:sldIdLst>
  <p:sldSz cx="9144000" cy="5143500" type="screen16x9"/>
  <p:notesSz cx="6858000" cy="9144000"/>
  <p:defaultTextStyle>
    <a:defPPr>
      <a:defRPr lang="it-IT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FB1"/>
    <a:srgbClr val="000066"/>
    <a:srgbClr val="CC3300"/>
    <a:srgbClr val="FFFFFF"/>
    <a:srgbClr val="2C0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15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51C4D-ECFE-4CBF-9285-7D1B932C69A7}" type="datetimeFigureOut">
              <a:rPr lang="it-IT" smtClean="0"/>
              <a:t>07/04/2017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C5DE5-79FF-4C94-B877-3DD7035217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3979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>
              <a:latin typeface="Arial" panose="020B0604020202020204" pitchFamily="34" charset="0"/>
            </a:endParaRPr>
          </a:p>
        </p:txBody>
      </p:sp>
      <p:sp>
        <p:nvSpPr>
          <p:cNvPr id="3891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1FE0F8-E9E3-481A-9ADE-E632AFAB3AC8}" type="slidenum">
              <a:rPr lang="it-IT" altLang="it-IT" sz="1200"/>
              <a:pPr eaLnBrk="1" hangingPunct="1"/>
              <a:t>2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678177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smtClean="0">
              <a:latin typeface="Arial" panose="020B0604020202020204" pitchFamily="34" charset="0"/>
            </a:endParaRPr>
          </a:p>
        </p:txBody>
      </p:sp>
      <p:sp>
        <p:nvSpPr>
          <p:cNvPr id="6144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E119D60-038B-4D44-9C19-193B50A805B7}" type="slidenum">
              <a:rPr lang="it-IT" altLang="it-IT" sz="1200"/>
              <a:pPr eaLnBrk="1" hangingPunct="1"/>
              <a:t>25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2878393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 smtClean="0"/>
          </a:p>
        </p:txBody>
      </p:sp>
      <p:sp>
        <p:nvSpPr>
          <p:cNvPr id="67588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912875-548D-47EE-BFB4-747B205A2B1E}" type="slidenum">
              <a:rPr lang="it-IT" altLang="it-IT">
                <a:latin typeface="Calibri" panose="020F0502020204030204" pitchFamily="34" charset="0"/>
              </a:rPr>
              <a:pPr eaLnBrk="1" hangingPunct="1"/>
              <a:t>27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063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B1A3BA1-794C-434C-94D0-E080B24EEB3C}" type="slidenum">
              <a:rPr lang="en-US" altLang="it-IT">
                <a:latin typeface="Calibri" panose="020F0502020204030204" pitchFamily="34" charset="0"/>
              </a:rPr>
              <a:pPr eaLnBrk="1" hangingPunct="1"/>
              <a:t>28</a:t>
            </a:fld>
            <a:endParaRPr lang="en-US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413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DB49BBB-B984-4392-B478-A0942B119797}" type="slidenum">
              <a:rPr lang="en-US" altLang="it-IT">
                <a:latin typeface="Calibri" panose="020F0502020204030204" pitchFamily="34" charset="0"/>
              </a:rPr>
              <a:pPr eaLnBrk="1" hangingPunct="1"/>
              <a:t>29</a:t>
            </a:fld>
            <a:endParaRPr lang="en-US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409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FCE784-C847-485E-9AD9-6D5394C35403}" type="slidenum">
              <a:rPr lang="en-US" altLang="it-IT">
                <a:latin typeface="Calibri" panose="020F0502020204030204" pitchFamily="34" charset="0"/>
              </a:rPr>
              <a:pPr eaLnBrk="1" hangingPunct="1"/>
              <a:t>30</a:t>
            </a:fld>
            <a:endParaRPr lang="en-US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656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EB95B36-A59E-4837-970E-929CBD8DB379}" type="slidenum">
              <a:rPr lang="en-US" altLang="it-IT">
                <a:latin typeface="Calibri" panose="020F0502020204030204" pitchFamily="34" charset="0"/>
              </a:rPr>
              <a:pPr eaLnBrk="1" hangingPunct="1"/>
              <a:t>31</a:t>
            </a:fld>
            <a:endParaRPr lang="en-US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507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542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EEB6C75-B127-4DDD-8ED7-A257FFD43EF8}" type="slidenum">
              <a:rPr lang="en-US" altLang="it-IT">
                <a:latin typeface="Calibri" panose="020F0502020204030204" pitchFamily="34" charset="0"/>
              </a:rPr>
              <a:pPr eaLnBrk="1" hangingPunct="1"/>
              <a:t>32</a:t>
            </a:fld>
            <a:endParaRPr lang="en-US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250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>
              <a:latin typeface="Arial" panose="020B0604020202020204" pitchFamily="34" charset="0"/>
            </a:endParaRPr>
          </a:p>
        </p:txBody>
      </p:sp>
      <p:sp>
        <p:nvSpPr>
          <p:cNvPr id="4198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F45046-A92F-41B1-BD32-9C7D87F02949}" type="slidenum">
              <a:rPr lang="it-IT" altLang="it-IT" sz="1200"/>
              <a:pPr eaLnBrk="1" hangingPunct="1"/>
              <a:t>33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1766736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8EEEF5-7DDC-4394-BFD1-91C83F4FF41E}" type="slidenum">
              <a:rPr lang="en-US" altLang="it-IT">
                <a:latin typeface="Calibri" panose="020F0502020204030204" pitchFamily="34" charset="0"/>
              </a:rPr>
              <a:pPr eaLnBrk="1" hangingPunct="1"/>
              <a:t>34</a:t>
            </a:fld>
            <a:endParaRPr lang="en-US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307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it-IT" smtClean="0"/>
          </a:p>
        </p:txBody>
      </p:sp>
      <p:sp>
        <p:nvSpPr>
          <p:cNvPr id="276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0A2C760-D51C-4B50-8D4F-1486D7EBD4E0}" type="slidenum">
              <a:rPr lang="en-US" altLang="it-IT">
                <a:solidFill>
                  <a:prstClr val="black"/>
                </a:solidFill>
              </a:rPr>
              <a:pPr eaLnBrk="1" hangingPunct="1"/>
              <a:t>4</a:t>
            </a:fld>
            <a:endParaRPr lang="en-US" alt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447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it-IT" smtClean="0"/>
          </a:p>
        </p:txBody>
      </p:sp>
      <p:sp>
        <p:nvSpPr>
          <p:cNvPr id="532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CE39C8B-62A1-477F-B6DE-4B47DFFCE634}" type="slidenum">
              <a:rPr lang="es-ES" altLang="it-IT" smtClean="0"/>
              <a:pPr/>
              <a:t>13</a:t>
            </a:fld>
            <a:endParaRPr lang="es-ES" altLang="it-IT" smtClean="0"/>
          </a:p>
        </p:txBody>
      </p:sp>
    </p:spTree>
    <p:extLst>
      <p:ext uri="{BB962C8B-B14F-4D97-AF65-F5344CB8AC3E}">
        <p14:creationId xmlns:p14="http://schemas.microsoft.com/office/powerpoint/2010/main" val="2012416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768945B-116D-427A-9194-B826CA55D78D}" type="slidenum">
              <a:rPr lang="en-US" altLang="it-IT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709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7891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it-IT" smtClean="0">
              <a:latin typeface="Arial" panose="020B0604020202020204" pitchFamily="34" charset="0"/>
            </a:endParaRPr>
          </a:p>
        </p:txBody>
      </p:sp>
      <p:sp>
        <p:nvSpPr>
          <p:cNvPr id="378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68AFA1-AC29-43A6-A64E-D8E1B32E6188}" type="slidenum">
              <a:rPr lang="en-US" altLang="it-IT" sz="1200">
                <a:cs typeface="Arial" panose="020B0604020202020204" pitchFamily="34" charset="0"/>
              </a:rPr>
              <a:pPr eaLnBrk="1" hangingPunct="1"/>
              <a:t>16</a:t>
            </a:fld>
            <a:endParaRPr lang="en-US" altLang="it-IT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750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>
              <a:latin typeface="Arial" panose="020B0604020202020204" pitchFamily="34" charset="0"/>
            </a:endParaRPr>
          </a:p>
        </p:txBody>
      </p:sp>
      <p:sp>
        <p:nvSpPr>
          <p:cNvPr id="3686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CFFA22-3867-4E9B-B508-A003A2DDE22C}" type="slidenum">
              <a:rPr lang="en-US" altLang="it-IT" sz="1200">
                <a:cs typeface="Arial" panose="020B0604020202020204" pitchFamily="34" charset="0"/>
              </a:rPr>
              <a:pPr eaLnBrk="1" hangingPunct="1"/>
              <a:t>17</a:t>
            </a:fld>
            <a:endParaRPr lang="en-US" altLang="it-IT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856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3891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>
              <a:latin typeface="Arial" panose="020B0604020202020204" pitchFamily="34" charset="0"/>
            </a:endParaRPr>
          </a:p>
        </p:txBody>
      </p:sp>
      <p:sp>
        <p:nvSpPr>
          <p:cNvPr id="3891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4D86B5-9766-4963-A50C-84382F96B47D}" type="slidenum">
              <a:rPr lang="it-IT" altLang="it-IT" sz="1200"/>
              <a:pPr eaLnBrk="1" hangingPunct="1"/>
              <a:t>18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279491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403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>
              <a:latin typeface="Arial" panose="020B0604020202020204" pitchFamily="34" charset="0"/>
            </a:endParaRPr>
          </a:p>
        </p:txBody>
      </p:sp>
      <p:sp>
        <p:nvSpPr>
          <p:cNvPr id="4403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467123-580C-4335-9AEC-3700D0DB9951}" type="slidenum">
              <a:rPr lang="it-IT" altLang="it-IT" sz="1200"/>
              <a:pPr eaLnBrk="1" hangingPunct="1"/>
              <a:t>19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3171498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smtClean="0">
              <a:latin typeface="Arial" panose="020B0604020202020204" pitchFamily="34" charset="0"/>
            </a:endParaRPr>
          </a:p>
        </p:txBody>
      </p:sp>
      <p:sp>
        <p:nvSpPr>
          <p:cNvPr id="6451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CBF8BF4-4302-4394-92A7-3FD89BDBD5C0}" type="slidenum">
              <a:rPr lang="it-IT" altLang="it-IT" sz="1200"/>
              <a:pPr eaLnBrk="1" hangingPunct="1"/>
              <a:t>22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346825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04804" indent="0" algn="ctr">
              <a:buNone/>
              <a:defRPr/>
            </a:lvl2pPr>
            <a:lvl3pPr marL="609608" indent="0" algn="ctr">
              <a:buNone/>
              <a:defRPr/>
            </a:lvl3pPr>
            <a:lvl4pPr marL="914411" indent="0" algn="ctr">
              <a:buNone/>
              <a:defRPr/>
            </a:lvl4pPr>
            <a:lvl5pPr marL="1219216" indent="0" algn="ctr">
              <a:buNone/>
              <a:defRPr/>
            </a:lvl5pPr>
            <a:lvl6pPr marL="1524019" indent="0" algn="ctr">
              <a:buNone/>
              <a:defRPr/>
            </a:lvl6pPr>
            <a:lvl7pPr marL="1828823" indent="0" algn="ctr">
              <a:buNone/>
              <a:defRPr/>
            </a:lvl7pPr>
            <a:lvl8pPr marL="2133627" indent="0" algn="ctr">
              <a:buNone/>
              <a:defRPr/>
            </a:lvl8pPr>
            <a:lvl9pPr marL="2438431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5AB91-7A0D-40C0-88C3-B86F0A24D596}" type="datetimeFigureOut">
              <a:rPr lang="it-IT">
                <a:solidFill>
                  <a:srgbClr val="FFFFFF"/>
                </a:solidFill>
              </a:rPr>
              <a:pPr>
                <a:defRPr/>
              </a:pPr>
              <a:t>07/04/2017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63F3B-4CBB-47DF-A0C0-2126FF813605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0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6F6EC-15A4-4657-A4F2-E50C0233F17C}" type="datetimeFigureOut">
              <a:rPr lang="it-IT">
                <a:solidFill>
                  <a:srgbClr val="FFFFFF"/>
                </a:solidFill>
              </a:rPr>
              <a:pPr>
                <a:defRPr/>
              </a:pPr>
              <a:t>07/04/2017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7DBA30-1A4D-4AE3-9CEF-8E4946BFB175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76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2" y="457200"/>
            <a:ext cx="1943099" cy="41148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1" y="457200"/>
            <a:ext cx="5693834" cy="41148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AC348-B840-49BB-B61B-C1753707B7FF}" type="datetimeFigureOut">
              <a:rPr lang="it-IT">
                <a:solidFill>
                  <a:srgbClr val="FFFFFF"/>
                </a:solidFill>
              </a:rPr>
              <a:pPr>
                <a:defRPr/>
              </a:pPr>
              <a:t>07/04/2017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60D38-425C-4C52-9A78-A01EE9F96541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52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r>
              <a:rPr lang="it-IT" noProof="0" smtClean="0"/>
              <a:t>Fare clic sull'icona per inserire una tabella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5D0FC-9008-4E4C-81A8-1842D59213B5}" type="datetimeFigureOut">
              <a:rPr lang="it-IT">
                <a:solidFill>
                  <a:srgbClr val="FFFFFF"/>
                </a:solidFill>
              </a:rPr>
              <a:pPr>
                <a:defRPr/>
              </a:pPr>
              <a:t>07/04/2017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30DCAC-6714-4BAF-AB4F-5A9334CFE84C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7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12300-E34A-4FC6-9F54-6181A33E8D28}" type="datetimeFigureOut">
              <a:rPr lang="it-IT">
                <a:solidFill>
                  <a:srgbClr val="FFFFFF"/>
                </a:solidFill>
              </a:rPr>
              <a:pPr>
                <a:defRPr/>
              </a:pPr>
              <a:t>07/04/2017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6D74D-8C5F-4AC4-958F-834A0F2F650D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48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489" y="3305178"/>
            <a:ext cx="7772400" cy="1021556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1333"/>
            </a:lvl1pPr>
            <a:lvl2pPr marL="304804" indent="0">
              <a:buNone/>
              <a:defRPr sz="1200"/>
            </a:lvl2pPr>
            <a:lvl3pPr marL="609608" indent="0">
              <a:buNone/>
              <a:defRPr sz="1067"/>
            </a:lvl3pPr>
            <a:lvl4pPr marL="914411" indent="0">
              <a:buNone/>
              <a:defRPr sz="933"/>
            </a:lvl4pPr>
            <a:lvl5pPr marL="1219216" indent="0">
              <a:buNone/>
              <a:defRPr sz="933"/>
            </a:lvl5pPr>
            <a:lvl6pPr marL="1524019" indent="0">
              <a:buNone/>
              <a:defRPr sz="933"/>
            </a:lvl6pPr>
            <a:lvl7pPr marL="1828823" indent="0">
              <a:buNone/>
              <a:defRPr sz="933"/>
            </a:lvl7pPr>
            <a:lvl8pPr marL="2133627" indent="0">
              <a:buNone/>
              <a:defRPr sz="933"/>
            </a:lvl8pPr>
            <a:lvl9pPr marL="2438431" indent="0">
              <a:buNone/>
              <a:defRPr sz="933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1141F-28A8-4E36-9C9C-2F3530CC5C64}" type="datetimeFigureOut">
              <a:rPr lang="it-IT">
                <a:solidFill>
                  <a:srgbClr val="FFFFFF"/>
                </a:solidFill>
              </a:rPr>
              <a:pPr>
                <a:defRPr/>
              </a:pPr>
              <a:t>07/04/2017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EF4E8-F7E4-499F-906C-916E95913A03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16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2" y="1485900"/>
            <a:ext cx="3818467" cy="3086100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39735" y="1485900"/>
            <a:ext cx="3818467" cy="3086100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A0971-C7B0-4768-B29D-39A574C245A0}" type="datetimeFigureOut">
              <a:rPr lang="it-IT">
                <a:solidFill>
                  <a:srgbClr val="FFFFFF"/>
                </a:solidFill>
              </a:rPr>
              <a:pPr>
                <a:defRPr/>
              </a:pPr>
              <a:t>07/04/2017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9BEA1D-DC3E-45BA-91DB-DE035B33FF6B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012" cy="47982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4" indent="0">
              <a:buNone/>
              <a:defRPr sz="1333" b="1"/>
            </a:lvl2pPr>
            <a:lvl3pPr marL="609608" indent="0">
              <a:buNone/>
              <a:defRPr sz="1200" b="1"/>
            </a:lvl3pPr>
            <a:lvl4pPr marL="914411" indent="0">
              <a:buNone/>
              <a:defRPr sz="1067" b="1"/>
            </a:lvl4pPr>
            <a:lvl5pPr marL="1219216" indent="0">
              <a:buNone/>
              <a:defRPr sz="1067" b="1"/>
            </a:lvl5pPr>
            <a:lvl6pPr marL="1524019" indent="0">
              <a:buNone/>
              <a:defRPr sz="1067" b="1"/>
            </a:lvl6pPr>
            <a:lvl7pPr marL="1828823" indent="0">
              <a:buNone/>
              <a:defRPr sz="1067" b="1"/>
            </a:lvl7pPr>
            <a:lvl8pPr marL="2133627" indent="0">
              <a:buNone/>
              <a:defRPr sz="1067" b="1"/>
            </a:lvl8pPr>
            <a:lvl9pPr marL="2438431" indent="0">
              <a:buNone/>
              <a:defRPr sz="1067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012" cy="2963466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378" y="1151335"/>
            <a:ext cx="4041422" cy="479822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4" indent="0">
              <a:buNone/>
              <a:defRPr sz="1333" b="1"/>
            </a:lvl2pPr>
            <a:lvl3pPr marL="609608" indent="0">
              <a:buNone/>
              <a:defRPr sz="1200" b="1"/>
            </a:lvl3pPr>
            <a:lvl4pPr marL="914411" indent="0">
              <a:buNone/>
              <a:defRPr sz="1067" b="1"/>
            </a:lvl4pPr>
            <a:lvl5pPr marL="1219216" indent="0">
              <a:buNone/>
              <a:defRPr sz="1067" b="1"/>
            </a:lvl5pPr>
            <a:lvl6pPr marL="1524019" indent="0">
              <a:buNone/>
              <a:defRPr sz="1067" b="1"/>
            </a:lvl6pPr>
            <a:lvl7pPr marL="1828823" indent="0">
              <a:buNone/>
              <a:defRPr sz="1067" b="1"/>
            </a:lvl7pPr>
            <a:lvl8pPr marL="2133627" indent="0">
              <a:buNone/>
              <a:defRPr sz="1067" b="1"/>
            </a:lvl8pPr>
            <a:lvl9pPr marL="2438431" indent="0">
              <a:buNone/>
              <a:defRPr sz="1067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1245-C6D8-4476-8B81-D65ABC01A713}" type="datetimeFigureOut">
              <a:rPr lang="it-IT">
                <a:solidFill>
                  <a:srgbClr val="FFFFFF"/>
                </a:solidFill>
              </a:rPr>
              <a:pPr>
                <a:defRPr/>
              </a:pPr>
              <a:t>07/04/2017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047DF1-1D8D-438A-BE41-E292073AA7DC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4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E4B17-CBEC-43E6-8AD7-2021C460ABCA}" type="datetimeFigureOut">
              <a:rPr lang="it-IT">
                <a:solidFill>
                  <a:srgbClr val="FFFFFF"/>
                </a:solidFill>
              </a:rPr>
              <a:pPr>
                <a:defRPr/>
              </a:pPr>
              <a:t>07/04/2017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F2CD1-6B9B-4649-8F7C-384CCC2D4404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6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831E0-16AB-47A9-A484-88679D259E93}" type="datetimeFigureOut">
              <a:rPr lang="it-IT">
                <a:solidFill>
                  <a:srgbClr val="FFFFFF"/>
                </a:solidFill>
              </a:rPr>
              <a:pPr>
                <a:defRPr/>
              </a:pPr>
              <a:t>07/04/2017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5C276-C538-4CC1-84BF-9C911EF099A1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142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489" cy="871538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757" y="204790"/>
            <a:ext cx="5111045" cy="4389835"/>
          </a:xfrm>
        </p:spPr>
        <p:txBody>
          <a:bodyPr/>
          <a:lstStyle>
            <a:lvl1pPr>
              <a:defRPr sz="2134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489" cy="3518297"/>
          </a:xfrm>
        </p:spPr>
        <p:txBody>
          <a:bodyPr/>
          <a:lstStyle>
            <a:lvl1pPr marL="0" indent="0">
              <a:buNone/>
              <a:defRPr sz="933"/>
            </a:lvl1pPr>
            <a:lvl2pPr marL="304804" indent="0">
              <a:buNone/>
              <a:defRPr sz="800"/>
            </a:lvl2pPr>
            <a:lvl3pPr marL="609608" indent="0">
              <a:buNone/>
              <a:defRPr sz="667"/>
            </a:lvl3pPr>
            <a:lvl4pPr marL="914411" indent="0">
              <a:buNone/>
              <a:defRPr sz="600"/>
            </a:lvl4pPr>
            <a:lvl5pPr marL="1219216" indent="0">
              <a:buNone/>
              <a:defRPr sz="600"/>
            </a:lvl5pPr>
            <a:lvl6pPr marL="1524019" indent="0">
              <a:buNone/>
              <a:defRPr sz="600"/>
            </a:lvl6pPr>
            <a:lvl7pPr marL="1828823" indent="0">
              <a:buNone/>
              <a:defRPr sz="600"/>
            </a:lvl7pPr>
            <a:lvl8pPr marL="2133627" indent="0">
              <a:buNone/>
              <a:defRPr sz="600"/>
            </a:lvl8pPr>
            <a:lvl9pPr marL="2438431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CED43-86C5-4F16-B672-EFE21F2E1A60}" type="datetimeFigureOut">
              <a:rPr lang="it-IT">
                <a:solidFill>
                  <a:srgbClr val="FFFFFF"/>
                </a:solidFill>
              </a:rPr>
              <a:pPr>
                <a:defRPr/>
              </a:pPr>
              <a:t>07/04/2017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3F23E-E3D9-418C-9157-C67C64A1AAEB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68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111" y="3600450"/>
            <a:ext cx="5486400" cy="425054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2134"/>
            </a:lvl1pPr>
            <a:lvl2pPr marL="304804" indent="0">
              <a:buNone/>
              <a:defRPr sz="1867"/>
            </a:lvl2pPr>
            <a:lvl3pPr marL="609608" indent="0">
              <a:buNone/>
              <a:defRPr sz="1600"/>
            </a:lvl3pPr>
            <a:lvl4pPr marL="914411" indent="0">
              <a:buNone/>
              <a:defRPr sz="1333"/>
            </a:lvl4pPr>
            <a:lvl5pPr marL="1219216" indent="0">
              <a:buNone/>
              <a:defRPr sz="1333"/>
            </a:lvl5pPr>
            <a:lvl6pPr marL="1524019" indent="0">
              <a:buNone/>
              <a:defRPr sz="1333"/>
            </a:lvl6pPr>
            <a:lvl7pPr marL="1828823" indent="0">
              <a:buNone/>
              <a:defRPr sz="1333"/>
            </a:lvl7pPr>
            <a:lvl8pPr marL="2133627" indent="0">
              <a:buNone/>
              <a:defRPr sz="1333"/>
            </a:lvl8pPr>
            <a:lvl9pPr marL="2438431" indent="0">
              <a:buNone/>
              <a:defRPr sz="1333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111" y="4025503"/>
            <a:ext cx="5486400" cy="603647"/>
          </a:xfrm>
        </p:spPr>
        <p:txBody>
          <a:bodyPr/>
          <a:lstStyle>
            <a:lvl1pPr marL="0" indent="0">
              <a:buNone/>
              <a:defRPr sz="933"/>
            </a:lvl1pPr>
            <a:lvl2pPr marL="304804" indent="0">
              <a:buNone/>
              <a:defRPr sz="800"/>
            </a:lvl2pPr>
            <a:lvl3pPr marL="609608" indent="0">
              <a:buNone/>
              <a:defRPr sz="667"/>
            </a:lvl3pPr>
            <a:lvl4pPr marL="914411" indent="0">
              <a:buNone/>
              <a:defRPr sz="600"/>
            </a:lvl4pPr>
            <a:lvl5pPr marL="1219216" indent="0">
              <a:buNone/>
              <a:defRPr sz="600"/>
            </a:lvl5pPr>
            <a:lvl6pPr marL="1524019" indent="0">
              <a:buNone/>
              <a:defRPr sz="600"/>
            </a:lvl6pPr>
            <a:lvl7pPr marL="1828823" indent="0">
              <a:buNone/>
              <a:defRPr sz="600"/>
            </a:lvl7pPr>
            <a:lvl8pPr marL="2133627" indent="0">
              <a:buNone/>
              <a:defRPr sz="600"/>
            </a:lvl8pPr>
            <a:lvl9pPr marL="2438431" indent="0">
              <a:buNone/>
              <a:defRPr sz="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A6300-8054-4F6C-AD5A-8E0D1C3EAE82}" type="datetimeFigureOut">
              <a:rPr lang="it-IT">
                <a:solidFill>
                  <a:srgbClr val="FFFFFF"/>
                </a:solidFill>
              </a:rPr>
              <a:pPr>
                <a:defRPr/>
              </a:pPr>
              <a:t>07/04/2017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FDCAD7-9AA9-4AF7-B26A-6751294838D6}" type="slidenum">
              <a:rPr lang="it-IT" altLang="it-IT">
                <a:solidFill>
                  <a:srgbClr val="FFFFFF"/>
                </a:solidFill>
              </a:rPr>
              <a:pPr/>
              <a:t>‹N›</a:t>
            </a:fld>
            <a:endParaRPr lang="it-IT" alt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2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33" b="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18221-BA60-4FF3-9F0B-22A57B6C5611}" type="datetimeFigureOut">
              <a:rPr lang="it-IT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07/04/2017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33" b="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33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44C46B-7622-4B4C-B4CE-72C4B97D49C0}" type="slidenum">
              <a:rPr lang="it-IT" altLang="it-IT">
                <a:solidFill>
                  <a:srgbClr val="FFFFFF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019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33">
          <a:solidFill>
            <a:schemeClr val="tx2"/>
          </a:solidFill>
          <a:latin typeface="Arial" charset="0"/>
        </a:defRPr>
      </a:lvl5pPr>
      <a:lvl6pPr marL="304804" algn="ctr" rtl="0" eaLnBrk="1" fontAlgn="base" hangingPunct="1">
        <a:spcBef>
          <a:spcPct val="0"/>
        </a:spcBef>
        <a:spcAft>
          <a:spcPct val="0"/>
        </a:spcAft>
        <a:defRPr sz="2933">
          <a:solidFill>
            <a:schemeClr val="tx2"/>
          </a:solidFill>
          <a:latin typeface="Arial" charset="0"/>
        </a:defRPr>
      </a:lvl6pPr>
      <a:lvl7pPr marL="609608" algn="ctr" rtl="0" eaLnBrk="1" fontAlgn="base" hangingPunct="1">
        <a:spcBef>
          <a:spcPct val="0"/>
        </a:spcBef>
        <a:spcAft>
          <a:spcPct val="0"/>
        </a:spcAft>
        <a:defRPr sz="2933">
          <a:solidFill>
            <a:schemeClr val="tx2"/>
          </a:solidFill>
          <a:latin typeface="Arial" charset="0"/>
        </a:defRPr>
      </a:lvl7pPr>
      <a:lvl8pPr marL="914411" algn="ctr" rtl="0" eaLnBrk="1" fontAlgn="base" hangingPunct="1">
        <a:spcBef>
          <a:spcPct val="0"/>
        </a:spcBef>
        <a:spcAft>
          <a:spcPct val="0"/>
        </a:spcAft>
        <a:defRPr sz="2933">
          <a:solidFill>
            <a:schemeClr val="tx2"/>
          </a:solidFill>
          <a:latin typeface="Arial" charset="0"/>
        </a:defRPr>
      </a:lvl8pPr>
      <a:lvl9pPr marL="1219216" algn="ctr" rtl="0" eaLnBrk="1" fontAlgn="base" hangingPunct="1">
        <a:spcBef>
          <a:spcPct val="0"/>
        </a:spcBef>
        <a:spcAft>
          <a:spcPct val="0"/>
        </a:spcAft>
        <a:defRPr sz="2933">
          <a:solidFill>
            <a:schemeClr val="tx2"/>
          </a:solidFill>
          <a:latin typeface="Arial" charset="0"/>
        </a:defRPr>
      </a:lvl9pPr>
    </p:titleStyle>
    <p:bodyStyle>
      <a:lvl1pPr marL="228603" indent="-228603" algn="l" rtl="0" eaLnBrk="0" fontAlgn="base" hangingPunct="0">
        <a:spcBef>
          <a:spcPct val="20000"/>
        </a:spcBef>
        <a:spcAft>
          <a:spcPct val="0"/>
        </a:spcAft>
        <a:buChar char="•"/>
        <a:defRPr sz="2134">
          <a:solidFill>
            <a:schemeClr val="tx1"/>
          </a:solidFill>
          <a:latin typeface="+mn-lt"/>
          <a:ea typeface="+mn-ea"/>
          <a:cs typeface="+mn-cs"/>
        </a:defRPr>
      </a:lvl1pPr>
      <a:lvl2pPr marL="495306" indent="-190502" algn="l" rtl="0" eaLnBrk="0" fontAlgn="base" hangingPunct="0">
        <a:spcBef>
          <a:spcPct val="20000"/>
        </a:spcBef>
        <a:spcAft>
          <a:spcPct val="0"/>
        </a:spcAft>
        <a:buChar char="–"/>
        <a:defRPr sz="1867">
          <a:solidFill>
            <a:schemeClr val="tx1"/>
          </a:solidFill>
          <a:latin typeface="+mn-lt"/>
        </a:defRPr>
      </a:lvl2pPr>
      <a:lvl3pPr marL="762010" indent="-152402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66814" indent="-152402" algn="l" rtl="0" eaLnBrk="0" fontAlgn="base" hangingPunct="0">
        <a:spcBef>
          <a:spcPct val="20000"/>
        </a:spcBef>
        <a:spcAft>
          <a:spcPct val="0"/>
        </a:spcAft>
        <a:buChar char="–"/>
        <a:defRPr sz="1333">
          <a:solidFill>
            <a:schemeClr val="tx1"/>
          </a:solidFill>
          <a:latin typeface="+mn-lt"/>
        </a:defRPr>
      </a:lvl4pPr>
      <a:lvl5pPr marL="1371617" indent="-152402" algn="l" rtl="0" eaLnBrk="0" fontAlgn="base" hangingPunct="0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+mn-lt"/>
        </a:defRPr>
      </a:lvl5pPr>
      <a:lvl6pPr marL="1676421" indent="-152402" algn="l" rtl="0" eaLnBrk="1" fontAlgn="base" hangingPunct="1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+mn-lt"/>
        </a:defRPr>
      </a:lvl6pPr>
      <a:lvl7pPr marL="1981225" indent="-152402" algn="l" rtl="0" eaLnBrk="1" fontAlgn="base" hangingPunct="1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+mn-lt"/>
        </a:defRPr>
      </a:lvl7pPr>
      <a:lvl8pPr marL="2286029" indent="-152402" algn="l" rtl="0" eaLnBrk="1" fontAlgn="base" hangingPunct="1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+mn-lt"/>
        </a:defRPr>
      </a:lvl8pPr>
      <a:lvl9pPr marL="2590832" indent="-152402" algn="l" rtl="0" eaLnBrk="1" fontAlgn="base" hangingPunct="1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60960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4" algn="l" defTabSz="60960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8" algn="l" defTabSz="60960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11" algn="l" defTabSz="60960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16" algn="l" defTabSz="60960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19" algn="l" defTabSz="60960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23" algn="l" defTabSz="60960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27" algn="l" defTabSz="60960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31" algn="l" defTabSz="60960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frm=1&amp;source=images&amp;cd=&amp;cad=rja&amp;docid=4p8EHwXyU0KxMM&amp;tbnid=mOLvIABO3QyrgM:&amp;ved=0CAUQjRw&amp;url=http://it.dreamstime.com/immagini-stock-libere-da-diritti-la-terra-globale-della-popolazione-umana-pubblica-il-programma-della-gente-image18971719&amp;ei=C1laUrm3EJDFtAaD5YGwDA&amp;bvm=bv.53899372,d.bGE&amp;psig=AFQjCNF8r5O3juiEVWXH_zN9KCuEfmsH_g&amp;ust=1381738832037987" TargetMode="External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hyperlink" Target="http://www.google.it/url?sa=i&amp;source=images&amp;cd=&amp;cad=rja&amp;docid=ghnpPeoY0AlQNM&amp;tbnid=FG_g0afPF9xFrM:&amp;ved=&amp;url=http://it.dreamstime.com/immagine-stock-libera-da-diritti-popolazione-dell-azienda-del-gruppo-della-gente-di-simbolo-3d-image8997576&amp;ei=VFlaUtLWKau00QWgp4DoDQ&amp;psig=AFQjCNGyLbZeuk5wbH6WRK5V3QI8aMmdag&amp;ust=1381739220727580" TargetMode="Externa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frm=1&amp;source=images&amp;cd=&amp;cad=rja&amp;docid=hgyc9r0s_CJa9M&amp;tbnid=_WIjxC4BeR6IuM:&amp;ved=0CAUQjRw&amp;url=http://www.canstockphoto.it/simbolo-persona-salti-fuori-linea-soars-5740651.html&amp;ei=ttBaUrjjKMPfswb-q4DwBQ&amp;bvm=bv.53899372,d.Yms&amp;psig=AFQjCNFyShO8qUj-fdIADMcJHE9nE5kP6A&amp;ust=1381769578123876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1296633" y="2012352"/>
            <a:ext cx="6593765" cy="133592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Prognosis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The temporal dimension of </a:t>
            </a:r>
            <a:r>
              <a:rPr lang="en-US" dirty="0" smtClean="0">
                <a:solidFill>
                  <a:srgbClr val="FFFF00"/>
                </a:solidFill>
              </a:rPr>
              <a:t>diagnosis</a:t>
            </a:r>
            <a:endParaRPr lang="it-IT" dirty="0">
              <a:solidFill>
                <a:srgbClr val="FFFF00"/>
              </a:solidFill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2000250" y="3592542"/>
            <a:ext cx="5143500" cy="1103842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>
                <a:solidFill>
                  <a:srgbClr val="FFFFFF"/>
                </a:solidFill>
              </a:rPr>
              <a:t>Gennaro D’Amico</a:t>
            </a:r>
          </a:p>
          <a:p>
            <a:r>
              <a:rPr lang="it-IT" dirty="0" err="1" smtClean="0">
                <a:solidFill>
                  <a:srgbClr val="FFFFFF"/>
                </a:solidFill>
              </a:rPr>
              <a:t>Gastroenterology</a:t>
            </a:r>
            <a:r>
              <a:rPr lang="it-IT" dirty="0" smtClean="0">
                <a:solidFill>
                  <a:srgbClr val="FFFFFF"/>
                </a:solidFill>
              </a:rPr>
              <a:t> Unit</a:t>
            </a:r>
          </a:p>
          <a:p>
            <a:r>
              <a:rPr lang="it-IT" dirty="0" smtClean="0">
                <a:solidFill>
                  <a:srgbClr val="FFFFFF"/>
                </a:solidFill>
              </a:rPr>
              <a:t>V Cervello Hospital – Palermo</a:t>
            </a:r>
          </a:p>
          <a:p>
            <a:r>
              <a:rPr lang="it-IT" dirty="0" smtClean="0">
                <a:solidFill>
                  <a:srgbClr val="FFFFFF"/>
                </a:solidFill>
              </a:rPr>
              <a:t>gedamico@libero.it</a:t>
            </a:r>
            <a:endParaRPr lang="it-IT" dirty="0">
              <a:solidFill>
                <a:srgbClr val="FFFFFF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755" y="296644"/>
            <a:ext cx="3094490" cy="115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9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olo 1"/>
          <p:cNvSpPr>
            <a:spLocks noGrp="1"/>
          </p:cNvSpPr>
          <p:nvPr>
            <p:ph type="title"/>
          </p:nvPr>
        </p:nvSpPr>
        <p:spPr>
          <a:xfrm>
            <a:off x="225911" y="247428"/>
            <a:ext cx="8670663" cy="642938"/>
          </a:xfrm>
        </p:spPr>
        <p:txBody>
          <a:bodyPr/>
          <a:lstStyle/>
          <a:p>
            <a:r>
              <a:rPr lang="it-IT" altLang="it-IT" sz="2400" b="1" dirty="0" err="1"/>
              <a:t>Interpreting</a:t>
            </a:r>
            <a:r>
              <a:rPr lang="it-IT" altLang="it-IT" sz="2400" b="1" dirty="0"/>
              <a:t> </a:t>
            </a:r>
            <a:r>
              <a:rPr lang="it-IT" altLang="it-IT" sz="2400" b="1" dirty="0" err="1"/>
              <a:t>disagreement</a:t>
            </a:r>
            <a:r>
              <a:rPr lang="it-IT" altLang="it-IT" sz="2400" b="1" dirty="0"/>
              <a:t> </a:t>
            </a:r>
            <a:r>
              <a:rPr lang="it-IT" altLang="it-IT" sz="2400" b="1" dirty="0" err="1"/>
              <a:t>between</a:t>
            </a:r>
            <a:r>
              <a:rPr lang="it-IT" altLang="it-IT" sz="2400" b="1" dirty="0"/>
              <a:t> LSM  and LB</a:t>
            </a:r>
            <a:br>
              <a:rPr lang="it-IT" altLang="it-IT" sz="2400" b="1" dirty="0"/>
            </a:br>
            <a:r>
              <a:rPr lang="it-IT" altLang="it-IT" sz="2400" b="1" dirty="0"/>
              <a:t>Cases </a:t>
            </a:r>
            <a:r>
              <a:rPr lang="it-IT" altLang="it-IT" sz="2400" b="1" dirty="0" err="1"/>
              <a:t>detected</a:t>
            </a:r>
            <a:r>
              <a:rPr lang="it-IT" altLang="it-IT" sz="2400" b="1" dirty="0"/>
              <a:t> </a:t>
            </a:r>
            <a:r>
              <a:rPr lang="it-IT" altLang="it-IT" sz="2400" b="1" dirty="0" err="1"/>
              <a:t>only</a:t>
            </a:r>
            <a:r>
              <a:rPr lang="it-IT" altLang="it-IT" sz="2400" b="1" dirty="0"/>
              <a:t> by </a:t>
            </a:r>
            <a:r>
              <a:rPr lang="it-IT" altLang="it-IT" sz="2400" b="1" dirty="0" smtClean="0"/>
              <a:t>LB </a:t>
            </a:r>
            <a:endParaRPr lang="it-IT" altLang="it-IT" sz="2400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842A1-3CCE-48B3-831E-8C037F250031}" type="slidenum">
              <a:rPr lang="en-US" altLang="it-IT" smtClean="0"/>
              <a:pPr>
                <a:defRPr/>
              </a:pPr>
              <a:t>10</a:t>
            </a:fld>
            <a:endParaRPr lang="en-US" altLang="it-IT"/>
          </a:p>
        </p:txBody>
      </p:sp>
      <p:pic>
        <p:nvPicPr>
          <p:cNvPr id="48132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951" y="2055892"/>
            <a:ext cx="2636611" cy="177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33" name="Gruppo 8"/>
          <p:cNvGrpSpPr>
            <a:grpSpLocks/>
          </p:cNvGrpSpPr>
          <p:nvPr/>
        </p:nvGrpSpPr>
        <p:grpSpPr bwMode="auto">
          <a:xfrm>
            <a:off x="4959302" y="2060410"/>
            <a:ext cx="2673141" cy="1778168"/>
            <a:chOff x="5364088" y="1275606"/>
            <a:chExt cx="2749916" cy="1874095"/>
          </a:xfrm>
        </p:grpSpPr>
        <p:pic>
          <p:nvPicPr>
            <p:cNvPr id="48143" name="Picture 4" descr="https://4.bp.blogspot.com/-Q3eWPonLgAg/VqCYycddNZI/AAAAAAAAKB4/3TnHZJPid94/s640/soriano.fig5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275606"/>
              <a:ext cx="2749916" cy="1874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44" name="CasellaDiTesto 6"/>
            <p:cNvSpPr txBox="1">
              <a:spLocks noChangeArrowheads="1"/>
            </p:cNvSpPr>
            <p:nvPr/>
          </p:nvSpPr>
          <p:spPr bwMode="auto">
            <a:xfrm>
              <a:off x="6321953" y="2684852"/>
              <a:ext cx="1687301" cy="389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1800" b="1">
                  <a:solidFill>
                    <a:srgbClr val="000099"/>
                  </a:solidFill>
                </a:rPr>
                <a:t>LS &lt;12.5 KPa</a:t>
              </a:r>
            </a:p>
          </p:txBody>
        </p:sp>
      </p:grpSp>
      <p:sp>
        <p:nvSpPr>
          <p:cNvPr id="48134" name="CasellaDiTesto 9"/>
          <p:cNvSpPr txBox="1">
            <a:spLocks noChangeArrowheads="1"/>
          </p:cNvSpPr>
          <p:nvPr/>
        </p:nvSpPr>
        <p:spPr bwMode="auto">
          <a:xfrm>
            <a:off x="3216918" y="1108038"/>
            <a:ext cx="3475631" cy="400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it-IT" altLang="it-IT" sz="2000" dirty="0"/>
              <a:t>Do </a:t>
            </a:r>
            <a:r>
              <a:rPr lang="it-IT" altLang="it-IT" sz="2000" dirty="0" err="1"/>
              <a:t>this</a:t>
            </a:r>
            <a:r>
              <a:rPr lang="it-IT" altLang="it-IT" sz="2000" dirty="0"/>
              <a:t> </a:t>
            </a:r>
            <a:r>
              <a:rPr lang="it-IT" altLang="it-IT" sz="2000" dirty="0" err="1"/>
              <a:t>patient</a:t>
            </a:r>
            <a:r>
              <a:rPr lang="it-IT" altLang="it-IT" sz="2000" dirty="0"/>
              <a:t> </a:t>
            </a:r>
            <a:r>
              <a:rPr lang="it-IT" altLang="it-IT" sz="2000" dirty="0" err="1"/>
              <a:t>have</a:t>
            </a:r>
            <a:r>
              <a:rPr lang="it-IT" altLang="it-IT" sz="2000" dirty="0"/>
              <a:t> </a:t>
            </a:r>
            <a:r>
              <a:rPr lang="it-IT" altLang="it-IT" sz="2000" dirty="0" err="1"/>
              <a:t>cirrhosis</a:t>
            </a:r>
            <a:endParaRPr lang="it-IT" altLang="it-IT" sz="2000" dirty="0"/>
          </a:p>
        </p:txBody>
      </p:sp>
      <p:cxnSp>
        <p:nvCxnSpPr>
          <p:cNvPr id="48135" name="Connettore 2 11"/>
          <p:cNvCxnSpPr>
            <a:cxnSpLocks noChangeShapeType="1"/>
            <a:stCxn id="48134" idx="2"/>
            <a:endCxn id="48132" idx="0"/>
          </p:cNvCxnSpPr>
          <p:nvPr/>
        </p:nvCxnSpPr>
        <p:spPr bwMode="auto">
          <a:xfrm flipH="1">
            <a:off x="3007257" y="1508148"/>
            <a:ext cx="1947477" cy="547744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6" name="Connettore 2 13"/>
          <p:cNvCxnSpPr>
            <a:cxnSpLocks noChangeShapeType="1"/>
            <a:stCxn id="48134" idx="2"/>
            <a:endCxn id="48143" idx="0"/>
          </p:cNvCxnSpPr>
          <p:nvPr/>
        </p:nvCxnSpPr>
        <p:spPr bwMode="auto">
          <a:xfrm>
            <a:off x="4954733" y="1508148"/>
            <a:ext cx="1341139" cy="552262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37" name="CasellaDiTesto 19"/>
          <p:cNvSpPr txBox="1">
            <a:spLocks noChangeArrowheads="1"/>
          </p:cNvSpPr>
          <p:nvPr/>
        </p:nvSpPr>
        <p:spPr bwMode="auto">
          <a:xfrm>
            <a:off x="1871609" y="4293670"/>
            <a:ext cx="1646606" cy="369332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 b="1"/>
              <a:t>definitely yes</a:t>
            </a:r>
          </a:p>
        </p:txBody>
      </p:sp>
      <p:sp>
        <p:nvSpPr>
          <p:cNvPr id="48138" name="Freccia in giù 20"/>
          <p:cNvSpPr>
            <a:spLocks noChangeArrowheads="1"/>
          </p:cNvSpPr>
          <p:nvPr/>
        </p:nvSpPr>
        <p:spPr bwMode="auto">
          <a:xfrm>
            <a:off x="2869073" y="3838581"/>
            <a:ext cx="138183" cy="455090"/>
          </a:xfrm>
          <a:prstGeom prst="downArrow">
            <a:avLst>
              <a:gd name="adj1" fmla="val 50000"/>
              <a:gd name="adj2" fmla="val 4957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it-IT" altLang="it-IT" sz="1800" b="1"/>
          </a:p>
        </p:txBody>
      </p:sp>
      <p:sp>
        <p:nvSpPr>
          <p:cNvPr id="48139" name="CasellaDiTesto 21"/>
          <p:cNvSpPr txBox="1">
            <a:spLocks noChangeArrowheads="1"/>
          </p:cNvSpPr>
          <p:nvPr/>
        </p:nvSpPr>
        <p:spPr bwMode="auto">
          <a:xfrm>
            <a:off x="5246789" y="4298190"/>
            <a:ext cx="1800493" cy="369332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 b="1"/>
              <a:t>False Negative</a:t>
            </a:r>
          </a:p>
        </p:txBody>
      </p:sp>
      <p:sp>
        <p:nvSpPr>
          <p:cNvPr id="48140" name="Freccia in giù 22"/>
          <p:cNvSpPr>
            <a:spLocks noChangeArrowheads="1"/>
          </p:cNvSpPr>
          <p:nvPr/>
        </p:nvSpPr>
        <p:spPr bwMode="auto">
          <a:xfrm>
            <a:off x="6245841" y="3841592"/>
            <a:ext cx="138183" cy="456598"/>
          </a:xfrm>
          <a:prstGeom prst="downArrow">
            <a:avLst>
              <a:gd name="adj1" fmla="val 50000"/>
              <a:gd name="adj2" fmla="val 4974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it-IT" altLang="it-IT" sz="1800" b="1"/>
          </a:p>
        </p:txBody>
      </p:sp>
      <p:sp>
        <p:nvSpPr>
          <p:cNvPr id="48141" name="CasellaDiTesto 23"/>
          <p:cNvSpPr txBox="1">
            <a:spLocks noChangeArrowheads="1"/>
          </p:cNvSpPr>
          <p:nvPr/>
        </p:nvSpPr>
        <p:spPr bwMode="auto">
          <a:xfrm>
            <a:off x="2371930" y="1650530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/>
              <a:t>LB</a:t>
            </a:r>
          </a:p>
        </p:txBody>
      </p:sp>
      <p:sp>
        <p:nvSpPr>
          <p:cNvPr id="48142" name="CasellaDiTesto 24"/>
          <p:cNvSpPr txBox="1">
            <a:spLocks noChangeArrowheads="1"/>
          </p:cNvSpPr>
          <p:nvPr/>
        </p:nvSpPr>
        <p:spPr bwMode="auto">
          <a:xfrm>
            <a:off x="6304611" y="1677654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/>
              <a:t>LSM</a:t>
            </a:r>
          </a:p>
        </p:txBody>
      </p:sp>
    </p:spTree>
    <p:extLst>
      <p:ext uri="{BB962C8B-B14F-4D97-AF65-F5344CB8AC3E}">
        <p14:creationId xmlns:p14="http://schemas.microsoft.com/office/powerpoint/2010/main" val="9378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 animBg="1"/>
      <p:bldP spid="48138" grpId="0" animBg="1"/>
      <p:bldP spid="48139" grpId="0" animBg="1"/>
      <p:bldP spid="481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olo 1"/>
          <p:cNvSpPr>
            <a:spLocks noGrp="1"/>
          </p:cNvSpPr>
          <p:nvPr>
            <p:ph type="title"/>
          </p:nvPr>
        </p:nvSpPr>
        <p:spPr>
          <a:xfrm>
            <a:off x="86061" y="127955"/>
            <a:ext cx="8928847" cy="642938"/>
          </a:xfrm>
        </p:spPr>
        <p:txBody>
          <a:bodyPr/>
          <a:lstStyle/>
          <a:p>
            <a:r>
              <a:rPr lang="it-IT" altLang="it-IT" sz="2400" b="1" dirty="0" err="1"/>
              <a:t>Interpreting</a:t>
            </a:r>
            <a:r>
              <a:rPr lang="it-IT" altLang="it-IT" sz="2400" b="1" dirty="0"/>
              <a:t> </a:t>
            </a:r>
            <a:r>
              <a:rPr lang="it-IT" altLang="it-IT" sz="2400" b="1" dirty="0" err="1"/>
              <a:t>disagreement</a:t>
            </a:r>
            <a:r>
              <a:rPr lang="it-IT" altLang="it-IT" sz="2400" b="1" dirty="0"/>
              <a:t> </a:t>
            </a:r>
            <a:r>
              <a:rPr lang="it-IT" altLang="it-IT" sz="2400" b="1" dirty="0" err="1"/>
              <a:t>between</a:t>
            </a:r>
            <a:r>
              <a:rPr lang="it-IT" altLang="it-IT" sz="2400" b="1" dirty="0"/>
              <a:t> LSM  and LB</a:t>
            </a:r>
            <a:br>
              <a:rPr lang="it-IT" altLang="it-IT" sz="2400" b="1" dirty="0"/>
            </a:br>
            <a:r>
              <a:rPr lang="it-IT" altLang="it-IT" sz="2400" b="1" dirty="0"/>
              <a:t>Cases </a:t>
            </a:r>
            <a:r>
              <a:rPr lang="it-IT" altLang="it-IT" sz="2400" b="1" dirty="0" err="1"/>
              <a:t>detected</a:t>
            </a:r>
            <a:r>
              <a:rPr lang="it-IT" altLang="it-IT" sz="2400" b="1" dirty="0"/>
              <a:t> </a:t>
            </a:r>
            <a:r>
              <a:rPr lang="it-IT" altLang="it-IT" sz="2400" b="1" dirty="0" err="1"/>
              <a:t>only</a:t>
            </a:r>
            <a:r>
              <a:rPr lang="it-IT" altLang="it-IT" sz="2400" b="1" dirty="0"/>
              <a:t> by LSM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6749B-D64C-443B-BA53-9798DF02EC10}" type="slidenum">
              <a:rPr lang="en-US" altLang="it-IT" smtClean="0"/>
              <a:pPr>
                <a:defRPr/>
              </a:pPr>
              <a:t>11</a:t>
            </a:fld>
            <a:endParaRPr lang="en-US" altLang="it-IT"/>
          </a:p>
        </p:txBody>
      </p:sp>
      <p:grpSp>
        <p:nvGrpSpPr>
          <p:cNvPr id="49156" name="Gruppo 8"/>
          <p:cNvGrpSpPr>
            <a:grpSpLocks/>
          </p:cNvGrpSpPr>
          <p:nvPr/>
        </p:nvGrpSpPr>
        <p:grpSpPr bwMode="auto">
          <a:xfrm>
            <a:off x="5038282" y="2016421"/>
            <a:ext cx="2642677" cy="1575843"/>
            <a:chOff x="5364088" y="1275606"/>
            <a:chExt cx="2749916" cy="1874095"/>
          </a:xfrm>
        </p:grpSpPr>
        <p:pic>
          <p:nvPicPr>
            <p:cNvPr id="49165" name="Picture 4" descr="https://4.bp.blogspot.com/-Q3eWPonLgAg/VqCYycddNZI/AAAAAAAAKB4/3TnHZJPid94/s640/soriano.fig5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1275606"/>
              <a:ext cx="2749916" cy="1874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6" name="CasellaDiTesto 6"/>
            <p:cNvSpPr txBox="1">
              <a:spLocks noChangeArrowheads="1"/>
            </p:cNvSpPr>
            <p:nvPr/>
          </p:nvSpPr>
          <p:spPr bwMode="auto">
            <a:xfrm>
              <a:off x="5945898" y="2461888"/>
              <a:ext cx="2168106" cy="62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2000" b="1" dirty="0">
                  <a:solidFill>
                    <a:srgbClr val="000099"/>
                  </a:solidFill>
                </a:rPr>
                <a:t>LS ≥12.5 </a:t>
              </a:r>
              <a:r>
                <a:rPr lang="it-IT" altLang="it-IT" sz="2000" b="1" dirty="0" err="1">
                  <a:solidFill>
                    <a:srgbClr val="000099"/>
                  </a:solidFill>
                </a:rPr>
                <a:t>KPa</a:t>
              </a:r>
              <a:endParaRPr lang="it-IT" altLang="it-IT" sz="2000" b="1" dirty="0">
                <a:solidFill>
                  <a:srgbClr val="000099"/>
                </a:solidFill>
              </a:endParaRPr>
            </a:p>
          </p:txBody>
        </p:sp>
      </p:grpSp>
      <p:sp>
        <p:nvSpPr>
          <p:cNvPr id="49157" name="CasellaDiTesto 9"/>
          <p:cNvSpPr txBox="1">
            <a:spLocks noChangeArrowheads="1"/>
          </p:cNvSpPr>
          <p:nvPr/>
        </p:nvSpPr>
        <p:spPr bwMode="auto">
          <a:xfrm>
            <a:off x="3179197" y="935914"/>
            <a:ext cx="3475631" cy="40010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it-IT" altLang="it-IT" sz="2000"/>
              <a:t>Do this patient have cirrhosis</a:t>
            </a:r>
          </a:p>
        </p:txBody>
      </p:sp>
      <p:cxnSp>
        <p:nvCxnSpPr>
          <p:cNvPr id="49158" name="Connettore 2 11"/>
          <p:cNvCxnSpPr>
            <a:cxnSpLocks noChangeShapeType="1"/>
            <a:stCxn id="49157" idx="2"/>
          </p:cNvCxnSpPr>
          <p:nvPr/>
        </p:nvCxnSpPr>
        <p:spPr bwMode="auto">
          <a:xfrm flipH="1">
            <a:off x="2982879" y="1336023"/>
            <a:ext cx="1934135" cy="539916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59" name="Connettore 2 13"/>
          <p:cNvCxnSpPr>
            <a:cxnSpLocks noChangeShapeType="1"/>
            <a:stCxn id="49157" idx="2"/>
            <a:endCxn id="49165" idx="0"/>
          </p:cNvCxnSpPr>
          <p:nvPr/>
        </p:nvCxnSpPr>
        <p:spPr bwMode="auto">
          <a:xfrm>
            <a:off x="4917013" y="1336023"/>
            <a:ext cx="1442608" cy="68039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60" name="CasellaDiTesto 19"/>
          <p:cNvSpPr txBox="1">
            <a:spLocks noChangeArrowheads="1"/>
          </p:cNvSpPr>
          <p:nvPr/>
        </p:nvSpPr>
        <p:spPr bwMode="auto">
          <a:xfrm>
            <a:off x="1979095" y="3787911"/>
            <a:ext cx="2136954" cy="811276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sz="1800" b="1" dirty="0" err="1"/>
              <a:t>May</a:t>
            </a:r>
            <a:r>
              <a:rPr lang="it-IT" altLang="it-IT" sz="1800" b="1" dirty="0"/>
              <a:t> be </a:t>
            </a:r>
          </a:p>
          <a:p>
            <a:pPr algn="ctr"/>
            <a:r>
              <a:rPr lang="it-IT" altLang="it-IT" sz="1800" b="1" dirty="0"/>
              <a:t>false negative</a:t>
            </a:r>
          </a:p>
        </p:txBody>
      </p:sp>
      <p:sp>
        <p:nvSpPr>
          <p:cNvPr id="49161" name="CasellaDiTesto 21"/>
          <p:cNvSpPr txBox="1">
            <a:spLocks noChangeArrowheads="1"/>
          </p:cNvSpPr>
          <p:nvPr/>
        </p:nvSpPr>
        <p:spPr bwMode="auto">
          <a:xfrm>
            <a:off x="5038282" y="3817799"/>
            <a:ext cx="2003625" cy="92333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 b="1" dirty="0"/>
              <a:t>LR+ 3.3</a:t>
            </a:r>
          </a:p>
          <a:p>
            <a:r>
              <a:rPr lang="it-IT" altLang="it-IT" sz="1800" b="1" dirty="0"/>
              <a:t>Post Test P &gt; .90</a:t>
            </a:r>
          </a:p>
          <a:p>
            <a:r>
              <a:rPr lang="it-IT" altLang="it-IT" sz="1800" b="1" dirty="0" err="1"/>
              <a:t>If</a:t>
            </a:r>
            <a:r>
              <a:rPr lang="it-IT" altLang="it-IT" sz="1800" b="1" dirty="0"/>
              <a:t> </a:t>
            </a:r>
            <a:r>
              <a:rPr lang="it-IT" altLang="it-IT" sz="1800" b="1" dirty="0" err="1"/>
              <a:t>pre</a:t>
            </a:r>
            <a:r>
              <a:rPr lang="it-IT" altLang="it-IT" sz="1800" b="1" dirty="0"/>
              <a:t> test </a:t>
            </a:r>
            <a:r>
              <a:rPr lang="it-IT" altLang="it-IT" sz="1800" b="1" dirty="0" smtClean="0"/>
              <a:t>P &gt; .</a:t>
            </a:r>
            <a:r>
              <a:rPr lang="it-IT" altLang="it-IT" sz="1800" b="1" dirty="0"/>
              <a:t>60</a:t>
            </a:r>
          </a:p>
        </p:txBody>
      </p:sp>
      <p:sp>
        <p:nvSpPr>
          <p:cNvPr id="49162" name="CasellaDiTesto 23"/>
          <p:cNvSpPr txBox="1">
            <a:spLocks noChangeArrowheads="1"/>
          </p:cNvSpPr>
          <p:nvPr/>
        </p:nvSpPr>
        <p:spPr bwMode="auto">
          <a:xfrm>
            <a:off x="2387968" y="1609924"/>
            <a:ext cx="561372" cy="46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sz="2400" dirty="0"/>
              <a:t>LB</a:t>
            </a:r>
          </a:p>
        </p:txBody>
      </p:sp>
      <p:sp>
        <p:nvSpPr>
          <p:cNvPr id="49163" name="CasellaDiTesto 24"/>
          <p:cNvSpPr txBox="1">
            <a:spLocks noChangeArrowheads="1"/>
          </p:cNvSpPr>
          <p:nvPr/>
        </p:nvSpPr>
        <p:spPr bwMode="auto">
          <a:xfrm>
            <a:off x="6070450" y="1636824"/>
            <a:ext cx="817853" cy="46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sz="2400"/>
              <a:t>LSM</a:t>
            </a:r>
          </a:p>
        </p:txBody>
      </p:sp>
      <p:pic>
        <p:nvPicPr>
          <p:cNvPr id="49164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3999" y="1021556"/>
            <a:ext cx="1614700" cy="352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41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 animBg="1"/>
      <p:bldP spid="491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olo 1"/>
          <p:cNvSpPr>
            <a:spLocks noGrp="1"/>
          </p:cNvSpPr>
          <p:nvPr>
            <p:ph type="title"/>
          </p:nvPr>
        </p:nvSpPr>
        <p:spPr>
          <a:xfrm>
            <a:off x="376518" y="210743"/>
            <a:ext cx="8767482" cy="642938"/>
          </a:xfrm>
        </p:spPr>
        <p:txBody>
          <a:bodyPr/>
          <a:lstStyle/>
          <a:p>
            <a:r>
              <a:rPr lang="it-IT" altLang="it-IT" dirty="0" err="1" smtClean="0"/>
              <a:t>Survival</a:t>
            </a:r>
            <a:r>
              <a:rPr lang="it-IT" altLang="it-IT" dirty="0" smtClean="0"/>
              <a:t> of </a:t>
            </a:r>
            <a:r>
              <a:rPr lang="it-IT" altLang="it-IT" dirty="0" err="1" smtClean="0"/>
              <a:t>patients</a:t>
            </a:r>
            <a:r>
              <a:rPr lang="it-IT" altLang="it-IT" dirty="0" smtClean="0"/>
              <a:t> with CLD </a:t>
            </a:r>
            <a:r>
              <a:rPr lang="it-IT" altLang="it-IT" dirty="0" err="1" smtClean="0"/>
              <a:t>according</a:t>
            </a:r>
            <a:r>
              <a:rPr lang="it-IT" altLang="it-IT" dirty="0" smtClean="0"/>
              <a:t> to LSM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9C4A26-8D06-40E1-8DFE-AD7173D4CA36}" type="slidenum">
              <a:rPr lang="en-US" altLang="it-IT" smtClean="0"/>
              <a:pPr>
                <a:defRPr/>
              </a:pPr>
              <a:t>12</a:t>
            </a:fld>
            <a:endParaRPr lang="en-US" altLang="it-IT"/>
          </a:p>
        </p:txBody>
      </p:sp>
      <p:grpSp>
        <p:nvGrpSpPr>
          <p:cNvPr id="2" name="Gruppo 1"/>
          <p:cNvGrpSpPr/>
          <p:nvPr/>
        </p:nvGrpSpPr>
        <p:grpSpPr>
          <a:xfrm>
            <a:off x="150606" y="910934"/>
            <a:ext cx="4496698" cy="3510459"/>
            <a:chOff x="2465787" y="1432324"/>
            <a:chExt cx="3669506" cy="2821781"/>
          </a:xfrm>
        </p:grpSpPr>
        <p:pic>
          <p:nvPicPr>
            <p:cNvPr id="51204" name="Immagin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5787" y="1432324"/>
              <a:ext cx="3669506" cy="282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5" name="Fumetto 1 4"/>
            <p:cNvSpPr>
              <a:spLocks noChangeArrowheads="1"/>
            </p:cNvSpPr>
            <p:nvPr/>
          </p:nvSpPr>
          <p:spPr bwMode="auto">
            <a:xfrm>
              <a:off x="5004197" y="2653905"/>
              <a:ext cx="928688" cy="378619"/>
            </a:xfrm>
            <a:prstGeom prst="wedgeRectCallout">
              <a:avLst>
                <a:gd name="adj1" fmla="val -143824"/>
                <a:gd name="adj2" fmla="val 6565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it-IT" altLang="it-IT" sz="1800" b="1"/>
            </a:p>
          </p:txBody>
        </p:sp>
        <p:sp>
          <p:nvSpPr>
            <p:cNvPr id="51206" name="CasellaDiTesto 5"/>
            <p:cNvSpPr txBox="1">
              <a:spLocks noChangeArrowheads="1"/>
            </p:cNvSpPr>
            <p:nvPr/>
          </p:nvSpPr>
          <p:spPr bwMode="auto">
            <a:xfrm>
              <a:off x="5079208" y="2696766"/>
              <a:ext cx="644728" cy="248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1013" b="1">
                  <a:solidFill>
                    <a:srgbClr val="000099"/>
                  </a:solidFill>
                </a:rPr>
                <a:t>LS &gt; 12</a:t>
              </a:r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376518" y="4686300"/>
            <a:ext cx="3310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/>
              <a:t>Boursier</a:t>
            </a:r>
            <a:r>
              <a:rPr lang="it-IT" sz="1600" dirty="0" smtClean="0"/>
              <a:t> J. </a:t>
            </a:r>
            <a:r>
              <a:rPr lang="it-IT" sz="1600" dirty="0" err="1" smtClean="0"/>
              <a:t>Gastroenterology</a:t>
            </a:r>
            <a:r>
              <a:rPr lang="it-IT" sz="1600" dirty="0" smtClean="0"/>
              <a:t> 2016</a:t>
            </a:r>
            <a:endParaRPr lang="it-IT" sz="160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61" y="910934"/>
            <a:ext cx="4016584" cy="3510459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5656032" y="4682266"/>
            <a:ext cx="2090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/>
              <a:t>Sultanik</a:t>
            </a:r>
            <a:r>
              <a:rPr lang="it-IT" sz="1600" dirty="0" smtClean="0"/>
              <a:t> P. APT 2016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06286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617" y="3236869"/>
            <a:ext cx="4539742" cy="48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D:\Users\neumologia\AppData\Local\Microsoft\Windows\Temporary Internet Files\Content.IE5\KIJQSKKL\Gafas de sociologo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1251">
            <a:off x="5991443" y="2093808"/>
            <a:ext cx="499774" cy="29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Triángulo isósceles"/>
          <p:cNvSpPr/>
          <p:nvPr/>
        </p:nvSpPr>
        <p:spPr>
          <a:xfrm rot="340114">
            <a:off x="5388823" y="2327910"/>
            <a:ext cx="985084" cy="1252845"/>
          </a:xfrm>
          <a:prstGeom prst="triangle">
            <a:avLst>
              <a:gd name="adj" fmla="val 76307"/>
            </a:avLst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13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7053">
            <a:off x="5588090" y="1163862"/>
            <a:ext cx="779389" cy="70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Triángulo isósceles"/>
          <p:cNvSpPr/>
          <p:nvPr/>
        </p:nvSpPr>
        <p:spPr>
          <a:xfrm>
            <a:off x="4358740" y="1783825"/>
            <a:ext cx="1741977" cy="1756565"/>
          </a:xfrm>
          <a:prstGeom prst="triangle">
            <a:avLst>
              <a:gd name="adj" fmla="val 88451"/>
            </a:avLst>
          </a:prstGeom>
          <a:solidFill>
            <a:schemeClr val="accent6">
              <a:lumMod val="60000"/>
              <a:lumOff val="4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13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33443">
            <a:off x="5047789" y="569082"/>
            <a:ext cx="1188265" cy="76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Triángulo isósceles"/>
          <p:cNvSpPr/>
          <p:nvPr/>
        </p:nvSpPr>
        <p:spPr>
          <a:xfrm>
            <a:off x="3841291" y="1364058"/>
            <a:ext cx="2269069" cy="2203780"/>
          </a:xfrm>
          <a:prstGeom prst="triangle">
            <a:avLst>
              <a:gd name="adj" fmla="val 64919"/>
            </a:avLst>
          </a:prstGeom>
          <a:solidFill>
            <a:schemeClr val="accent1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13"/>
          </a:p>
        </p:txBody>
      </p:sp>
      <p:sp>
        <p:nvSpPr>
          <p:cNvPr id="14" name="13 Flecha derecha"/>
          <p:cNvSpPr/>
          <p:nvPr/>
        </p:nvSpPr>
        <p:spPr>
          <a:xfrm>
            <a:off x="1570617" y="3617889"/>
            <a:ext cx="4552598" cy="32128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126" b="1"/>
          </a:p>
        </p:txBody>
      </p:sp>
      <p:sp>
        <p:nvSpPr>
          <p:cNvPr id="15" name="14 Rectángulo"/>
          <p:cNvSpPr/>
          <p:nvPr/>
        </p:nvSpPr>
        <p:spPr>
          <a:xfrm>
            <a:off x="3052261" y="3672778"/>
            <a:ext cx="33747" cy="266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13"/>
          </a:p>
        </p:txBody>
      </p:sp>
      <p:sp>
        <p:nvSpPr>
          <p:cNvPr id="16" name="15 Rectángulo"/>
          <p:cNvSpPr/>
          <p:nvPr/>
        </p:nvSpPr>
        <p:spPr>
          <a:xfrm>
            <a:off x="3813974" y="3672778"/>
            <a:ext cx="33747" cy="266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13"/>
          </a:p>
        </p:txBody>
      </p:sp>
      <p:sp>
        <p:nvSpPr>
          <p:cNvPr id="17" name="16 Rectángulo"/>
          <p:cNvSpPr/>
          <p:nvPr/>
        </p:nvSpPr>
        <p:spPr>
          <a:xfrm>
            <a:off x="2295367" y="3656633"/>
            <a:ext cx="33748" cy="266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13"/>
          </a:p>
        </p:txBody>
      </p:sp>
      <p:sp>
        <p:nvSpPr>
          <p:cNvPr id="18" name="17 CuadroTexto"/>
          <p:cNvSpPr txBox="1"/>
          <p:nvPr/>
        </p:nvSpPr>
        <p:spPr>
          <a:xfrm>
            <a:off x="1713639" y="3650177"/>
            <a:ext cx="498167" cy="4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788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F0/1</a:t>
            </a:r>
            <a:endParaRPr lang="es-ES" sz="788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523561" y="3680854"/>
            <a:ext cx="371215" cy="4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788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F2</a:t>
            </a:r>
            <a:endParaRPr lang="es-ES" sz="788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264383" y="3680854"/>
            <a:ext cx="371214" cy="4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788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F3</a:t>
            </a:r>
            <a:endParaRPr lang="es-ES" sz="788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522653" y="3680854"/>
            <a:ext cx="925626" cy="2896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788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ACLD-LC</a:t>
            </a:r>
            <a:endParaRPr lang="es-ES" sz="788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224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616" y="3885894"/>
            <a:ext cx="869381" cy="57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836" y="3885894"/>
            <a:ext cx="848490" cy="57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3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479" y="3885891"/>
            <a:ext cx="930447" cy="58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28 CuadroTexto"/>
          <p:cNvSpPr txBox="1"/>
          <p:nvPr/>
        </p:nvSpPr>
        <p:spPr>
          <a:xfrm>
            <a:off x="6537817" y="2058289"/>
            <a:ext cx="874202" cy="618455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788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CLINICAL DIAGNOSIS</a:t>
            </a:r>
            <a:endParaRPr lang="es-ES" sz="788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6436579" y="1273648"/>
            <a:ext cx="710289" cy="454037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788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LIVER BIOPSY</a:t>
            </a:r>
            <a:endParaRPr lang="es-ES" sz="788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6163391" y="464789"/>
            <a:ext cx="1129714" cy="618455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788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TRANSIENT</a:t>
            </a:r>
          </a:p>
          <a:p>
            <a:pPr algn="ctr">
              <a:defRPr/>
            </a:pPr>
            <a:r>
              <a:rPr lang="ca-ES" sz="788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ELASTOGRAPHY</a:t>
            </a:r>
          </a:p>
        </p:txBody>
      </p:sp>
      <p:sp>
        <p:nvSpPr>
          <p:cNvPr id="52247" name="23 CuadroTexto"/>
          <p:cNvSpPr txBox="1">
            <a:spLocks noChangeArrowheads="1"/>
          </p:cNvSpPr>
          <p:nvPr/>
        </p:nvSpPr>
        <p:spPr bwMode="auto">
          <a:xfrm>
            <a:off x="1512792" y="81806"/>
            <a:ext cx="40495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a-ES" altLang="it-IT" sz="2400" b="1" dirty="0">
                <a:solidFill>
                  <a:schemeClr val="tx2"/>
                </a:solidFill>
              </a:rPr>
              <a:t>CHRONIC LIVER </a:t>
            </a:r>
            <a:r>
              <a:rPr lang="ca-ES" altLang="it-IT" sz="2400" b="1" dirty="0" smtClean="0">
                <a:solidFill>
                  <a:schemeClr val="tx2"/>
                </a:solidFill>
              </a:rPr>
              <a:t>DISEASE</a:t>
            </a:r>
          </a:p>
          <a:p>
            <a:r>
              <a:rPr lang="ca-ES" altLang="it-IT" sz="2400" b="1" dirty="0" smtClean="0">
                <a:solidFill>
                  <a:schemeClr val="tx2"/>
                </a:solidFill>
              </a:rPr>
              <a:t>Redefining nosography</a:t>
            </a:r>
            <a:endParaRPr lang="es-ES" altLang="it-IT" sz="2400" b="1" dirty="0">
              <a:solidFill>
                <a:schemeClr val="tx2"/>
              </a:solidFill>
            </a:endParaRPr>
          </a:p>
        </p:txBody>
      </p:sp>
      <p:pic>
        <p:nvPicPr>
          <p:cNvPr id="5224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3" y="9049"/>
            <a:ext cx="1269206" cy="123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9" name="CasellaDiTesto 2"/>
          <p:cNvSpPr txBox="1">
            <a:spLocks noChangeArrowheads="1"/>
          </p:cNvSpPr>
          <p:nvPr/>
        </p:nvSpPr>
        <p:spPr bwMode="auto">
          <a:xfrm>
            <a:off x="330459" y="1400730"/>
            <a:ext cx="785793" cy="24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sz="1013" dirty="0"/>
              <a:t>Baveno VI</a:t>
            </a:r>
          </a:p>
        </p:txBody>
      </p:sp>
      <p:sp>
        <p:nvSpPr>
          <p:cNvPr id="52250" name="CasellaDiTesto 1"/>
          <p:cNvSpPr txBox="1">
            <a:spLocks noChangeArrowheads="1"/>
          </p:cNvSpPr>
          <p:nvPr/>
        </p:nvSpPr>
        <p:spPr bwMode="auto">
          <a:xfrm>
            <a:off x="3287774" y="4689962"/>
            <a:ext cx="323037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sz="1050" dirty="0" err="1"/>
              <a:t>Augustin</a:t>
            </a:r>
            <a:r>
              <a:rPr lang="it-IT" altLang="it-IT" sz="1050" dirty="0"/>
              <a:t> S. Baveno VI </a:t>
            </a:r>
            <a:r>
              <a:rPr lang="it-IT" altLang="it-IT" sz="1050" dirty="0" err="1"/>
              <a:t>proceedings</a:t>
            </a:r>
            <a:r>
              <a:rPr lang="it-IT" altLang="it-IT" sz="1050" dirty="0"/>
              <a:t>. </a:t>
            </a:r>
            <a:r>
              <a:rPr lang="it-IT" altLang="it-IT" sz="1050" dirty="0" err="1"/>
              <a:t>Springer</a:t>
            </a:r>
            <a:r>
              <a:rPr lang="it-IT" altLang="it-IT" sz="1050" dirty="0"/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97952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809750" y="1266825"/>
            <a:ext cx="5753100" cy="1905000"/>
          </a:xfrm>
        </p:spPr>
        <p:txBody>
          <a:bodyPr/>
          <a:lstStyle/>
          <a:p>
            <a:r>
              <a:rPr lang="it-IT" sz="2800" dirty="0" smtClean="0">
                <a:solidFill>
                  <a:schemeClr val="tx2"/>
                </a:solidFill>
              </a:rPr>
              <a:t>The link </a:t>
            </a:r>
            <a:r>
              <a:rPr lang="it-IT" sz="2800" dirty="0" err="1" smtClean="0">
                <a:solidFill>
                  <a:schemeClr val="tx2"/>
                </a:solidFill>
              </a:rPr>
              <a:t>between</a:t>
            </a:r>
            <a:r>
              <a:rPr lang="it-IT" sz="2800" dirty="0" smtClean="0">
                <a:solidFill>
                  <a:schemeClr val="tx2"/>
                </a:solidFill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</a:rPr>
              <a:t>diagnosis</a:t>
            </a:r>
            <a:r>
              <a:rPr lang="it-IT" sz="2800" dirty="0" smtClean="0">
                <a:solidFill>
                  <a:schemeClr val="tx2"/>
                </a:solidFill>
              </a:rPr>
              <a:t> and </a:t>
            </a:r>
            <a:r>
              <a:rPr lang="it-IT" sz="2800" dirty="0" err="1" smtClean="0">
                <a:solidFill>
                  <a:schemeClr val="tx2"/>
                </a:solidFill>
              </a:rPr>
              <a:t>prognosis</a:t>
            </a:r>
            <a:endParaRPr lang="it-IT" sz="2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it-IT" sz="2800" dirty="0" smtClean="0">
              <a:solidFill>
                <a:schemeClr val="tx2"/>
              </a:solidFill>
            </a:endParaRPr>
          </a:p>
          <a:p>
            <a:r>
              <a:rPr lang="it-IT" sz="2800" dirty="0" err="1" smtClean="0">
                <a:solidFill>
                  <a:schemeClr val="tx2"/>
                </a:solidFill>
              </a:rPr>
              <a:t>Prognosis</a:t>
            </a:r>
            <a:r>
              <a:rPr lang="it-IT" sz="2800" dirty="0" smtClean="0">
                <a:solidFill>
                  <a:schemeClr val="tx2"/>
                </a:solidFill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</a:rPr>
              <a:t>research</a:t>
            </a:r>
            <a:endParaRPr lang="it-IT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5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 bwMode="auto">
          <a:xfrm>
            <a:off x="1851027" y="3475629"/>
            <a:ext cx="5457824" cy="9249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ttangolo arrotondato 3"/>
          <p:cNvSpPr/>
          <p:nvPr/>
        </p:nvSpPr>
        <p:spPr bwMode="auto">
          <a:xfrm>
            <a:off x="1836210" y="987427"/>
            <a:ext cx="5472641" cy="96096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b="1">
              <a:latin typeface="Arial" charset="0"/>
              <a:cs typeface="Arial" charset="0"/>
            </a:endParaRPr>
          </a:p>
        </p:txBody>
      </p:sp>
      <p:sp>
        <p:nvSpPr>
          <p:cNvPr id="5124" name="Titolo 1"/>
          <p:cNvSpPr>
            <a:spLocks noGrp="1"/>
          </p:cNvSpPr>
          <p:nvPr>
            <p:ph type="title"/>
          </p:nvPr>
        </p:nvSpPr>
        <p:spPr>
          <a:xfrm>
            <a:off x="1643592" y="315383"/>
            <a:ext cx="5829300" cy="624417"/>
          </a:xfrm>
        </p:spPr>
        <p:txBody>
          <a:bodyPr/>
          <a:lstStyle/>
          <a:p>
            <a:r>
              <a:rPr lang="it-IT" altLang="it-IT" sz="2134" b="1" dirty="0" err="1"/>
              <a:t>Prognosis</a:t>
            </a:r>
            <a:r>
              <a:rPr lang="it-IT" altLang="it-IT" sz="2134" b="1" dirty="0"/>
              <a:t> </a:t>
            </a:r>
            <a:r>
              <a:rPr lang="it-IT" altLang="it-IT" sz="2134" b="1" dirty="0" err="1" smtClean="0"/>
              <a:t>research</a:t>
            </a:r>
            <a:endParaRPr lang="en-US" altLang="it-IT" sz="2134" b="1" dirty="0"/>
          </a:p>
        </p:txBody>
      </p:sp>
      <p:sp>
        <p:nvSpPr>
          <p:cNvPr id="7" name="Rettangolo arrotondato 6"/>
          <p:cNvSpPr/>
          <p:nvPr/>
        </p:nvSpPr>
        <p:spPr bwMode="auto">
          <a:xfrm>
            <a:off x="1862979" y="2062198"/>
            <a:ext cx="5445872" cy="12001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126" name="Segnaposto contenuto 2"/>
          <p:cNvSpPr>
            <a:spLocks noGrp="1"/>
          </p:cNvSpPr>
          <p:nvPr>
            <p:ph idx="1"/>
          </p:nvPr>
        </p:nvSpPr>
        <p:spPr>
          <a:xfrm>
            <a:off x="1931461" y="987426"/>
            <a:ext cx="5377391" cy="3565525"/>
          </a:xfrm>
        </p:spPr>
        <p:txBody>
          <a:bodyPr/>
          <a:lstStyle/>
          <a:p>
            <a:pPr marL="228603" lvl="1" indent="-228603">
              <a:buNone/>
            </a:pPr>
            <a:r>
              <a:rPr lang="en-CA" altLang="it-IT" sz="1600" b="1" dirty="0">
                <a:solidFill>
                  <a:schemeClr val="bg1"/>
                </a:solidFill>
              </a:rPr>
              <a:t>Prognosis</a:t>
            </a:r>
          </a:p>
          <a:p>
            <a:pPr marL="228603" lvl="1" indent="-228603">
              <a:buFontTx/>
              <a:buChar char="•"/>
            </a:pPr>
            <a:r>
              <a:rPr lang="en-CA" altLang="it-IT" sz="1600" dirty="0">
                <a:solidFill>
                  <a:schemeClr val="bg1"/>
                </a:solidFill>
              </a:rPr>
              <a:t>Possible outcomes of a disease and the probability with which they can be expected to occur.</a:t>
            </a:r>
          </a:p>
          <a:p>
            <a:pPr marL="228603" lvl="1" indent="-228603">
              <a:buFontTx/>
              <a:buChar char="•"/>
            </a:pPr>
            <a:endParaRPr lang="it-IT" altLang="it-IT" sz="1600" dirty="0"/>
          </a:p>
          <a:p>
            <a:pPr>
              <a:buFontTx/>
              <a:buNone/>
            </a:pPr>
            <a:r>
              <a:rPr lang="it-IT" altLang="it-IT" sz="1600" b="1" dirty="0" err="1">
                <a:solidFill>
                  <a:schemeClr val="bg1"/>
                </a:solidFill>
              </a:rPr>
              <a:t>Predictive</a:t>
            </a:r>
            <a:r>
              <a:rPr lang="it-IT" altLang="it-IT" sz="1600" b="1" dirty="0">
                <a:solidFill>
                  <a:schemeClr val="bg1"/>
                </a:solidFill>
              </a:rPr>
              <a:t> (or </a:t>
            </a:r>
            <a:r>
              <a:rPr lang="it-IT" altLang="it-IT" sz="1600" b="1" dirty="0" err="1">
                <a:solidFill>
                  <a:schemeClr val="bg1"/>
                </a:solidFill>
              </a:rPr>
              <a:t>prognostic</a:t>
            </a:r>
            <a:r>
              <a:rPr lang="it-IT" altLang="it-IT" sz="1600" b="1" dirty="0">
                <a:solidFill>
                  <a:schemeClr val="bg1"/>
                </a:solidFill>
              </a:rPr>
              <a:t>) </a:t>
            </a:r>
            <a:r>
              <a:rPr lang="it-IT" altLang="it-IT" sz="1600" b="1" dirty="0" err="1">
                <a:solidFill>
                  <a:schemeClr val="bg1"/>
                </a:solidFill>
              </a:rPr>
              <a:t>factor</a:t>
            </a:r>
            <a:endParaRPr lang="it-IT" altLang="it-IT" sz="1600" b="1" dirty="0">
              <a:solidFill>
                <a:schemeClr val="bg1"/>
              </a:solidFill>
            </a:endParaRPr>
          </a:p>
          <a:p>
            <a:r>
              <a:rPr lang="it-IT" altLang="it-IT" sz="1600" dirty="0" err="1">
                <a:solidFill>
                  <a:schemeClr val="bg1"/>
                </a:solidFill>
              </a:rPr>
              <a:t>Factor</a:t>
            </a:r>
            <a:r>
              <a:rPr lang="it-IT" altLang="it-IT" sz="1600" dirty="0">
                <a:solidFill>
                  <a:schemeClr val="bg1"/>
                </a:solidFill>
              </a:rPr>
              <a:t>, from </a:t>
            </a:r>
            <a:r>
              <a:rPr lang="it-IT" altLang="it-IT" sz="1600" dirty="0" err="1">
                <a:solidFill>
                  <a:schemeClr val="bg1"/>
                </a:solidFill>
              </a:rPr>
              <a:t>history</a:t>
            </a:r>
            <a:r>
              <a:rPr lang="it-IT" altLang="it-IT" sz="1600" dirty="0">
                <a:solidFill>
                  <a:schemeClr val="bg1"/>
                </a:solidFill>
              </a:rPr>
              <a:t>, </a:t>
            </a:r>
            <a:r>
              <a:rPr lang="it-IT" altLang="it-IT" sz="1600" dirty="0" err="1">
                <a:solidFill>
                  <a:schemeClr val="bg1"/>
                </a:solidFill>
              </a:rPr>
              <a:t>physical</a:t>
            </a:r>
            <a:r>
              <a:rPr lang="it-IT" altLang="it-IT" sz="1600" dirty="0">
                <a:solidFill>
                  <a:schemeClr val="bg1"/>
                </a:solidFill>
              </a:rPr>
              <a:t> </a:t>
            </a:r>
            <a:r>
              <a:rPr lang="it-IT" altLang="it-IT" sz="1600" dirty="0" err="1">
                <a:solidFill>
                  <a:schemeClr val="bg1"/>
                </a:solidFill>
              </a:rPr>
              <a:t>examination</a:t>
            </a:r>
            <a:r>
              <a:rPr lang="it-IT" altLang="it-IT" sz="1600" dirty="0">
                <a:solidFill>
                  <a:schemeClr val="bg1"/>
                </a:solidFill>
              </a:rPr>
              <a:t> or </a:t>
            </a:r>
            <a:r>
              <a:rPr lang="it-IT" altLang="it-IT" sz="1600" dirty="0" err="1">
                <a:solidFill>
                  <a:schemeClr val="bg1"/>
                </a:solidFill>
              </a:rPr>
              <a:t>diagnostic</a:t>
            </a:r>
            <a:r>
              <a:rPr lang="it-IT" altLang="it-IT" sz="1600" dirty="0">
                <a:solidFill>
                  <a:schemeClr val="bg1"/>
                </a:solidFill>
              </a:rPr>
              <a:t> </a:t>
            </a:r>
            <a:r>
              <a:rPr lang="it-IT" altLang="it-IT" sz="1600" dirty="0" err="1">
                <a:solidFill>
                  <a:schemeClr val="bg1"/>
                </a:solidFill>
              </a:rPr>
              <a:t>tests</a:t>
            </a:r>
            <a:r>
              <a:rPr lang="it-IT" altLang="it-IT" sz="1600" dirty="0">
                <a:solidFill>
                  <a:schemeClr val="bg1"/>
                </a:solidFill>
              </a:rPr>
              <a:t>, </a:t>
            </a:r>
            <a:r>
              <a:rPr lang="it-IT" altLang="it-IT" sz="1600" dirty="0" err="1">
                <a:solidFill>
                  <a:schemeClr val="bg1"/>
                </a:solidFill>
              </a:rPr>
              <a:t>associated</a:t>
            </a:r>
            <a:r>
              <a:rPr lang="it-IT" altLang="it-IT" sz="1600" dirty="0">
                <a:solidFill>
                  <a:schemeClr val="bg1"/>
                </a:solidFill>
              </a:rPr>
              <a:t> with the </a:t>
            </a:r>
            <a:r>
              <a:rPr lang="it-IT" altLang="it-IT" sz="1600" i="1" dirty="0" err="1">
                <a:solidFill>
                  <a:srgbClr val="CC3300"/>
                </a:solidFill>
              </a:rPr>
              <a:t>risk</a:t>
            </a:r>
            <a:r>
              <a:rPr lang="it-IT" altLang="it-IT" sz="1600" i="1" dirty="0">
                <a:solidFill>
                  <a:srgbClr val="CC3300"/>
                </a:solidFill>
              </a:rPr>
              <a:t> (</a:t>
            </a:r>
            <a:r>
              <a:rPr lang="it-IT" altLang="it-IT" sz="1600" i="1" dirty="0" err="1">
                <a:solidFill>
                  <a:srgbClr val="CC3300"/>
                </a:solidFill>
              </a:rPr>
              <a:t>probability</a:t>
            </a:r>
            <a:r>
              <a:rPr lang="it-IT" altLang="it-IT" sz="1600" i="1" dirty="0">
                <a:solidFill>
                  <a:srgbClr val="CC3300"/>
                </a:solidFill>
              </a:rPr>
              <a:t>)</a:t>
            </a:r>
            <a:r>
              <a:rPr lang="it-IT" altLang="it-IT" sz="1600" dirty="0">
                <a:solidFill>
                  <a:schemeClr val="bg1"/>
                </a:solidFill>
              </a:rPr>
              <a:t>, or with the </a:t>
            </a:r>
            <a:r>
              <a:rPr lang="it-IT" altLang="it-IT" sz="1600" i="1" dirty="0">
                <a:solidFill>
                  <a:srgbClr val="C00000"/>
                </a:solidFill>
              </a:rPr>
              <a:t>rate (</a:t>
            </a:r>
            <a:r>
              <a:rPr lang="it-IT" altLang="it-IT" sz="1600" i="1" dirty="0" err="1">
                <a:solidFill>
                  <a:srgbClr val="C00000"/>
                </a:solidFill>
              </a:rPr>
              <a:t>incidence</a:t>
            </a:r>
            <a:r>
              <a:rPr lang="it-IT" altLang="it-IT" sz="1600" i="1" dirty="0">
                <a:solidFill>
                  <a:srgbClr val="C00000"/>
                </a:solidFill>
              </a:rPr>
              <a:t>)</a:t>
            </a:r>
            <a:r>
              <a:rPr lang="it-IT" altLang="it-IT" sz="1600" dirty="0">
                <a:solidFill>
                  <a:schemeClr val="bg1"/>
                </a:solidFill>
              </a:rPr>
              <a:t>, of an </a:t>
            </a:r>
            <a:r>
              <a:rPr lang="it-IT" altLang="it-IT" sz="1600" dirty="0" err="1">
                <a:solidFill>
                  <a:schemeClr val="bg1"/>
                </a:solidFill>
              </a:rPr>
              <a:t>event</a:t>
            </a:r>
            <a:endParaRPr lang="it-IT" altLang="it-IT" sz="16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it-IT" altLang="it-IT" sz="1600" b="1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it-IT" altLang="it-IT" sz="1600" b="1" dirty="0" err="1">
                <a:solidFill>
                  <a:schemeClr val="bg1"/>
                </a:solidFill>
              </a:rPr>
              <a:t>Predictive</a:t>
            </a:r>
            <a:r>
              <a:rPr lang="it-IT" altLang="it-IT" sz="1600" b="1" dirty="0">
                <a:solidFill>
                  <a:schemeClr val="bg1"/>
                </a:solidFill>
              </a:rPr>
              <a:t> (or </a:t>
            </a:r>
            <a:r>
              <a:rPr lang="it-IT" altLang="it-IT" sz="1600" b="1" dirty="0" err="1">
                <a:solidFill>
                  <a:schemeClr val="bg1"/>
                </a:solidFill>
              </a:rPr>
              <a:t>prognostic</a:t>
            </a:r>
            <a:r>
              <a:rPr lang="it-IT" altLang="it-IT" sz="1600" b="1" dirty="0">
                <a:solidFill>
                  <a:schemeClr val="bg1"/>
                </a:solidFill>
              </a:rPr>
              <a:t>) </a:t>
            </a:r>
            <a:r>
              <a:rPr lang="it-IT" altLang="it-IT" sz="1600" b="1" dirty="0" err="1">
                <a:solidFill>
                  <a:schemeClr val="bg1"/>
                </a:solidFill>
              </a:rPr>
              <a:t>models</a:t>
            </a:r>
            <a:endParaRPr lang="en-US" altLang="it-IT" sz="1600" b="1" dirty="0">
              <a:solidFill>
                <a:schemeClr val="bg1"/>
              </a:solidFill>
            </a:endParaRPr>
          </a:p>
          <a:p>
            <a:r>
              <a:rPr lang="en-US" altLang="it-IT" sz="1600" dirty="0">
                <a:solidFill>
                  <a:schemeClr val="bg1"/>
                </a:solidFill>
              </a:rPr>
              <a:t>Decision-making tools for clinicians, combining several predictive factors to predict the patient risk of an event</a:t>
            </a:r>
          </a:p>
          <a:p>
            <a:endParaRPr lang="it-IT" altLang="it-IT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05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1657352" y="160755"/>
            <a:ext cx="5829300" cy="617122"/>
          </a:xfrm>
        </p:spPr>
        <p:txBody>
          <a:bodyPr/>
          <a:lstStyle/>
          <a:p>
            <a:pPr eaLnBrk="1" hangingPunct="1"/>
            <a:r>
              <a:rPr lang="it-IT" altLang="it-IT" sz="2800" b="1" dirty="0" err="1">
                <a:cs typeface="Arial" panose="020B0604020202020204" pitchFamily="34" charset="0"/>
              </a:rPr>
              <a:t>Example</a:t>
            </a:r>
            <a:r>
              <a:rPr lang="it-IT" altLang="it-IT" sz="2800" b="1" dirty="0">
                <a:cs typeface="Arial" panose="020B0604020202020204" pitchFamily="34" charset="0"/>
              </a:rPr>
              <a:t> of </a:t>
            </a:r>
            <a:r>
              <a:rPr lang="it-IT" altLang="it-IT" sz="2800" b="1" dirty="0" err="1">
                <a:cs typeface="Arial" panose="020B0604020202020204" pitchFamily="34" charset="0"/>
              </a:rPr>
              <a:t>prognostic</a:t>
            </a:r>
            <a:r>
              <a:rPr lang="it-IT" altLang="it-IT" sz="2800" b="1" dirty="0">
                <a:cs typeface="Arial" panose="020B0604020202020204" pitchFamily="34" charset="0"/>
              </a:rPr>
              <a:t> </a:t>
            </a:r>
            <a:r>
              <a:rPr lang="it-IT" altLang="it-IT" sz="2800" b="1" dirty="0" err="1">
                <a:cs typeface="Arial" panose="020B0604020202020204" pitchFamily="34" charset="0"/>
              </a:rPr>
              <a:t>indicators</a:t>
            </a:r>
            <a:endParaRPr lang="it-IT" altLang="it-IT" sz="2800" b="1" dirty="0"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8100" y="2764368"/>
            <a:ext cx="1241426" cy="57573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dirty="0" err="1">
                <a:solidFill>
                  <a:schemeClr val="tx1"/>
                </a:solidFill>
                <a:cs typeface="Arial" pitchFamily="34" charset="0"/>
              </a:rPr>
              <a:t>Cirrhosis</a:t>
            </a:r>
            <a:endParaRPr lang="it-IT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8" name="Straight Arrow Connector 7"/>
          <p:cNvCxnSpPr>
            <a:stCxn id="5" idx="3"/>
          </p:cNvCxnSpPr>
          <p:nvPr/>
        </p:nvCxnSpPr>
        <p:spPr>
          <a:xfrm flipV="1">
            <a:off x="2549525" y="3052234"/>
            <a:ext cx="756708" cy="0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06233" y="2201334"/>
            <a:ext cx="17993" cy="16668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290361" y="2176992"/>
            <a:ext cx="12816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9" name="TextBox 29"/>
          <p:cNvSpPr txBox="1">
            <a:spLocks noChangeArrowheads="1"/>
          </p:cNvSpPr>
          <p:nvPr/>
        </p:nvSpPr>
        <p:spPr bwMode="auto">
          <a:xfrm>
            <a:off x="3468161" y="1898650"/>
            <a:ext cx="11527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600"/>
              <a:t>No Ascites</a:t>
            </a:r>
          </a:p>
        </p:txBody>
      </p:sp>
      <p:sp>
        <p:nvSpPr>
          <p:cNvPr id="8200" name="TextBox 30"/>
          <p:cNvSpPr txBox="1">
            <a:spLocks noChangeArrowheads="1"/>
          </p:cNvSpPr>
          <p:nvPr/>
        </p:nvSpPr>
        <p:spPr bwMode="auto">
          <a:xfrm>
            <a:off x="3414185" y="3868209"/>
            <a:ext cx="8451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600"/>
              <a:t>Ascites</a:t>
            </a:r>
          </a:p>
        </p:txBody>
      </p:sp>
      <p:sp>
        <p:nvSpPr>
          <p:cNvPr id="2" name="Flowchart: Connector 1"/>
          <p:cNvSpPr/>
          <p:nvPr/>
        </p:nvSpPr>
        <p:spPr bwMode="auto">
          <a:xfrm>
            <a:off x="3143250" y="2908301"/>
            <a:ext cx="342900" cy="3048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200"/>
          </a:p>
        </p:txBody>
      </p:sp>
      <p:grpSp>
        <p:nvGrpSpPr>
          <p:cNvPr id="8202" name="Gruppo 33"/>
          <p:cNvGrpSpPr>
            <a:grpSpLocks/>
          </p:cNvGrpSpPr>
          <p:nvPr/>
        </p:nvGrpSpPr>
        <p:grpSpPr bwMode="auto">
          <a:xfrm>
            <a:off x="4592108" y="1506009"/>
            <a:ext cx="1480608" cy="1414010"/>
            <a:chOff x="5586023" y="1282828"/>
            <a:chExt cx="2221773" cy="2120933"/>
          </a:xfrm>
        </p:grpSpPr>
        <p:cxnSp>
          <p:nvCxnSpPr>
            <p:cNvPr id="25" name="Straight Connector 9"/>
            <p:cNvCxnSpPr/>
            <p:nvPr/>
          </p:nvCxnSpPr>
          <p:spPr>
            <a:xfrm>
              <a:off x="5886176" y="1722549"/>
              <a:ext cx="0" cy="122391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11"/>
            <p:cNvCxnSpPr/>
            <p:nvPr/>
          </p:nvCxnSpPr>
          <p:spPr>
            <a:xfrm flipV="1">
              <a:off x="5886176" y="1686038"/>
              <a:ext cx="192162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12"/>
            <p:cNvCxnSpPr/>
            <p:nvPr/>
          </p:nvCxnSpPr>
          <p:spPr>
            <a:xfrm flipV="1">
              <a:off x="5886176" y="2960753"/>
              <a:ext cx="189779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55" name="TextBox 29"/>
            <p:cNvSpPr txBox="1">
              <a:spLocks noChangeArrowheads="1"/>
            </p:cNvSpPr>
            <p:nvPr/>
          </p:nvSpPr>
          <p:spPr bwMode="auto">
            <a:xfrm>
              <a:off x="5889792" y="1282828"/>
              <a:ext cx="1757606" cy="50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sz="1600"/>
                <a:t>No Varices</a:t>
              </a:r>
            </a:p>
          </p:txBody>
        </p:sp>
        <p:sp>
          <p:nvSpPr>
            <p:cNvPr id="8256" name="TextBox 30"/>
            <p:cNvSpPr txBox="1">
              <a:spLocks noChangeArrowheads="1"/>
            </p:cNvSpPr>
            <p:nvPr/>
          </p:nvSpPr>
          <p:spPr bwMode="auto">
            <a:xfrm>
              <a:off x="5916259" y="2895949"/>
              <a:ext cx="1278923" cy="50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it-IT" altLang="it-IT" sz="1600"/>
                <a:t>Varices</a:t>
              </a:r>
            </a:p>
          </p:txBody>
        </p:sp>
        <p:sp>
          <p:nvSpPr>
            <p:cNvPr id="30" name="Flowchart: Connector 1"/>
            <p:cNvSpPr/>
            <p:nvPr/>
          </p:nvSpPr>
          <p:spPr bwMode="auto">
            <a:xfrm>
              <a:off x="5586023" y="2081310"/>
              <a:ext cx="514549" cy="45718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 sz="1200"/>
            </a:p>
          </p:txBody>
        </p:sp>
      </p:grpSp>
      <p:cxnSp>
        <p:nvCxnSpPr>
          <p:cNvPr id="37" name="Straight Connector 11"/>
          <p:cNvCxnSpPr/>
          <p:nvPr/>
        </p:nvCxnSpPr>
        <p:spPr>
          <a:xfrm flipV="1">
            <a:off x="3354917" y="3875617"/>
            <a:ext cx="128164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9"/>
          <p:cNvCxnSpPr/>
          <p:nvPr/>
        </p:nvCxnSpPr>
        <p:spPr>
          <a:xfrm>
            <a:off x="4855634" y="3497794"/>
            <a:ext cx="0" cy="8159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1"/>
          <p:cNvCxnSpPr/>
          <p:nvPr/>
        </p:nvCxnSpPr>
        <p:spPr>
          <a:xfrm>
            <a:off x="4855635" y="3473452"/>
            <a:ext cx="1204384" cy="105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6" name="TextBox 29"/>
          <p:cNvSpPr txBox="1">
            <a:spLocks noChangeArrowheads="1"/>
          </p:cNvSpPr>
          <p:nvPr/>
        </p:nvSpPr>
        <p:spPr bwMode="auto">
          <a:xfrm>
            <a:off x="4859869" y="3195109"/>
            <a:ext cx="11712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600"/>
              <a:t>No Varices</a:t>
            </a:r>
          </a:p>
        </p:txBody>
      </p:sp>
      <p:sp>
        <p:nvSpPr>
          <p:cNvPr id="8207" name="TextBox 30"/>
          <p:cNvSpPr txBox="1">
            <a:spLocks noChangeArrowheads="1"/>
          </p:cNvSpPr>
          <p:nvPr/>
        </p:nvSpPr>
        <p:spPr bwMode="auto">
          <a:xfrm>
            <a:off x="4859868" y="4279900"/>
            <a:ext cx="8522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600"/>
              <a:t>Varices</a:t>
            </a:r>
          </a:p>
        </p:txBody>
      </p:sp>
      <p:sp>
        <p:nvSpPr>
          <p:cNvPr id="45" name="Flowchart: Connector 1"/>
          <p:cNvSpPr/>
          <p:nvPr/>
        </p:nvSpPr>
        <p:spPr bwMode="auto">
          <a:xfrm>
            <a:off x="4655609" y="3736976"/>
            <a:ext cx="342900" cy="3048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200"/>
          </a:p>
        </p:txBody>
      </p:sp>
      <p:graphicFrame>
        <p:nvGraphicFramePr>
          <p:cNvPr id="48" name="Tabella 47"/>
          <p:cNvGraphicFramePr>
            <a:graphicFrameLocks noGrp="1"/>
          </p:cNvGraphicFramePr>
          <p:nvPr/>
        </p:nvGraphicFramePr>
        <p:xfrm>
          <a:off x="6081185" y="1631951"/>
          <a:ext cx="1440392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196"/>
                <a:gridCol w="720196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0970" marR="6097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2"/>
                          </a:solidFill>
                        </a:rPr>
                        <a:t>20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0970" marR="60970" marT="30480" marB="3048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9" name="Tabella 48"/>
          <p:cNvGraphicFramePr>
            <a:graphicFrameLocks noGrp="1"/>
          </p:cNvGraphicFramePr>
          <p:nvPr/>
        </p:nvGraphicFramePr>
        <p:xfrm>
          <a:off x="6088594" y="2456393"/>
          <a:ext cx="1440392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196"/>
                <a:gridCol w="720196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2"/>
                          </a:solidFill>
                        </a:rPr>
                        <a:t>17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0970" marR="6097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2"/>
                          </a:solidFill>
                        </a:rPr>
                        <a:t>39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0970" marR="60970" marT="30480" marB="3048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0" name="Tabella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709292"/>
              </p:ext>
            </p:extLst>
          </p:nvPr>
        </p:nvGraphicFramePr>
        <p:xfrm>
          <a:off x="6081185" y="3311526"/>
          <a:ext cx="1440392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196"/>
                <a:gridCol w="720196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2"/>
                          </a:solidFill>
                        </a:rPr>
                        <a:t>36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0970" marR="6097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solidFill>
                            <a:schemeClr val="tx2"/>
                          </a:solidFill>
                        </a:rPr>
                        <a:t>73</a:t>
                      </a:r>
                      <a:endParaRPr lang="en-US" sz="1600" dirty="0" smtClean="0">
                        <a:solidFill>
                          <a:schemeClr val="tx2"/>
                        </a:solidFill>
                      </a:endParaRPr>
                    </a:p>
                  </a:txBody>
                  <a:tcPr marL="60970" marR="60970" marT="30480" marB="3048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1" name="Tabella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761640"/>
              </p:ext>
            </p:extLst>
          </p:nvPr>
        </p:nvGraphicFramePr>
        <p:xfrm>
          <a:off x="6080127" y="4156076"/>
          <a:ext cx="1440392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196"/>
                <a:gridCol w="720196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2"/>
                          </a:solidFill>
                        </a:rPr>
                        <a:t>54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0970" marR="6097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68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0970" marR="60970" marT="30480" marB="3048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2" name="Tabella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426470"/>
              </p:ext>
            </p:extLst>
          </p:nvPr>
        </p:nvGraphicFramePr>
        <p:xfrm>
          <a:off x="6080127" y="945092"/>
          <a:ext cx="1440392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196"/>
                <a:gridCol w="720196"/>
              </a:tblGrid>
              <a:tr h="304800">
                <a:tc gridSpan="2">
                  <a:txBody>
                    <a:bodyPr/>
                    <a:lstStyle/>
                    <a:p>
                      <a:pPr algn="ctr"/>
                      <a:r>
                        <a:rPr lang="it-IT" sz="1600" dirty="0" err="1" smtClean="0">
                          <a:solidFill>
                            <a:schemeClr val="tx2"/>
                          </a:solidFill>
                        </a:rPr>
                        <a:t>Mortality</a:t>
                      </a:r>
                      <a:r>
                        <a:rPr lang="it-IT" sz="1600" dirty="0" smtClean="0">
                          <a:solidFill>
                            <a:schemeClr val="tx2"/>
                          </a:solidFill>
                        </a:rPr>
                        <a:t>%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0970" marR="6097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2"/>
                          </a:solidFill>
                        </a:rPr>
                        <a:t>2yr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0970" marR="60970" marT="30480" marB="3048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2"/>
                          </a:solidFill>
                        </a:rPr>
                        <a:t>5yr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0970" marR="60970" marT="30480" marB="3048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8251" name="Connettore 1 34"/>
          <p:cNvCxnSpPr>
            <a:cxnSpLocks noChangeShapeType="1"/>
          </p:cNvCxnSpPr>
          <p:nvPr/>
        </p:nvCxnSpPr>
        <p:spPr bwMode="auto">
          <a:xfrm>
            <a:off x="4859867" y="4309534"/>
            <a:ext cx="1200150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4068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4"/>
          <p:cNvSpPr>
            <a:spLocks noChangeArrowheads="1"/>
          </p:cNvSpPr>
          <p:nvPr/>
        </p:nvSpPr>
        <p:spPr bwMode="auto">
          <a:xfrm rot="-5400000">
            <a:off x="288392" y="2501117"/>
            <a:ext cx="2039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800"/>
              <a:t>Proportion surviving</a:t>
            </a:r>
          </a:p>
        </p:txBody>
      </p:sp>
      <p:sp>
        <p:nvSpPr>
          <p:cNvPr id="7171" name="Rectangle 38"/>
          <p:cNvSpPr>
            <a:spLocks noChangeArrowheads="1"/>
          </p:cNvSpPr>
          <p:nvPr/>
        </p:nvSpPr>
        <p:spPr bwMode="auto">
          <a:xfrm>
            <a:off x="4312444" y="4318398"/>
            <a:ext cx="7566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800"/>
              <a:t>months</a:t>
            </a:r>
          </a:p>
        </p:txBody>
      </p:sp>
      <p:grpSp>
        <p:nvGrpSpPr>
          <p:cNvPr id="7172" name="Gruppo 59"/>
          <p:cNvGrpSpPr>
            <a:grpSpLocks/>
          </p:cNvGrpSpPr>
          <p:nvPr/>
        </p:nvGrpSpPr>
        <p:grpSpPr bwMode="auto">
          <a:xfrm>
            <a:off x="1494235" y="718843"/>
            <a:ext cx="6150769" cy="3697668"/>
            <a:chOff x="1039044" y="950323"/>
            <a:chExt cx="8201719" cy="4111720"/>
          </a:xfrm>
        </p:grpSpPr>
        <p:sp>
          <p:nvSpPr>
            <p:cNvPr id="7176" name="Freeform 14"/>
            <p:cNvSpPr>
              <a:spLocks/>
            </p:cNvSpPr>
            <p:nvPr/>
          </p:nvSpPr>
          <p:spPr bwMode="auto">
            <a:xfrm>
              <a:off x="1603375" y="1160463"/>
              <a:ext cx="6913562" cy="1320800"/>
            </a:xfrm>
            <a:custGeom>
              <a:avLst/>
              <a:gdLst>
                <a:gd name="T0" fmla="*/ 0 w 1434"/>
                <a:gd name="T1" fmla="*/ 0 h 274"/>
                <a:gd name="T2" fmla="*/ 2147483647 w 1434"/>
                <a:gd name="T3" fmla="*/ 0 h 274"/>
                <a:gd name="T4" fmla="*/ 2147483647 w 1434"/>
                <a:gd name="T5" fmla="*/ 2147483647 h 274"/>
                <a:gd name="T6" fmla="*/ 2147483647 w 1434"/>
                <a:gd name="T7" fmla="*/ 2147483647 h 274"/>
                <a:gd name="T8" fmla="*/ 2147483647 w 1434"/>
                <a:gd name="T9" fmla="*/ 2147483647 h 274"/>
                <a:gd name="T10" fmla="*/ 2147483647 w 1434"/>
                <a:gd name="T11" fmla="*/ 2147483647 h 274"/>
                <a:gd name="T12" fmla="*/ 2147483647 w 1434"/>
                <a:gd name="T13" fmla="*/ 2147483647 h 274"/>
                <a:gd name="T14" fmla="*/ 2147483647 w 1434"/>
                <a:gd name="T15" fmla="*/ 2147483647 h 274"/>
                <a:gd name="T16" fmla="*/ 2147483647 w 1434"/>
                <a:gd name="T17" fmla="*/ 2147483647 h 274"/>
                <a:gd name="T18" fmla="*/ 2147483647 w 1434"/>
                <a:gd name="T19" fmla="*/ 2147483647 h 274"/>
                <a:gd name="T20" fmla="*/ 2147483647 w 1434"/>
                <a:gd name="T21" fmla="*/ 2147483647 h 274"/>
                <a:gd name="T22" fmla="*/ 2147483647 w 1434"/>
                <a:gd name="T23" fmla="*/ 2147483647 h 274"/>
                <a:gd name="T24" fmla="*/ 2147483647 w 1434"/>
                <a:gd name="T25" fmla="*/ 2147483647 h 274"/>
                <a:gd name="T26" fmla="*/ 2147483647 w 1434"/>
                <a:gd name="T27" fmla="*/ 2147483647 h 274"/>
                <a:gd name="T28" fmla="*/ 2147483647 w 1434"/>
                <a:gd name="T29" fmla="*/ 2147483647 h 274"/>
                <a:gd name="T30" fmla="*/ 2147483647 w 1434"/>
                <a:gd name="T31" fmla="*/ 2147483647 h 274"/>
                <a:gd name="T32" fmla="*/ 2147483647 w 1434"/>
                <a:gd name="T33" fmla="*/ 2147483647 h 274"/>
                <a:gd name="T34" fmla="*/ 2147483647 w 1434"/>
                <a:gd name="T35" fmla="*/ 2147483647 h 274"/>
                <a:gd name="T36" fmla="*/ 2147483647 w 1434"/>
                <a:gd name="T37" fmla="*/ 2147483647 h 274"/>
                <a:gd name="T38" fmla="*/ 2147483647 w 1434"/>
                <a:gd name="T39" fmla="*/ 2147483647 h 274"/>
                <a:gd name="T40" fmla="*/ 2147483647 w 1434"/>
                <a:gd name="T41" fmla="*/ 2147483647 h 274"/>
                <a:gd name="T42" fmla="*/ 2147483647 w 1434"/>
                <a:gd name="T43" fmla="*/ 2147483647 h 274"/>
                <a:gd name="T44" fmla="*/ 2147483647 w 1434"/>
                <a:gd name="T45" fmla="*/ 2147483647 h 274"/>
                <a:gd name="T46" fmla="*/ 2147483647 w 1434"/>
                <a:gd name="T47" fmla="*/ 2147483647 h 274"/>
                <a:gd name="T48" fmla="*/ 2147483647 w 1434"/>
                <a:gd name="T49" fmla="*/ 2147483647 h 274"/>
                <a:gd name="T50" fmla="*/ 2147483647 w 1434"/>
                <a:gd name="T51" fmla="*/ 2147483647 h 274"/>
                <a:gd name="T52" fmla="*/ 2147483647 w 1434"/>
                <a:gd name="T53" fmla="*/ 2147483647 h 274"/>
                <a:gd name="T54" fmla="*/ 2147483647 w 1434"/>
                <a:gd name="T55" fmla="*/ 2147483647 h 274"/>
                <a:gd name="T56" fmla="*/ 2147483647 w 1434"/>
                <a:gd name="T57" fmla="*/ 2147483647 h 274"/>
                <a:gd name="T58" fmla="*/ 2147483647 w 1434"/>
                <a:gd name="T59" fmla="*/ 2147483647 h 274"/>
                <a:gd name="T60" fmla="*/ 2147483647 w 1434"/>
                <a:gd name="T61" fmla="*/ 2147483647 h 274"/>
                <a:gd name="T62" fmla="*/ 2147483647 w 1434"/>
                <a:gd name="T63" fmla="*/ 2147483647 h 274"/>
                <a:gd name="T64" fmla="*/ 2147483647 w 1434"/>
                <a:gd name="T65" fmla="*/ 2147483647 h 274"/>
                <a:gd name="T66" fmla="*/ 2147483647 w 1434"/>
                <a:gd name="T67" fmla="*/ 2147483647 h 274"/>
                <a:gd name="T68" fmla="*/ 2147483647 w 1434"/>
                <a:gd name="T69" fmla="*/ 2147483647 h 274"/>
                <a:gd name="T70" fmla="*/ 2147483647 w 1434"/>
                <a:gd name="T71" fmla="*/ 2147483647 h 274"/>
                <a:gd name="T72" fmla="*/ 2147483647 w 1434"/>
                <a:gd name="T73" fmla="*/ 2147483647 h 274"/>
                <a:gd name="T74" fmla="*/ 2147483647 w 1434"/>
                <a:gd name="T75" fmla="*/ 2147483647 h 274"/>
                <a:gd name="T76" fmla="*/ 2147483647 w 1434"/>
                <a:gd name="T77" fmla="*/ 2147483647 h 274"/>
                <a:gd name="T78" fmla="*/ 2147483647 w 1434"/>
                <a:gd name="T79" fmla="*/ 2147483647 h 274"/>
                <a:gd name="T80" fmla="*/ 2147483647 w 1434"/>
                <a:gd name="T81" fmla="*/ 2147483647 h 274"/>
                <a:gd name="T82" fmla="*/ 2147483647 w 1434"/>
                <a:gd name="T83" fmla="*/ 2147483647 h 274"/>
                <a:gd name="T84" fmla="*/ 2147483647 w 1434"/>
                <a:gd name="T85" fmla="*/ 2147483647 h 274"/>
                <a:gd name="T86" fmla="*/ 2147483647 w 1434"/>
                <a:gd name="T87" fmla="*/ 2147483647 h 274"/>
                <a:gd name="T88" fmla="*/ 2147483647 w 1434"/>
                <a:gd name="T89" fmla="*/ 2147483647 h 274"/>
                <a:gd name="T90" fmla="*/ 2147483647 w 1434"/>
                <a:gd name="T91" fmla="*/ 2147483647 h 274"/>
                <a:gd name="T92" fmla="*/ 2147483647 w 1434"/>
                <a:gd name="T93" fmla="*/ 2147483647 h 274"/>
                <a:gd name="T94" fmla="*/ 2147483647 w 1434"/>
                <a:gd name="T95" fmla="*/ 2147483647 h 274"/>
                <a:gd name="T96" fmla="*/ 2147483647 w 1434"/>
                <a:gd name="T97" fmla="*/ 2147483647 h 274"/>
                <a:gd name="T98" fmla="*/ 2147483647 w 1434"/>
                <a:gd name="T99" fmla="*/ 2147483647 h 274"/>
                <a:gd name="T100" fmla="*/ 2147483647 w 1434"/>
                <a:gd name="T101" fmla="*/ 2147483647 h 274"/>
                <a:gd name="T102" fmla="*/ 2147483647 w 1434"/>
                <a:gd name="T103" fmla="*/ 2147483647 h 274"/>
                <a:gd name="T104" fmla="*/ 2147483647 w 1434"/>
                <a:gd name="T105" fmla="*/ 2147483647 h 274"/>
                <a:gd name="T106" fmla="*/ 2147483647 w 1434"/>
                <a:gd name="T107" fmla="*/ 2147483647 h 27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34"/>
                <a:gd name="T163" fmla="*/ 0 h 274"/>
                <a:gd name="T164" fmla="*/ 1434 w 1434"/>
                <a:gd name="T165" fmla="*/ 274 h 27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34" h="274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12" y="3"/>
                  </a:lnTo>
                  <a:lnTo>
                    <a:pt x="12" y="6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36" y="10"/>
                  </a:lnTo>
                  <a:lnTo>
                    <a:pt x="36" y="13"/>
                  </a:lnTo>
                  <a:lnTo>
                    <a:pt x="48" y="13"/>
                  </a:lnTo>
                  <a:lnTo>
                    <a:pt x="48" y="15"/>
                  </a:lnTo>
                  <a:lnTo>
                    <a:pt x="60" y="15"/>
                  </a:lnTo>
                  <a:lnTo>
                    <a:pt x="60" y="18"/>
                  </a:lnTo>
                  <a:lnTo>
                    <a:pt x="72" y="18"/>
                  </a:lnTo>
                  <a:lnTo>
                    <a:pt x="72" y="22"/>
                  </a:lnTo>
                  <a:lnTo>
                    <a:pt x="84" y="22"/>
                  </a:lnTo>
                  <a:lnTo>
                    <a:pt x="96" y="22"/>
                  </a:lnTo>
                  <a:lnTo>
                    <a:pt x="108" y="22"/>
                  </a:lnTo>
                  <a:lnTo>
                    <a:pt x="108" y="24"/>
                  </a:lnTo>
                  <a:lnTo>
                    <a:pt x="120" y="24"/>
                  </a:lnTo>
                  <a:lnTo>
                    <a:pt x="132" y="24"/>
                  </a:lnTo>
                  <a:lnTo>
                    <a:pt x="132" y="29"/>
                  </a:lnTo>
                  <a:lnTo>
                    <a:pt x="144" y="29"/>
                  </a:lnTo>
                  <a:lnTo>
                    <a:pt x="144" y="34"/>
                  </a:lnTo>
                  <a:lnTo>
                    <a:pt x="156" y="34"/>
                  </a:lnTo>
                  <a:lnTo>
                    <a:pt x="156" y="38"/>
                  </a:lnTo>
                  <a:lnTo>
                    <a:pt x="168" y="38"/>
                  </a:lnTo>
                  <a:lnTo>
                    <a:pt x="168" y="40"/>
                  </a:lnTo>
                  <a:lnTo>
                    <a:pt x="180" y="40"/>
                  </a:lnTo>
                  <a:lnTo>
                    <a:pt x="180" y="43"/>
                  </a:lnTo>
                  <a:lnTo>
                    <a:pt x="192" y="43"/>
                  </a:lnTo>
                  <a:lnTo>
                    <a:pt x="192" y="47"/>
                  </a:lnTo>
                  <a:lnTo>
                    <a:pt x="203" y="47"/>
                  </a:lnTo>
                  <a:lnTo>
                    <a:pt x="203" y="48"/>
                  </a:lnTo>
                  <a:lnTo>
                    <a:pt x="215" y="48"/>
                  </a:lnTo>
                  <a:lnTo>
                    <a:pt x="227" y="48"/>
                  </a:lnTo>
                  <a:lnTo>
                    <a:pt x="227" y="50"/>
                  </a:lnTo>
                  <a:lnTo>
                    <a:pt x="239" y="50"/>
                  </a:lnTo>
                  <a:lnTo>
                    <a:pt x="251" y="50"/>
                  </a:lnTo>
                  <a:lnTo>
                    <a:pt x="263" y="50"/>
                  </a:lnTo>
                  <a:lnTo>
                    <a:pt x="275" y="50"/>
                  </a:lnTo>
                  <a:lnTo>
                    <a:pt x="275" y="53"/>
                  </a:lnTo>
                  <a:lnTo>
                    <a:pt x="287" y="53"/>
                  </a:lnTo>
                  <a:lnTo>
                    <a:pt x="287" y="57"/>
                  </a:lnTo>
                  <a:lnTo>
                    <a:pt x="299" y="57"/>
                  </a:lnTo>
                  <a:lnTo>
                    <a:pt x="299" y="62"/>
                  </a:lnTo>
                  <a:lnTo>
                    <a:pt x="311" y="62"/>
                  </a:lnTo>
                  <a:lnTo>
                    <a:pt x="323" y="62"/>
                  </a:lnTo>
                  <a:lnTo>
                    <a:pt x="323" y="64"/>
                  </a:lnTo>
                  <a:lnTo>
                    <a:pt x="335" y="64"/>
                  </a:lnTo>
                  <a:lnTo>
                    <a:pt x="347" y="64"/>
                  </a:lnTo>
                  <a:lnTo>
                    <a:pt x="347" y="65"/>
                  </a:lnTo>
                  <a:lnTo>
                    <a:pt x="359" y="65"/>
                  </a:lnTo>
                  <a:lnTo>
                    <a:pt x="359" y="69"/>
                  </a:lnTo>
                  <a:lnTo>
                    <a:pt x="371" y="69"/>
                  </a:lnTo>
                  <a:lnTo>
                    <a:pt x="371" y="71"/>
                  </a:lnTo>
                  <a:lnTo>
                    <a:pt x="383" y="71"/>
                  </a:lnTo>
                  <a:lnTo>
                    <a:pt x="383" y="75"/>
                  </a:lnTo>
                  <a:lnTo>
                    <a:pt x="395" y="75"/>
                  </a:lnTo>
                  <a:lnTo>
                    <a:pt x="395" y="76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18" y="78"/>
                  </a:lnTo>
                  <a:lnTo>
                    <a:pt x="418" y="80"/>
                  </a:lnTo>
                  <a:lnTo>
                    <a:pt x="430" y="80"/>
                  </a:lnTo>
                  <a:lnTo>
                    <a:pt x="430" y="86"/>
                  </a:lnTo>
                  <a:lnTo>
                    <a:pt x="442" y="86"/>
                  </a:lnTo>
                  <a:lnTo>
                    <a:pt x="442" y="92"/>
                  </a:lnTo>
                  <a:lnTo>
                    <a:pt x="454" y="92"/>
                  </a:lnTo>
                  <a:lnTo>
                    <a:pt x="466" y="92"/>
                  </a:lnTo>
                  <a:lnTo>
                    <a:pt x="466" y="93"/>
                  </a:lnTo>
                  <a:lnTo>
                    <a:pt x="478" y="93"/>
                  </a:lnTo>
                  <a:lnTo>
                    <a:pt x="490" y="93"/>
                  </a:lnTo>
                  <a:lnTo>
                    <a:pt x="490" y="97"/>
                  </a:lnTo>
                  <a:lnTo>
                    <a:pt x="502" y="97"/>
                  </a:lnTo>
                  <a:lnTo>
                    <a:pt x="514" y="97"/>
                  </a:lnTo>
                  <a:lnTo>
                    <a:pt x="514" y="101"/>
                  </a:lnTo>
                  <a:lnTo>
                    <a:pt x="526" y="101"/>
                  </a:lnTo>
                  <a:lnTo>
                    <a:pt x="526" y="103"/>
                  </a:lnTo>
                  <a:lnTo>
                    <a:pt x="538" y="103"/>
                  </a:lnTo>
                  <a:lnTo>
                    <a:pt x="550" y="103"/>
                  </a:lnTo>
                  <a:lnTo>
                    <a:pt x="550" y="105"/>
                  </a:lnTo>
                  <a:lnTo>
                    <a:pt x="562" y="105"/>
                  </a:lnTo>
                  <a:lnTo>
                    <a:pt x="562" y="109"/>
                  </a:lnTo>
                  <a:lnTo>
                    <a:pt x="574" y="109"/>
                  </a:lnTo>
                  <a:lnTo>
                    <a:pt x="586" y="109"/>
                  </a:lnTo>
                  <a:lnTo>
                    <a:pt x="586" y="112"/>
                  </a:lnTo>
                  <a:lnTo>
                    <a:pt x="598" y="112"/>
                  </a:lnTo>
                  <a:lnTo>
                    <a:pt x="598" y="118"/>
                  </a:lnTo>
                  <a:lnTo>
                    <a:pt x="610" y="118"/>
                  </a:lnTo>
                  <a:lnTo>
                    <a:pt x="610" y="122"/>
                  </a:lnTo>
                  <a:lnTo>
                    <a:pt x="621" y="122"/>
                  </a:lnTo>
                  <a:lnTo>
                    <a:pt x="621" y="124"/>
                  </a:lnTo>
                  <a:lnTo>
                    <a:pt x="633" y="124"/>
                  </a:lnTo>
                  <a:lnTo>
                    <a:pt x="633" y="130"/>
                  </a:lnTo>
                  <a:lnTo>
                    <a:pt x="645" y="130"/>
                  </a:lnTo>
                  <a:lnTo>
                    <a:pt x="645" y="135"/>
                  </a:lnTo>
                  <a:lnTo>
                    <a:pt x="657" y="135"/>
                  </a:lnTo>
                  <a:lnTo>
                    <a:pt x="657" y="139"/>
                  </a:lnTo>
                  <a:lnTo>
                    <a:pt x="669" y="139"/>
                  </a:lnTo>
                  <a:lnTo>
                    <a:pt x="681" y="139"/>
                  </a:lnTo>
                  <a:lnTo>
                    <a:pt x="693" y="139"/>
                  </a:lnTo>
                  <a:lnTo>
                    <a:pt x="705" y="139"/>
                  </a:lnTo>
                  <a:lnTo>
                    <a:pt x="705" y="141"/>
                  </a:lnTo>
                  <a:lnTo>
                    <a:pt x="717" y="141"/>
                  </a:lnTo>
                  <a:lnTo>
                    <a:pt x="729" y="141"/>
                  </a:lnTo>
                  <a:lnTo>
                    <a:pt x="729" y="144"/>
                  </a:lnTo>
                  <a:lnTo>
                    <a:pt x="741" y="144"/>
                  </a:lnTo>
                  <a:lnTo>
                    <a:pt x="753" y="144"/>
                  </a:lnTo>
                  <a:lnTo>
                    <a:pt x="765" y="144"/>
                  </a:lnTo>
                  <a:lnTo>
                    <a:pt x="765" y="146"/>
                  </a:lnTo>
                  <a:lnTo>
                    <a:pt x="777" y="146"/>
                  </a:lnTo>
                  <a:lnTo>
                    <a:pt x="789" y="146"/>
                  </a:lnTo>
                  <a:lnTo>
                    <a:pt x="789" y="151"/>
                  </a:lnTo>
                  <a:lnTo>
                    <a:pt x="801" y="151"/>
                  </a:lnTo>
                  <a:lnTo>
                    <a:pt x="801" y="153"/>
                  </a:lnTo>
                  <a:lnTo>
                    <a:pt x="813" y="153"/>
                  </a:lnTo>
                  <a:lnTo>
                    <a:pt x="824" y="153"/>
                  </a:lnTo>
                  <a:lnTo>
                    <a:pt x="824" y="156"/>
                  </a:lnTo>
                  <a:lnTo>
                    <a:pt x="836" y="156"/>
                  </a:lnTo>
                  <a:lnTo>
                    <a:pt x="836" y="161"/>
                  </a:lnTo>
                  <a:lnTo>
                    <a:pt x="848" y="161"/>
                  </a:lnTo>
                  <a:lnTo>
                    <a:pt x="848" y="163"/>
                  </a:lnTo>
                  <a:lnTo>
                    <a:pt x="860" y="163"/>
                  </a:lnTo>
                  <a:lnTo>
                    <a:pt x="860" y="168"/>
                  </a:lnTo>
                  <a:lnTo>
                    <a:pt x="884" y="168"/>
                  </a:lnTo>
                  <a:lnTo>
                    <a:pt x="884" y="178"/>
                  </a:lnTo>
                  <a:lnTo>
                    <a:pt x="896" y="178"/>
                  </a:lnTo>
                  <a:lnTo>
                    <a:pt x="896" y="184"/>
                  </a:lnTo>
                  <a:lnTo>
                    <a:pt x="908" y="184"/>
                  </a:lnTo>
                  <a:lnTo>
                    <a:pt x="908" y="186"/>
                  </a:lnTo>
                  <a:lnTo>
                    <a:pt x="932" y="186"/>
                  </a:lnTo>
                  <a:lnTo>
                    <a:pt x="932" y="191"/>
                  </a:lnTo>
                  <a:lnTo>
                    <a:pt x="944" y="191"/>
                  </a:lnTo>
                  <a:lnTo>
                    <a:pt x="956" y="191"/>
                  </a:lnTo>
                  <a:lnTo>
                    <a:pt x="968" y="191"/>
                  </a:lnTo>
                  <a:lnTo>
                    <a:pt x="980" y="191"/>
                  </a:lnTo>
                  <a:lnTo>
                    <a:pt x="992" y="191"/>
                  </a:lnTo>
                  <a:lnTo>
                    <a:pt x="992" y="194"/>
                  </a:lnTo>
                  <a:lnTo>
                    <a:pt x="1004" y="194"/>
                  </a:lnTo>
                  <a:lnTo>
                    <a:pt x="1004" y="202"/>
                  </a:lnTo>
                  <a:lnTo>
                    <a:pt x="1016" y="202"/>
                  </a:lnTo>
                  <a:lnTo>
                    <a:pt x="1016" y="207"/>
                  </a:lnTo>
                  <a:lnTo>
                    <a:pt x="1028" y="207"/>
                  </a:lnTo>
                  <a:lnTo>
                    <a:pt x="1028" y="210"/>
                  </a:lnTo>
                  <a:lnTo>
                    <a:pt x="1039" y="210"/>
                  </a:lnTo>
                  <a:lnTo>
                    <a:pt x="1039" y="215"/>
                  </a:lnTo>
                  <a:lnTo>
                    <a:pt x="1075" y="215"/>
                  </a:lnTo>
                  <a:lnTo>
                    <a:pt x="1075" y="221"/>
                  </a:lnTo>
                  <a:lnTo>
                    <a:pt x="1099" y="221"/>
                  </a:lnTo>
                  <a:lnTo>
                    <a:pt x="1111" y="221"/>
                  </a:lnTo>
                  <a:lnTo>
                    <a:pt x="1111" y="226"/>
                  </a:lnTo>
                  <a:lnTo>
                    <a:pt x="1123" y="226"/>
                  </a:lnTo>
                  <a:lnTo>
                    <a:pt x="1123" y="229"/>
                  </a:lnTo>
                  <a:lnTo>
                    <a:pt x="1135" y="229"/>
                  </a:lnTo>
                  <a:lnTo>
                    <a:pt x="1135" y="232"/>
                  </a:lnTo>
                  <a:lnTo>
                    <a:pt x="1147" y="232"/>
                  </a:lnTo>
                  <a:lnTo>
                    <a:pt x="1159" y="232"/>
                  </a:lnTo>
                  <a:lnTo>
                    <a:pt x="1159" y="234"/>
                  </a:lnTo>
                  <a:lnTo>
                    <a:pt x="1183" y="234"/>
                  </a:lnTo>
                  <a:lnTo>
                    <a:pt x="1219" y="234"/>
                  </a:lnTo>
                  <a:lnTo>
                    <a:pt x="1219" y="237"/>
                  </a:lnTo>
                  <a:lnTo>
                    <a:pt x="1231" y="237"/>
                  </a:lnTo>
                  <a:lnTo>
                    <a:pt x="1231" y="243"/>
                  </a:lnTo>
                  <a:lnTo>
                    <a:pt x="1266" y="243"/>
                  </a:lnTo>
                  <a:lnTo>
                    <a:pt x="1266" y="249"/>
                  </a:lnTo>
                  <a:lnTo>
                    <a:pt x="1278" y="249"/>
                  </a:lnTo>
                  <a:lnTo>
                    <a:pt x="1278" y="251"/>
                  </a:lnTo>
                  <a:lnTo>
                    <a:pt x="1314" y="251"/>
                  </a:lnTo>
                  <a:lnTo>
                    <a:pt x="1314" y="254"/>
                  </a:lnTo>
                  <a:lnTo>
                    <a:pt x="1326" y="254"/>
                  </a:lnTo>
                  <a:lnTo>
                    <a:pt x="1326" y="257"/>
                  </a:lnTo>
                  <a:lnTo>
                    <a:pt x="1338" y="257"/>
                  </a:lnTo>
                  <a:lnTo>
                    <a:pt x="1338" y="260"/>
                  </a:lnTo>
                  <a:lnTo>
                    <a:pt x="1350" y="260"/>
                  </a:lnTo>
                  <a:lnTo>
                    <a:pt x="1350" y="263"/>
                  </a:lnTo>
                  <a:lnTo>
                    <a:pt x="1374" y="263"/>
                  </a:lnTo>
                  <a:lnTo>
                    <a:pt x="1398" y="263"/>
                  </a:lnTo>
                  <a:lnTo>
                    <a:pt x="1398" y="265"/>
                  </a:lnTo>
                  <a:lnTo>
                    <a:pt x="1410" y="265"/>
                  </a:lnTo>
                  <a:lnTo>
                    <a:pt x="1410" y="268"/>
                  </a:lnTo>
                  <a:lnTo>
                    <a:pt x="1434" y="268"/>
                  </a:lnTo>
                  <a:lnTo>
                    <a:pt x="1434" y="27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sz="1013"/>
            </a:p>
          </p:txBody>
        </p:sp>
        <p:sp>
          <p:nvSpPr>
            <p:cNvPr id="74767" name="Freeform 15"/>
            <p:cNvSpPr>
              <a:spLocks/>
            </p:cNvSpPr>
            <p:nvPr/>
          </p:nvSpPr>
          <p:spPr bwMode="auto">
            <a:xfrm>
              <a:off x="1602654" y="1159835"/>
              <a:ext cx="6856993" cy="18323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4" y="5"/>
                </a:cxn>
                <a:cxn ang="0">
                  <a:pos x="36" y="23"/>
                </a:cxn>
                <a:cxn ang="0">
                  <a:pos x="60" y="31"/>
                </a:cxn>
                <a:cxn ang="0">
                  <a:pos x="72" y="34"/>
                </a:cxn>
                <a:cxn ang="0">
                  <a:pos x="96" y="39"/>
                </a:cxn>
                <a:cxn ang="0">
                  <a:pos x="108" y="50"/>
                </a:cxn>
                <a:cxn ang="0">
                  <a:pos x="132" y="53"/>
                </a:cxn>
                <a:cxn ang="0">
                  <a:pos x="144" y="67"/>
                </a:cxn>
                <a:cxn ang="0">
                  <a:pos x="168" y="70"/>
                </a:cxn>
                <a:cxn ang="0">
                  <a:pos x="180" y="78"/>
                </a:cxn>
                <a:cxn ang="0">
                  <a:pos x="203" y="81"/>
                </a:cxn>
                <a:cxn ang="0">
                  <a:pos x="215" y="96"/>
                </a:cxn>
                <a:cxn ang="0">
                  <a:pos x="239" y="102"/>
                </a:cxn>
                <a:cxn ang="0">
                  <a:pos x="251" y="112"/>
                </a:cxn>
                <a:cxn ang="0">
                  <a:pos x="275" y="115"/>
                </a:cxn>
                <a:cxn ang="0">
                  <a:pos x="287" y="118"/>
                </a:cxn>
                <a:cxn ang="0">
                  <a:pos x="311" y="128"/>
                </a:cxn>
                <a:cxn ang="0">
                  <a:pos x="323" y="138"/>
                </a:cxn>
                <a:cxn ang="0">
                  <a:pos x="359" y="141"/>
                </a:cxn>
                <a:cxn ang="0">
                  <a:pos x="371" y="147"/>
                </a:cxn>
                <a:cxn ang="0">
                  <a:pos x="395" y="151"/>
                </a:cxn>
                <a:cxn ang="0">
                  <a:pos x="406" y="154"/>
                </a:cxn>
                <a:cxn ang="0">
                  <a:pos x="430" y="161"/>
                </a:cxn>
                <a:cxn ang="0">
                  <a:pos x="442" y="171"/>
                </a:cxn>
                <a:cxn ang="0">
                  <a:pos x="478" y="175"/>
                </a:cxn>
                <a:cxn ang="0">
                  <a:pos x="490" y="185"/>
                </a:cxn>
                <a:cxn ang="0">
                  <a:pos x="514" y="199"/>
                </a:cxn>
                <a:cxn ang="0">
                  <a:pos x="526" y="210"/>
                </a:cxn>
                <a:cxn ang="0">
                  <a:pos x="550" y="214"/>
                </a:cxn>
                <a:cxn ang="0">
                  <a:pos x="562" y="225"/>
                </a:cxn>
                <a:cxn ang="0">
                  <a:pos x="586" y="232"/>
                </a:cxn>
                <a:cxn ang="0">
                  <a:pos x="598" y="240"/>
                </a:cxn>
                <a:cxn ang="0">
                  <a:pos x="621" y="244"/>
                </a:cxn>
                <a:cxn ang="0">
                  <a:pos x="633" y="252"/>
                </a:cxn>
                <a:cxn ang="0">
                  <a:pos x="657" y="252"/>
                </a:cxn>
                <a:cxn ang="0">
                  <a:pos x="681" y="265"/>
                </a:cxn>
                <a:cxn ang="0">
                  <a:pos x="705" y="269"/>
                </a:cxn>
                <a:cxn ang="0">
                  <a:pos x="729" y="277"/>
                </a:cxn>
                <a:cxn ang="0">
                  <a:pos x="789" y="282"/>
                </a:cxn>
                <a:cxn ang="0">
                  <a:pos x="813" y="286"/>
                </a:cxn>
                <a:cxn ang="0">
                  <a:pos x="836" y="286"/>
                </a:cxn>
                <a:cxn ang="0">
                  <a:pos x="848" y="295"/>
                </a:cxn>
                <a:cxn ang="0">
                  <a:pos x="920" y="299"/>
                </a:cxn>
                <a:cxn ang="0">
                  <a:pos x="956" y="308"/>
                </a:cxn>
                <a:cxn ang="0">
                  <a:pos x="1004" y="313"/>
                </a:cxn>
                <a:cxn ang="0">
                  <a:pos x="1028" y="331"/>
                </a:cxn>
                <a:cxn ang="0">
                  <a:pos x="1099" y="335"/>
                </a:cxn>
                <a:cxn ang="0">
                  <a:pos x="1123" y="344"/>
                </a:cxn>
                <a:cxn ang="0">
                  <a:pos x="1242" y="349"/>
                </a:cxn>
                <a:cxn ang="0">
                  <a:pos x="1254" y="358"/>
                </a:cxn>
                <a:cxn ang="0">
                  <a:pos x="1314" y="362"/>
                </a:cxn>
                <a:cxn ang="0">
                  <a:pos x="1338" y="371"/>
                </a:cxn>
                <a:cxn ang="0">
                  <a:pos x="1410" y="371"/>
                </a:cxn>
                <a:cxn ang="0">
                  <a:pos x="1422" y="380"/>
                </a:cxn>
              </a:cxnLst>
              <a:rect l="0" t="0" r="r" b="b"/>
              <a:pathLst>
                <a:path w="1422" h="38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24" y="5"/>
                  </a:lnTo>
                  <a:lnTo>
                    <a:pt x="24" y="13"/>
                  </a:lnTo>
                  <a:lnTo>
                    <a:pt x="36" y="13"/>
                  </a:lnTo>
                  <a:lnTo>
                    <a:pt x="36" y="23"/>
                  </a:lnTo>
                  <a:lnTo>
                    <a:pt x="48" y="23"/>
                  </a:lnTo>
                  <a:lnTo>
                    <a:pt x="48" y="31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72" y="34"/>
                  </a:lnTo>
                  <a:lnTo>
                    <a:pt x="72" y="34"/>
                  </a:lnTo>
                  <a:lnTo>
                    <a:pt x="84" y="34"/>
                  </a:lnTo>
                  <a:lnTo>
                    <a:pt x="84" y="39"/>
                  </a:lnTo>
                  <a:lnTo>
                    <a:pt x="96" y="39"/>
                  </a:lnTo>
                  <a:lnTo>
                    <a:pt x="96" y="48"/>
                  </a:lnTo>
                  <a:lnTo>
                    <a:pt x="108" y="48"/>
                  </a:lnTo>
                  <a:lnTo>
                    <a:pt x="108" y="50"/>
                  </a:lnTo>
                  <a:lnTo>
                    <a:pt x="120" y="50"/>
                  </a:lnTo>
                  <a:lnTo>
                    <a:pt x="120" y="53"/>
                  </a:lnTo>
                  <a:lnTo>
                    <a:pt x="132" y="53"/>
                  </a:lnTo>
                  <a:lnTo>
                    <a:pt x="132" y="56"/>
                  </a:lnTo>
                  <a:lnTo>
                    <a:pt x="144" y="56"/>
                  </a:lnTo>
                  <a:lnTo>
                    <a:pt x="144" y="67"/>
                  </a:lnTo>
                  <a:lnTo>
                    <a:pt x="156" y="67"/>
                  </a:lnTo>
                  <a:lnTo>
                    <a:pt x="156" y="70"/>
                  </a:lnTo>
                  <a:lnTo>
                    <a:pt x="168" y="70"/>
                  </a:lnTo>
                  <a:lnTo>
                    <a:pt x="168" y="75"/>
                  </a:lnTo>
                  <a:lnTo>
                    <a:pt x="180" y="75"/>
                  </a:lnTo>
                  <a:lnTo>
                    <a:pt x="180" y="78"/>
                  </a:lnTo>
                  <a:lnTo>
                    <a:pt x="192" y="78"/>
                  </a:lnTo>
                  <a:lnTo>
                    <a:pt x="192" y="81"/>
                  </a:lnTo>
                  <a:lnTo>
                    <a:pt x="203" y="81"/>
                  </a:lnTo>
                  <a:lnTo>
                    <a:pt x="203" y="87"/>
                  </a:lnTo>
                  <a:lnTo>
                    <a:pt x="215" y="87"/>
                  </a:lnTo>
                  <a:lnTo>
                    <a:pt x="215" y="96"/>
                  </a:lnTo>
                  <a:lnTo>
                    <a:pt x="227" y="96"/>
                  </a:lnTo>
                  <a:lnTo>
                    <a:pt x="227" y="102"/>
                  </a:lnTo>
                  <a:lnTo>
                    <a:pt x="239" y="102"/>
                  </a:lnTo>
                  <a:lnTo>
                    <a:pt x="239" y="106"/>
                  </a:lnTo>
                  <a:lnTo>
                    <a:pt x="251" y="106"/>
                  </a:lnTo>
                  <a:lnTo>
                    <a:pt x="251" y="112"/>
                  </a:lnTo>
                  <a:lnTo>
                    <a:pt x="263" y="112"/>
                  </a:lnTo>
                  <a:lnTo>
                    <a:pt x="263" y="115"/>
                  </a:lnTo>
                  <a:lnTo>
                    <a:pt x="275" y="115"/>
                  </a:lnTo>
                  <a:lnTo>
                    <a:pt x="275" y="118"/>
                  </a:lnTo>
                  <a:lnTo>
                    <a:pt x="287" y="118"/>
                  </a:lnTo>
                  <a:lnTo>
                    <a:pt x="287" y="118"/>
                  </a:lnTo>
                  <a:lnTo>
                    <a:pt x="299" y="118"/>
                  </a:lnTo>
                  <a:lnTo>
                    <a:pt x="299" y="128"/>
                  </a:lnTo>
                  <a:lnTo>
                    <a:pt x="311" y="128"/>
                  </a:lnTo>
                  <a:lnTo>
                    <a:pt x="311" y="134"/>
                  </a:lnTo>
                  <a:lnTo>
                    <a:pt x="323" y="134"/>
                  </a:lnTo>
                  <a:lnTo>
                    <a:pt x="323" y="138"/>
                  </a:lnTo>
                  <a:lnTo>
                    <a:pt x="347" y="138"/>
                  </a:lnTo>
                  <a:lnTo>
                    <a:pt x="347" y="141"/>
                  </a:lnTo>
                  <a:lnTo>
                    <a:pt x="359" y="141"/>
                  </a:lnTo>
                  <a:lnTo>
                    <a:pt x="359" y="147"/>
                  </a:lnTo>
                  <a:lnTo>
                    <a:pt x="371" y="147"/>
                  </a:lnTo>
                  <a:lnTo>
                    <a:pt x="371" y="147"/>
                  </a:lnTo>
                  <a:lnTo>
                    <a:pt x="383" y="147"/>
                  </a:lnTo>
                  <a:lnTo>
                    <a:pt x="383" y="151"/>
                  </a:lnTo>
                  <a:lnTo>
                    <a:pt x="395" y="151"/>
                  </a:lnTo>
                  <a:lnTo>
                    <a:pt x="395" y="151"/>
                  </a:lnTo>
                  <a:lnTo>
                    <a:pt x="406" y="151"/>
                  </a:lnTo>
                  <a:lnTo>
                    <a:pt x="406" y="154"/>
                  </a:lnTo>
                  <a:lnTo>
                    <a:pt x="418" y="154"/>
                  </a:lnTo>
                  <a:lnTo>
                    <a:pt x="418" y="161"/>
                  </a:lnTo>
                  <a:lnTo>
                    <a:pt x="430" y="161"/>
                  </a:lnTo>
                  <a:lnTo>
                    <a:pt x="430" y="164"/>
                  </a:lnTo>
                  <a:lnTo>
                    <a:pt x="442" y="164"/>
                  </a:lnTo>
                  <a:lnTo>
                    <a:pt x="442" y="171"/>
                  </a:lnTo>
                  <a:lnTo>
                    <a:pt x="454" y="171"/>
                  </a:lnTo>
                  <a:lnTo>
                    <a:pt x="454" y="175"/>
                  </a:lnTo>
                  <a:lnTo>
                    <a:pt x="478" y="175"/>
                  </a:lnTo>
                  <a:lnTo>
                    <a:pt x="478" y="175"/>
                  </a:lnTo>
                  <a:lnTo>
                    <a:pt x="490" y="175"/>
                  </a:lnTo>
                  <a:lnTo>
                    <a:pt x="490" y="185"/>
                  </a:lnTo>
                  <a:lnTo>
                    <a:pt x="502" y="185"/>
                  </a:lnTo>
                  <a:lnTo>
                    <a:pt x="502" y="199"/>
                  </a:lnTo>
                  <a:lnTo>
                    <a:pt x="514" y="199"/>
                  </a:lnTo>
                  <a:lnTo>
                    <a:pt x="514" y="206"/>
                  </a:lnTo>
                  <a:lnTo>
                    <a:pt x="526" y="206"/>
                  </a:lnTo>
                  <a:lnTo>
                    <a:pt x="526" y="210"/>
                  </a:lnTo>
                  <a:lnTo>
                    <a:pt x="538" y="210"/>
                  </a:lnTo>
                  <a:lnTo>
                    <a:pt x="538" y="214"/>
                  </a:lnTo>
                  <a:lnTo>
                    <a:pt x="550" y="214"/>
                  </a:lnTo>
                  <a:lnTo>
                    <a:pt x="550" y="214"/>
                  </a:lnTo>
                  <a:lnTo>
                    <a:pt x="562" y="214"/>
                  </a:lnTo>
                  <a:lnTo>
                    <a:pt x="562" y="225"/>
                  </a:lnTo>
                  <a:lnTo>
                    <a:pt x="574" y="225"/>
                  </a:lnTo>
                  <a:lnTo>
                    <a:pt x="574" y="232"/>
                  </a:lnTo>
                  <a:lnTo>
                    <a:pt x="586" y="232"/>
                  </a:lnTo>
                  <a:lnTo>
                    <a:pt x="586" y="236"/>
                  </a:lnTo>
                  <a:lnTo>
                    <a:pt x="598" y="236"/>
                  </a:lnTo>
                  <a:lnTo>
                    <a:pt x="598" y="240"/>
                  </a:lnTo>
                  <a:lnTo>
                    <a:pt x="610" y="240"/>
                  </a:lnTo>
                  <a:lnTo>
                    <a:pt x="610" y="244"/>
                  </a:lnTo>
                  <a:lnTo>
                    <a:pt x="621" y="244"/>
                  </a:lnTo>
                  <a:lnTo>
                    <a:pt x="621" y="244"/>
                  </a:lnTo>
                  <a:lnTo>
                    <a:pt x="633" y="244"/>
                  </a:lnTo>
                  <a:lnTo>
                    <a:pt x="633" y="252"/>
                  </a:lnTo>
                  <a:lnTo>
                    <a:pt x="645" y="252"/>
                  </a:lnTo>
                  <a:lnTo>
                    <a:pt x="645" y="252"/>
                  </a:lnTo>
                  <a:lnTo>
                    <a:pt x="657" y="252"/>
                  </a:lnTo>
                  <a:lnTo>
                    <a:pt x="657" y="252"/>
                  </a:lnTo>
                  <a:lnTo>
                    <a:pt x="681" y="252"/>
                  </a:lnTo>
                  <a:lnTo>
                    <a:pt x="681" y="265"/>
                  </a:lnTo>
                  <a:lnTo>
                    <a:pt x="693" y="265"/>
                  </a:lnTo>
                  <a:lnTo>
                    <a:pt x="693" y="269"/>
                  </a:lnTo>
                  <a:lnTo>
                    <a:pt x="705" y="269"/>
                  </a:lnTo>
                  <a:lnTo>
                    <a:pt x="705" y="273"/>
                  </a:lnTo>
                  <a:lnTo>
                    <a:pt x="729" y="273"/>
                  </a:lnTo>
                  <a:lnTo>
                    <a:pt x="729" y="277"/>
                  </a:lnTo>
                  <a:lnTo>
                    <a:pt x="777" y="277"/>
                  </a:lnTo>
                  <a:lnTo>
                    <a:pt x="777" y="282"/>
                  </a:lnTo>
                  <a:lnTo>
                    <a:pt x="789" y="282"/>
                  </a:lnTo>
                  <a:lnTo>
                    <a:pt x="789" y="286"/>
                  </a:lnTo>
                  <a:lnTo>
                    <a:pt x="813" y="286"/>
                  </a:lnTo>
                  <a:lnTo>
                    <a:pt x="813" y="286"/>
                  </a:lnTo>
                  <a:lnTo>
                    <a:pt x="824" y="286"/>
                  </a:lnTo>
                  <a:lnTo>
                    <a:pt x="824" y="286"/>
                  </a:lnTo>
                  <a:lnTo>
                    <a:pt x="836" y="286"/>
                  </a:lnTo>
                  <a:lnTo>
                    <a:pt x="836" y="290"/>
                  </a:lnTo>
                  <a:lnTo>
                    <a:pt x="848" y="290"/>
                  </a:lnTo>
                  <a:lnTo>
                    <a:pt x="848" y="295"/>
                  </a:lnTo>
                  <a:lnTo>
                    <a:pt x="872" y="295"/>
                  </a:lnTo>
                  <a:lnTo>
                    <a:pt x="872" y="299"/>
                  </a:lnTo>
                  <a:lnTo>
                    <a:pt x="920" y="299"/>
                  </a:lnTo>
                  <a:lnTo>
                    <a:pt x="920" y="304"/>
                  </a:lnTo>
                  <a:lnTo>
                    <a:pt x="956" y="304"/>
                  </a:lnTo>
                  <a:lnTo>
                    <a:pt x="956" y="308"/>
                  </a:lnTo>
                  <a:lnTo>
                    <a:pt x="968" y="308"/>
                  </a:lnTo>
                  <a:lnTo>
                    <a:pt x="968" y="313"/>
                  </a:lnTo>
                  <a:lnTo>
                    <a:pt x="1004" y="313"/>
                  </a:lnTo>
                  <a:lnTo>
                    <a:pt x="1004" y="322"/>
                  </a:lnTo>
                  <a:lnTo>
                    <a:pt x="1028" y="322"/>
                  </a:lnTo>
                  <a:lnTo>
                    <a:pt x="1028" y="331"/>
                  </a:lnTo>
                  <a:lnTo>
                    <a:pt x="1051" y="331"/>
                  </a:lnTo>
                  <a:lnTo>
                    <a:pt x="1051" y="335"/>
                  </a:lnTo>
                  <a:lnTo>
                    <a:pt x="1099" y="335"/>
                  </a:lnTo>
                  <a:lnTo>
                    <a:pt x="1099" y="340"/>
                  </a:lnTo>
                  <a:lnTo>
                    <a:pt x="1123" y="340"/>
                  </a:lnTo>
                  <a:lnTo>
                    <a:pt x="1123" y="344"/>
                  </a:lnTo>
                  <a:lnTo>
                    <a:pt x="1135" y="344"/>
                  </a:lnTo>
                  <a:lnTo>
                    <a:pt x="1135" y="349"/>
                  </a:lnTo>
                  <a:lnTo>
                    <a:pt x="1242" y="349"/>
                  </a:lnTo>
                  <a:lnTo>
                    <a:pt x="1242" y="353"/>
                  </a:lnTo>
                  <a:lnTo>
                    <a:pt x="1254" y="353"/>
                  </a:lnTo>
                  <a:lnTo>
                    <a:pt x="1254" y="358"/>
                  </a:lnTo>
                  <a:lnTo>
                    <a:pt x="1266" y="358"/>
                  </a:lnTo>
                  <a:lnTo>
                    <a:pt x="1266" y="362"/>
                  </a:lnTo>
                  <a:lnTo>
                    <a:pt x="1314" y="362"/>
                  </a:lnTo>
                  <a:lnTo>
                    <a:pt x="1314" y="367"/>
                  </a:lnTo>
                  <a:lnTo>
                    <a:pt x="1338" y="367"/>
                  </a:lnTo>
                  <a:lnTo>
                    <a:pt x="1338" y="371"/>
                  </a:lnTo>
                  <a:lnTo>
                    <a:pt x="1398" y="371"/>
                  </a:lnTo>
                  <a:lnTo>
                    <a:pt x="1398" y="371"/>
                  </a:lnTo>
                  <a:lnTo>
                    <a:pt x="1410" y="371"/>
                  </a:lnTo>
                  <a:lnTo>
                    <a:pt x="1410" y="376"/>
                  </a:lnTo>
                  <a:lnTo>
                    <a:pt x="1422" y="376"/>
                  </a:lnTo>
                  <a:lnTo>
                    <a:pt x="1422" y="380"/>
                  </a:lnTo>
                </a:path>
              </a:pathLst>
            </a:custGeom>
            <a:noFill/>
            <a:ln w="38100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500">
                <a:latin typeface="Arial" charset="0"/>
                <a:cs typeface="Arial" charset="0"/>
              </a:endParaRPr>
            </a:p>
          </p:txBody>
        </p:sp>
        <p:sp>
          <p:nvSpPr>
            <p:cNvPr id="7178" name="Freeform 16"/>
            <p:cNvSpPr>
              <a:spLocks/>
            </p:cNvSpPr>
            <p:nvPr/>
          </p:nvSpPr>
          <p:spPr bwMode="auto">
            <a:xfrm>
              <a:off x="1603375" y="1160463"/>
              <a:ext cx="6046787" cy="3171825"/>
            </a:xfrm>
            <a:custGeom>
              <a:avLst/>
              <a:gdLst>
                <a:gd name="T0" fmla="*/ 0 w 1254"/>
                <a:gd name="T1" fmla="*/ 0 h 658"/>
                <a:gd name="T2" fmla="*/ 0 w 1254"/>
                <a:gd name="T3" fmla="*/ 0 h 658"/>
                <a:gd name="T4" fmla="*/ 2147483647 w 1254"/>
                <a:gd name="T5" fmla="*/ 2147483647 h 658"/>
                <a:gd name="T6" fmla="*/ 2147483647 w 1254"/>
                <a:gd name="T7" fmla="*/ 2147483647 h 658"/>
                <a:gd name="T8" fmla="*/ 2147483647 w 1254"/>
                <a:gd name="T9" fmla="*/ 2147483647 h 658"/>
                <a:gd name="T10" fmla="*/ 2147483647 w 1254"/>
                <a:gd name="T11" fmla="*/ 2147483647 h 658"/>
                <a:gd name="T12" fmla="*/ 2147483647 w 1254"/>
                <a:gd name="T13" fmla="*/ 2147483647 h 658"/>
                <a:gd name="T14" fmla="*/ 2147483647 w 1254"/>
                <a:gd name="T15" fmla="*/ 2147483647 h 658"/>
                <a:gd name="T16" fmla="*/ 2147483647 w 1254"/>
                <a:gd name="T17" fmla="*/ 2147483647 h 658"/>
                <a:gd name="T18" fmla="*/ 2147483647 w 1254"/>
                <a:gd name="T19" fmla="*/ 2147483647 h 658"/>
                <a:gd name="T20" fmla="*/ 2147483647 w 1254"/>
                <a:gd name="T21" fmla="*/ 2147483647 h 658"/>
                <a:gd name="T22" fmla="*/ 2147483647 w 1254"/>
                <a:gd name="T23" fmla="*/ 2147483647 h 658"/>
                <a:gd name="T24" fmla="*/ 2147483647 w 1254"/>
                <a:gd name="T25" fmla="*/ 2147483647 h 658"/>
                <a:gd name="T26" fmla="*/ 2147483647 w 1254"/>
                <a:gd name="T27" fmla="*/ 2147483647 h 658"/>
                <a:gd name="T28" fmla="*/ 2147483647 w 1254"/>
                <a:gd name="T29" fmla="*/ 2147483647 h 658"/>
                <a:gd name="T30" fmla="*/ 2147483647 w 1254"/>
                <a:gd name="T31" fmla="*/ 2147483647 h 658"/>
                <a:gd name="T32" fmla="*/ 2147483647 w 1254"/>
                <a:gd name="T33" fmla="*/ 2147483647 h 658"/>
                <a:gd name="T34" fmla="*/ 2147483647 w 1254"/>
                <a:gd name="T35" fmla="*/ 2147483647 h 658"/>
                <a:gd name="T36" fmla="*/ 2147483647 w 1254"/>
                <a:gd name="T37" fmla="*/ 2147483647 h 658"/>
                <a:gd name="T38" fmla="*/ 2147483647 w 1254"/>
                <a:gd name="T39" fmla="*/ 2147483647 h 658"/>
                <a:gd name="T40" fmla="*/ 2147483647 w 1254"/>
                <a:gd name="T41" fmla="*/ 2147483647 h 658"/>
                <a:gd name="T42" fmla="*/ 2147483647 w 1254"/>
                <a:gd name="T43" fmla="*/ 2147483647 h 658"/>
                <a:gd name="T44" fmla="*/ 2147483647 w 1254"/>
                <a:gd name="T45" fmla="*/ 2147483647 h 658"/>
                <a:gd name="T46" fmla="*/ 2147483647 w 1254"/>
                <a:gd name="T47" fmla="*/ 2147483647 h 658"/>
                <a:gd name="T48" fmla="*/ 2147483647 w 1254"/>
                <a:gd name="T49" fmla="*/ 2147483647 h 658"/>
                <a:gd name="T50" fmla="*/ 2147483647 w 1254"/>
                <a:gd name="T51" fmla="*/ 2147483647 h 658"/>
                <a:gd name="T52" fmla="*/ 2147483647 w 1254"/>
                <a:gd name="T53" fmla="*/ 2147483647 h 658"/>
                <a:gd name="T54" fmla="*/ 2147483647 w 1254"/>
                <a:gd name="T55" fmla="*/ 2147483647 h 658"/>
                <a:gd name="T56" fmla="*/ 2147483647 w 1254"/>
                <a:gd name="T57" fmla="*/ 2147483647 h 658"/>
                <a:gd name="T58" fmla="*/ 2147483647 w 1254"/>
                <a:gd name="T59" fmla="*/ 2147483647 h 658"/>
                <a:gd name="T60" fmla="*/ 2147483647 w 1254"/>
                <a:gd name="T61" fmla="*/ 2147483647 h 658"/>
                <a:gd name="T62" fmla="*/ 2147483647 w 1254"/>
                <a:gd name="T63" fmla="*/ 2147483647 h 658"/>
                <a:gd name="T64" fmla="*/ 2147483647 w 1254"/>
                <a:gd name="T65" fmla="*/ 2147483647 h 658"/>
                <a:gd name="T66" fmla="*/ 2147483647 w 1254"/>
                <a:gd name="T67" fmla="*/ 2147483647 h 658"/>
                <a:gd name="T68" fmla="*/ 2147483647 w 1254"/>
                <a:gd name="T69" fmla="*/ 2147483647 h 658"/>
                <a:gd name="T70" fmla="*/ 2147483647 w 1254"/>
                <a:gd name="T71" fmla="*/ 2147483647 h 658"/>
                <a:gd name="T72" fmla="*/ 2147483647 w 1254"/>
                <a:gd name="T73" fmla="*/ 2147483647 h 658"/>
                <a:gd name="T74" fmla="*/ 2147483647 w 1254"/>
                <a:gd name="T75" fmla="*/ 2147483647 h 658"/>
                <a:gd name="T76" fmla="*/ 2147483647 w 1254"/>
                <a:gd name="T77" fmla="*/ 2147483647 h 658"/>
                <a:gd name="T78" fmla="*/ 2147483647 w 1254"/>
                <a:gd name="T79" fmla="*/ 2147483647 h 658"/>
                <a:gd name="T80" fmla="*/ 2147483647 w 1254"/>
                <a:gd name="T81" fmla="*/ 2147483647 h 658"/>
                <a:gd name="T82" fmla="*/ 2147483647 w 1254"/>
                <a:gd name="T83" fmla="*/ 2147483647 h 658"/>
                <a:gd name="T84" fmla="*/ 2147483647 w 1254"/>
                <a:gd name="T85" fmla="*/ 2147483647 h 6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54"/>
                <a:gd name="T130" fmla="*/ 0 h 658"/>
                <a:gd name="T131" fmla="*/ 1254 w 1254"/>
                <a:gd name="T132" fmla="*/ 658 h 6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54" h="658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15"/>
                  </a:lnTo>
                  <a:lnTo>
                    <a:pt x="12" y="15"/>
                  </a:lnTo>
                  <a:lnTo>
                    <a:pt x="12" y="20"/>
                  </a:lnTo>
                  <a:lnTo>
                    <a:pt x="24" y="20"/>
                  </a:lnTo>
                  <a:lnTo>
                    <a:pt x="24" y="36"/>
                  </a:lnTo>
                  <a:lnTo>
                    <a:pt x="36" y="36"/>
                  </a:lnTo>
                  <a:lnTo>
                    <a:pt x="36" y="46"/>
                  </a:lnTo>
                  <a:lnTo>
                    <a:pt x="48" y="46"/>
                  </a:lnTo>
                  <a:lnTo>
                    <a:pt x="48" y="67"/>
                  </a:lnTo>
                  <a:lnTo>
                    <a:pt x="60" y="67"/>
                  </a:lnTo>
                  <a:lnTo>
                    <a:pt x="60" y="78"/>
                  </a:lnTo>
                  <a:lnTo>
                    <a:pt x="72" y="78"/>
                  </a:lnTo>
                  <a:lnTo>
                    <a:pt x="72" y="83"/>
                  </a:lnTo>
                  <a:lnTo>
                    <a:pt x="84" y="83"/>
                  </a:lnTo>
                  <a:lnTo>
                    <a:pt x="84" y="88"/>
                  </a:lnTo>
                  <a:lnTo>
                    <a:pt x="96" y="88"/>
                  </a:lnTo>
                  <a:lnTo>
                    <a:pt x="96" y="99"/>
                  </a:lnTo>
                  <a:lnTo>
                    <a:pt x="108" y="99"/>
                  </a:lnTo>
                  <a:lnTo>
                    <a:pt x="108" y="122"/>
                  </a:lnTo>
                  <a:lnTo>
                    <a:pt x="120" y="122"/>
                  </a:lnTo>
                  <a:lnTo>
                    <a:pt x="120" y="150"/>
                  </a:lnTo>
                  <a:lnTo>
                    <a:pt x="132" y="150"/>
                  </a:lnTo>
                  <a:lnTo>
                    <a:pt x="132" y="161"/>
                  </a:lnTo>
                  <a:lnTo>
                    <a:pt x="144" y="161"/>
                  </a:lnTo>
                  <a:lnTo>
                    <a:pt x="144" y="178"/>
                  </a:lnTo>
                  <a:lnTo>
                    <a:pt x="168" y="178"/>
                  </a:lnTo>
                  <a:lnTo>
                    <a:pt x="180" y="178"/>
                  </a:lnTo>
                  <a:lnTo>
                    <a:pt x="192" y="178"/>
                  </a:lnTo>
                  <a:lnTo>
                    <a:pt x="192" y="184"/>
                  </a:lnTo>
                  <a:lnTo>
                    <a:pt x="203" y="184"/>
                  </a:lnTo>
                  <a:lnTo>
                    <a:pt x="203" y="197"/>
                  </a:lnTo>
                  <a:lnTo>
                    <a:pt x="215" y="197"/>
                  </a:lnTo>
                  <a:lnTo>
                    <a:pt x="215" y="203"/>
                  </a:lnTo>
                  <a:lnTo>
                    <a:pt x="227" y="203"/>
                  </a:lnTo>
                  <a:lnTo>
                    <a:pt x="227" y="223"/>
                  </a:lnTo>
                  <a:lnTo>
                    <a:pt x="239" y="223"/>
                  </a:lnTo>
                  <a:lnTo>
                    <a:pt x="239" y="230"/>
                  </a:lnTo>
                  <a:lnTo>
                    <a:pt x="251" y="230"/>
                  </a:lnTo>
                  <a:lnTo>
                    <a:pt x="263" y="230"/>
                  </a:lnTo>
                  <a:lnTo>
                    <a:pt x="263" y="243"/>
                  </a:lnTo>
                  <a:lnTo>
                    <a:pt x="275" y="243"/>
                  </a:lnTo>
                  <a:lnTo>
                    <a:pt x="275" y="250"/>
                  </a:lnTo>
                  <a:lnTo>
                    <a:pt x="287" y="250"/>
                  </a:lnTo>
                  <a:lnTo>
                    <a:pt x="287" y="256"/>
                  </a:lnTo>
                  <a:lnTo>
                    <a:pt x="299" y="256"/>
                  </a:lnTo>
                  <a:lnTo>
                    <a:pt x="311" y="256"/>
                  </a:lnTo>
                  <a:lnTo>
                    <a:pt x="311" y="263"/>
                  </a:lnTo>
                  <a:lnTo>
                    <a:pt x="323" y="263"/>
                  </a:lnTo>
                  <a:lnTo>
                    <a:pt x="323" y="270"/>
                  </a:lnTo>
                  <a:lnTo>
                    <a:pt x="335" y="270"/>
                  </a:lnTo>
                  <a:lnTo>
                    <a:pt x="347" y="270"/>
                  </a:lnTo>
                  <a:lnTo>
                    <a:pt x="347" y="278"/>
                  </a:lnTo>
                  <a:lnTo>
                    <a:pt x="359" y="278"/>
                  </a:lnTo>
                  <a:lnTo>
                    <a:pt x="359" y="299"/>
                  </a:lnTo>
                  <a:lnTo>
                    <a:pt x="371" y="299"/>
                  </a:lnTo>
                  <a:lnTo>
                    <a:pt x="371" y="336"/>
                  </a:lnTo>
                  <a:lnTo>
                    <a:pt x="383" y="336"/>
                  </a:lnTo>
                  <a:lnTo>
                    <a:pt x="383" y="344"/>
                  </a:lnTo>
                  <a:lnTo>
                    <a:pt x="395" y="344"/>
                  </a:lnTo>
                  <a:lnTo>
                    <a:pt x="395" y="351"/>
                  </a:lnTo>
                  <a:lnTo>
                    <a:pt x="406" y="351"/>
                  </a:lnTo>
                  <a:lnTo>
                    <a:pt x="406" y="359"/>
                  </a:lnTo>
                  <a:lnTo>
                    <a:pt x="418" y="359"/>
                  </a:lnTo>
                  <a:lnTo>
                    <a:pt x="418" y="367"/>
                  </a:lnTo>
                  <a:lnTo>
                    <a:pt x="430" y="367"/>
                  </a:lnTo>
                  <a:lnTo>
                    <a:pt x="430" y="383"/>
                  </a:lnTo>
                  <a:lnTo>
                    <a:pt x="478" y="383"/>
                  </a:lnTo>
                  <a:lnTo>
                    <a:pt x="490" y="383"/>
                  </a:lnTo>
                  <a:lnTo>
                    <a:pt x="502" y="383"/>
                  </a:lnTo>
                  <a:lnTo>
                    <a:pt x="502" y="400"/>
                  </a:lnTo>
                  <a:lnTo>
                    <a:pt x="514" y="400"/>
                  </a:lnTo>
                  <a:lnTo>
                    <a:pt x="514" y="408"/>
                  </a:lnTo>
                  <a:lnTo>
                    <a:pt x="526" y="408"/>
                  </a:lnTo>
                  <a:lnTo>
                    <a:pt x="526" y="417"/>
                  </a:lnTo>
                  <a:lnTo>
                    <a:pt x="538" y="417"/>
                  </a:lnTo>
                  <a:lnTo>
                    <a:pt x="550" y="417"/>
                  </a:lnTo>
                  <a:lnTo>
                    <a:pt x="550" y="426"/>
                  </a:lnTo>
                  <a:lnTo>
                    <a:pt x="562" y="426"/>
                  </a:lnTo>
                  <a:lnTo>
                    <a:pt x="562" y="445"/>
                  </a:lnTo>
                  <a:lnTo>
                    <a:pt x="574" y="445"/>
                  </a:lnTo>
                  <a:lnTo>
                    <a:pt x="574" y="464"/>
                  </a:lnTo>
                  <a:lnTo>
                    <a:pt x="610" y="464"/>
                  </a:lnTo>
                  <a:lnTo>
                    <a:pt x="610" y="474"/>
                  </a:lnTo>
                  <a:lnTo>
                    <a:pt x="621" y="474"/>
                  </a:lnTo>
                  <a:lnTo>
                    <a:pt x="621" y="484"/>
                  </a:lnTo>
                  <a:lnTo>
                    <a:pt x="645" y="484"/>
                  </a:lnTo>
                  <a:lnTo>
                    <a:pt x="657" y="484"/>
                  </a:lnTo>
                  <a:lnTo>
                    <a:pt x="669" y="484"/>
                  </a:lnTo>
                  <a:lnTo>
                    <a:pt x="669" y="496"/>
                  </a:lnTo>
                  <a:lnTo>
                    <a:pt x="693" y="496"/>
                  </a:lnTo>
                  <a:lnTo>
                    <a:pt x="705" y="496"/>
                  </a:lnTo>
                  <a:lnTo>
                    <a:pt x="705" y="510"/>
                  </a:lnTo>
                  <a:lnTo>
                    <a:pt x="741" y="510"/>
                  </a:lnTo>
                  <a:lnTo>
                    <a:pt x="753" y="510"/>
                  </a:lnTo>
                  <a:lnTo>
                    <a:pt x="801" y="510"/>
                  </a:lnTo>
                  <a:lnTo>
                    <a:pt x="813" y="510"/>
                  </a:lnTo>
                  <a:lnTo>
                    <a:pt x="813" y="532"/>
                  </a:lnTo>
                  <a:lnTo>
                    <a:pt x="872" y="532"/>
                  </a:lnTo>
                  <a:lnTo>
                    <a:pt x="956" y="532"/>
                  </a:lnTo>
                  <a:lnTo>
                    <a:pt x="1004" y="532"/>
                  </a:lnTo>
                  <a:lnTo>
                    <a:pt x="1004" y="566"/>
                  </a:lnTo>
                  <a:lnTo>
                    <a:pt x="1039" y="566"/>
                  </a:lnTo>
                  <a:lnTo>
                    <a:pt x="1219" y="566"/>
                  </a:lnTo>
                  <a:lnTo>
                    <a:pt x="1219" y="612"/>
                  </a:lnTo>
                  <a:lnTo>
                    <a:pt x="1254" y="612"/>
                  </a:lnTo>
                  <a:lnTo>
                    <a:pt x="1254" y="658"/>
                  </a:lnTo>
                </a:path>
              </a:pathLst>
            </a:custGeom>
            <a:noFill/>
            <a:ln w="38100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sz="1013"/>
            </a:p>
          </p:txBody>
        </p:sp>
        <p:sp>
          <p:nvSpPr>
            <p:cNvPr id="7179" name="Freeform 17"/>
            <p:cNvSpPr>
              <a:spLocks/>
            </p:cNvSpPr>
            <p:nvPr/>
          </p:nvSpPr>
          <p:spPr bwMode="auto">
            <a:xfrm>
              <a:off x="1603375" y="1160463"/>
              <a:ext cx="5472112" cy="2970213"/>
            </a:xfrm>
            <a:custGeom>
              <a:avLst/>
              <a:gdLst>
                <a:gd name="T0" fmla="*/ 0 w 1135"/>
                <a:gd name="T1" fmla="*/ 0 h 616"/>
                <a:gd name="T2" fmla="*/ 0 w 1135"/>
                <a:gd name="T3" fmla="*/ 0 h 616"/>
                <a:gd name="T4" fmla="*/ 0 w 1135"/>
                <a:gd name="T5" fmla="*/ 0 h 616"/>
                <a:gd name="T6" fmla="*/ 2147483647 w 1135"/>
                <a:gd name="T7" fmla="*/ 0 h 616"/>
                <a:gd name="T8" fmla="*/ 2147483647 w 1135"/>
                <a:gd name="T9" fmla="*/ 2147483647 h 616"/>
                <a:gd name="T10" fmla="*/ 2147483647 w 1135"/>
                <a:gd name="T11" fmla="*/ 2147483647 h 616"/>
                <a:gd name="T12" fmla="*/ 2147483647 w 1135"/>
                <a:gd name="T13" fmla="*/ 2147483647 h 616"/>
                <a:gd name="T14" fmla="*/ 2147483647 w 1135"/>
                <a:gd name="T15" fmla="*/ 2147483647 h 616"/>
                <a:gd name="T16" fmla="*/ 2147483647 w 1135"/>
                <a:gd name="T17" fmla="*/ 2147483647 h 616"/>
                <a:gd name="T18" fmla="*/ 2147483647 w 1135"/>
                <a:gd name="T19" fmla="*/ 2147483647 h 616"/>
                <a:gd name="T20" fmla="*/ 2147483647 w 1135"/>
                <a:gd name="T21" fmla="*/ 2147483647 h 616"/>
                <a:gd name="T22" fmla="*/ 2147483647 w 1135"/>
                <a:gd name="T23" fmla="*/ 2147483647 h 616"/>
                <a:gd name="T24" fmla="*/ 2147483647 w 1135"/>
                <a:gd name="T25" fmla="*/ 2147483647 h 616"/>
                <a:gd name="T26" fmla="*/ 2147483647 w 1135"/>
                <a:gd name="T27" fmla="*/ 2147483647 h 616"/>
                <a:gd name="T28" fmla="*/ 2147483647 w 1135"/>
                <a:gd name="T29" fmla="*/ 2147483647 h 616"/>
                <a:gd name="T30" fmla="*/ 2147483647 w 1135"/>
                <a:gd name="T31" fmla="*/ 2147483647 h 616"/>
                <a:gd name="T32" fmla="*/ 2147483647 w 1135"/>
                <a:gd name="T33" fmla="*/ 2147483647 h 616"/>
                <a:gd name="T34" fmla="*/ 2147483647 w 1135"/>
                <a:gd name="T35" fmla="*/ 2147483647 h 616"/>
                <a:gd name="T36" fmla="*/ 2147483647 w 1135"/>
                <a:gd name="T37" fmla="*/ 2147483647 h 616"/>
                <a:gd name="T38" fmla="*/ 2147483647 w 1135"/>
                <a:gd name="T39" fmla="*/ 2147483647 h 616"/>
                <a:gd name="T40" fmla="*/ 2147483647 w 1135"/>
                <a:gd name="T41" fmla="*/ 2147483647 h 616"/>
                <a:gd name="T42" fmla="*/ 2147483647 w 1135"/>
                <a:gd name="T43" fmla="*/ 2147483647 h 616"/>
                <a:gd name="T44" fmla="*/ 2147483647 w 1135"/>
                <a:gd name="T45" fmla="*/ 2147483647 h 616"/>
                <a:gd name="T46" fmla="*/ 2147483647 w 1135"/>
                <a:gd name="T47" fmla="*/ 2147483647 h 616"/>
                <a:gd name="T48" fmla="*/ 2147483647 w 1135"/>
                <a:gd name="T49" fmla="*/ 2147483647 h 616"/>
                <a:gd name="T50" fmla="*/ 2147483647 w 1135"/>
                <a:gd name="T51" fmla="*/ 2147483647 h 616"/>
                <a:gd name="T52" fmla="*/ 2147483647 w 1135"/>
                <a:gd name="T53" fmla="*/ 2147483647 h 616"/>
                <a:gd name="T54" fmla="*/ 2147483647 w 1135"/>
                <a:gd name="T55" fmla="*/ 2147483647 h 616"/>
                <a:gd name="T56" fmla="*/ 2147483647 w 1135"/>
                <a:gd name="T57" fmla="*/ 2147483647 h 616"/>
                <a:gd name="T58" fmla="*/ 2147483647 w 1135"/>
                <a:gd name="T59" fmla="*/ 2147483647 h 616"/>
                <a:gd name="T60" fmla="*/ 2147483647 w 1135"/>
                <a:gd name="T61" fmla="*/ 2147483647 h 616"/>
                <a:gd name="T62" fmla="*/ 2147483647 w 1135"/>
                <a:gd name="T63" fmla="*/ 2147483647 h 616"/>
                <a:gd name="T64" fmla="*/ 2147483647 w 1135"/>
                <a:gd name="T65" fmla="*/ 2147483647 h 616"/>
                <a:gd name="T66" fmla="*/ 2147483647 w 1135"/>
                <a:gd name="T67" fmla="*/ 2147483647 h 616"/>
                <a:gd name="T68" fmla="*/ 2147483647 w 1135"/>
                <a:gd name="T69" fmla="*/ 2147483647 h 616"/>
                <a:gd name="T70" fmla="*/ 2147483647 w 1135"/>
                <a:gd name="T71" fmla="*/ 2147483647 h 616"/>
                <a:gd name="T72" fmla="*/ 2147483647 w 1135"/>
                <a:gd name="T73" fmla="*/ 2147483647 h 616"/>
                <a:gd name="T74" fmla="*/ 2147483647 w 1135"/>
                <a:gd name="T75" fmla="*/ 2147483647 h 616"/>
                <a:gd name="T76" fmla="*/ 2147483647 w 1135"/>
                <a:gd name="T77" fmla="*/ 2147483647 h 616"/>
                <a:gd name="T78" fmla="*/ 2147483647 w 1135"/>
                <a:gd name="T79" fmla="*/ 2147483647 h 616"/>
                <a:gd name="T80" fmla="*/ 2147483647 w 1135"/>
                <a:gd name="T81" fmla="*/ 2147483647 h 616"/>
                <a:gd name="T82" fmla="*/ 2147483647 w 1135"/>
                <a:gd name="T83" fmla="*/ 2147483647 h 616"/>
                <a:gd name="T84" fmla="*/ 2147483647 w 1135"/>
                <a:gd name="T85" fmla="*/ 2147483647 h 616"/>
                <a:gd name="T86" fmla="*/ 2147483647 w 1135"/>
                <a:gd name="T87" fmla="*/ 2147483647 h 616"/>
                <a:gd name="T88" fmla="*/ 2147483647 w 1135"/>
                <a:gd name="T89" fmla="*/ 2147483647 h 616"/>
                <a:gd name="T90" fmla="*/ 2147483647 w 1135"/>
                <a:gd name="T91" fmla="*/ 2147483647 h 616"/>
                <a:gd name="T92" fmla="*/ 2147483647 w 1135"/>
                <a:gd name="T93" fmla="*/ 2147483647 h 616"/>
                <a:gd name="T94" fmla="*/ 2147483647 w 1135"/>
                <a:gd name="T95" fmla="*/ 2147483647 h 616"/>
                <a:gd name="T96" fmla="*/ 2147483647 w 1135"/>
                <a:gd name="T97" fmla="*/ 2147483647 h 616"/>
                <a:gd name="T98" fmla="*/ 2147483647 w 1135"/>
                <a:gd name="T99" fmla="*/ 2147483647 h 616"/>
                <a:gd name="T100" fmla="*/ 2147483647 w 1135"/>
                <a:gd name="T101" fmla="*/ 2147483647 h 616"/>
                <a:gd name="T102" fmla="*/ 2147483647 w 1135"/>
                <a:gd name="T103" fmla="*/ 2147483647 h 616"/>
                <a:gd name="T104" fmla="*/ 2147483647 w 1135"/>
                <a:gd name="T105" fmla="*/ 2147483647 h 616"/>
                <a:gd name="T106" fmla="*/ 2147483647 w 1135"/>
                <a:gd name="T107" fmla="*/ 2147483647 h 616"/>
                <a:gd name="T108" fmla="*/ 2147483647 w 1135"/>
                <a:gd name="T109" fmla="*/ 2147483647 h 616"/>
                <a:gd name="T110" fmla="*/ 2147483647 w 1135"/>
                <a:gd name="T111" fmla="*/ 2147483647 h 616"/>
                <a:gd name="T112" fmla="*/ 2147483647 w 1135"/>
                <a:gd name="T113" fmla="*/ 2147483647 h 616"/>
                <a:gd name="T114" fmla="*/ 2147483647 w 1135"/>
                <a:gd name="T115" fmla="*/ 2147483647 h 616"/>
                <a:gd name="T116" fmla="*/ 2147483647 w 1135"/>
                <a:gd name="T117" fmla="*/ 2147483647 h 616"/>
                <a:gd name="T118" fmla="*/ 2147483647 w 1135"/>
                <a:gd name="T119" fmla="*/ 2147483647 h 6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35"/>
                <a:gd name="T181" fmla="*/ 0 h 616"/>
                <a:gd name="T182" fmla="*/ 1135 w 1135"/>
                <a:gd name="T183" fmla="*/ 616 h 61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35" h="616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41"/>
                  </a:lnTo>
                  <a:lnTo>
                    <a:pt x="12" y="41"/>
                  </a:lnTo>
                  <a:lnTo>
                    <a:pt x="12" y="82"/>
                  </a:lnTo>
                  <a:lnTo>
                    <a:pt x="24" y="82"/>
                  </a:lnTo>
                  <a:lnTo>
                    <a:pt x="24" y="112"/>
                  </a:lnTo>
                  <a:lnTo>
                    <a:pt x="36" y="112"/>
                  </a:lnTo>
                  <a:lnTo>
                    <a:pt x="36" y="135"/>
                  </a:lnTo>
                  <a:lnTo>
                    <a:pt x="48" y="135"/>
                  </a:lnTo>
                  <a:lnTo>
                    <a:pt x="48" y="158"/>
                  </a:lnTo>
                  <a:lnTo>
                    <a:pt x="60" y="158"/>
                  </a:lnTo>
                  <a:lnTo>
                    <a:pt x="60" y="166"/>
                  </a:lnTo>
                  <a:lnTo>
                    <a:pt x="72" y="166"/>
                  </a:lnTo>
                  <a:lnTo>
                    <a:pt x="72" y="178"/>
                  </a:lnTo>
                  <a:lnTo>
                    <a:pt x="84" y="178"/>
                  </a:lnTo>
                  <a:lnTo>
                    <a:pt x="84" y="194"/>
                  </a:lnTo>
                  <a:lnTo>
                    <a:pt x="96" y="194"/>
                  </a:lnTo>
                  <a:lnTo>
                    <a:pt x="96" y="210"/>
                  </a:lnTo>
                  <a:lnTo>
                    <a:pt x="108" y="210"/>
                  </a:lnTo>
                  <a:lnTo>
                    <a:pt x="108" y="222"/>
                  </a:lnTo>
                  <a:lnTo>
                    <a:pt x="120" y="222"/>
                  </a:lnTo>
                  <a:lnTo>
                    <a:pt x="120" y="226"/>
                  </a:lnTo>
                  <a:lnTo>
                    <a:pt x="132" y="226"/>
                  </a:lnTo>
                  <a:lnTo>
                    <a:pt x="132" y="238"/>
                  </a:lnTo>
                  <a:lnTo>
                    <a:pt x="144" y="238"/>
                  </a:lnTo>
                  <a:lnTo>
                    <a:pt x="144" y="251"/>
                  </a:lnTo>
                  <a:lnTo>
                    <a:pt x="156" y="251"/>
                  </a:lnTo>
                  <a:lnTo>
                    <a:pt x="156" y="255"/>
                  </a:lnTo>
                  <a:lnTo>
                    <a:pt x="168" y="255"/>
                  </a:lnTo>
                  <a:lnTo>
                    <a:pt x="168" y="271"/>
                  </a:lnTo>
                  <a:lnTo>
                    <a:pt x="180" y="271"/>
                  </a:lnTo>
                  <a:lnTo>
                    <a:pt x="180" y="284"/>
                  </a:lnTo>
                  <a:lnTo>
                    <a:pt x="192" y="284"/>
                  </a:lnTo>
                  <a:lnTo>
                    <a:pt x="192" y="306"/>
                  </a:lnTo>
                  <a:lnTo>
                    <a:pt x="203" y="306"/>
                  </a:lnTo>
                  <a:lnTo>
                    <a:pt x="203" y="319"/>
                  </a:lnTo>
                  <a:lnTo>
                    <a:pt x="215" y="319"/>
                  </a:lnTo>
                  <a:lnTo>
                    <a:pt x="215" y="336"/>
                  </a:lnTo>
                  <a:lnTo>
                    <a:pt x="227" y="336"/>
                  </a:lnTo>
                  <a:lnTo>
                    <a:pt x="227" y="345"/>
                  </a:lnTo>
                  <a:lnTo>
                    <a:pt x="239" y="345"/>
                  </a:lnTo>
                  <a:lnTo>
                    <a:pt x="239" y="354"/>
                  </a:lnTo>
                  <a:lnTo>
                    <a:pt x="251" y="354"/>
                  </a:lnTo>
                  <a:lnTo>
                    <a:pt x="263" y="354"/>
                  </a:lnTo>
                  <a:lnTo>
                    <a:pt x="263" y="359"/>
                  </a:lnTo>
                  <a:lnTo>
                    <a:pt x="275" y="359"/>
                  </a:lnTo>
                  <a:lnTo>
                    <a:pt x="275" y="373"/>
                  </a:lnTo>
                  <a:lnTo>
                    <a:pt x="287" y="373"/>
                  </a:lnTo>
                  <a:lnTo>
                    <a:pt x="287" y="378"/>
                  </a:lnTo>
                  <a:lnTo>
                    <a:pt x="299" y="378"/>
                  </a:lnTo>
                  <a:lnTo>
                    <a:pt x="299" y="383"/>
                  </a:lnTo>
                  <a:lnTo>
                    <a:pt x="323" y="383"/>
                  </a:lnTo>
                  <a:lnTo>
                    <a:pt x="323" y="394"/>
                  </a:lnTo>
                  <a:lnTo>
                    <a:pt x="347" y="394"/>
                  </a:lnTo>
                  <a:lnTo>
                    <a:pt x="347" y="404"/>
                  </a:lnTo>
                  <a:lnTo>
                    <a:pt x="359" y="404"/>
                  </a:lnTo>
                  <a:lnTo>
                    <a:pt x="359" y="409"/>
                  </a:lnTo>
                  <a:lnTo>
                    <a:pt x="383" y="409"/>
                  </a:lnTo>
                  <a:lnTo>
                    <a:pt x="406" y="409"/>
                  </a:lnTo>
                  <a:lnTo>
                    <a:pt x="406" y="415"/>
                  </a:lnTo>
                  <a:lnTo>
                    <a:pt x="430" y="415"/>
                  </a:lnTo>
                  <a:lnTo>
                    <a:pt x="430" y="420"/>
                  </a:lnTo>
                  <a:lnTo>
                    <a:pt x="442" y="420"/>
                  </a:lnTo>
                  <a:lnTo>
                    <a:pt x="454" y="420"/>
                  </a:lnTo>
                  <a:lnTo>
                    <a:pt x="454" y="432"/>
                  </a:lnTo>
                  <a:lnTo>
                    <a:pt x="466" y="432"/>
                  </a:lnTo>
                  <a:lnTo>
                    <a:pt x="466" y="438"/>
                  </a:lnTo>
                  <a:lnTo>
                    <a:pt x="502" y="438"/>
                  </a:lnTo>
                  <a:lnTo>
                    <a:pt x="526" y="438"/>
                  </a:lnTo>
                  <a:lnTo>
                    <a:pt x="538" y="438"/>
                  </a:lnTo>
                  <a:lnTo>
                    <a:pt x="538" y="445"/>
                  </a:lnTo>
                  <a:lnTo>
                    <a:pt x="562" y="445"/>
                  </a:lnTo>
                  <a:lnTo>
                    <a:pt x="562" y="453"/>
                  </a:lnTo>
                  <a:lnTo>
                    <a:pt x="574" y="453"/>
                  </a:lnTo>
                  <a:lnTo>
                    <a:pt x="586" y="453"/>
                  </a:lnTo>
                  <a:lnTo>
                    <a:pt x="586" y="461"/>
                  </a:lnTo>
                  <a:lnTo>
                    <a:pt x="621" y="461"/>
                  </a:lnTo>
                  <a:lnTo>
                    <a:pt x="621" y="468"/>
                  </a:lnTo>
                  <a:lnTo>
                    <a:pt x="633" y="468"/>
                  </a:lnTo>
                  <a:lnTo>
                    <a:pt x="657" y="468"/>
                  </a:lnTo>
                  <a:lnTo>
                    <a:pt x="693" y="468"/>
                  </a:lnTo>
                  <a:lnTo>
                    <a:pt x="693" y="477"/>
                  </a:lnTo>
                  <a:lnTo>
                    <a:pt x="729" y="477"/>
                  </a:lnTo>
                  <a:lnTo>
                    <a:pt x="729" y="487"/>
                  </a:lnTo>
                  <a:lnTo>
                    <a:pt x="741" y="487"/>
                  </a:lnTo>
                  <a:lnTo>
                    <a:pt x="741" y="496"/>
                  </a:lnTo>
                  <a:lnTo>
                    <a:pt x="753" y="496"/>
                  </a:lnTo>
                  <a:lnTo>
                    <a:pt x="789" y="496"/>
                  </a:lnTo>
                  <a:lnTo>
                    <a:pt x="789" y="506"/>
                  </a:lnTo>
                  <a:lnTo>
                    <a:pt x="836" y="506"/>
                  </a:lnTo>
                  <a:lnTo>
                    <a:pt x="836" y="517"/>
                  </a:lnTo>
                  <a:lnTo>
                    <a:pt x="848" y="517"/>
                  </a:lnTo>
                  <a:lnTo>
                    <a:pt x="848" y="528"/>
                  </a:lnTo>
                  <a:lnTo>
                    <a:pt x="860" y="528"/>
                  </a:lnTo>
                  <a:lnTo>
                    <a:pt x="992" y="528"/>
                  </a:lnTo>
                  <a:lnTo>
                    <a:pt x="992" y="543"/>
                  </a:lnTo>
                  <a:lnTo>
                    <a:pt x="1039" y="543"/>
                  </a:lnTo>
                  <a:lnTo>
                    <a:pt x="1039" y="557"/>
                  </a:lnTo>
                  <a:lnTo>
                    <a:pt x="1075" y="557"/>
                  </a:lnTo>
                  <a:lnTo>
                    <a:pt x="1075" y="572"/>
                  </a:lnTo>
                  <a:lnTo>
                    <a:pt x="1123" y="572"/>
                  </a:lnTo>
                  <a:lnTo>
                    <a:pt x="1123" y="587"/>
                  </a:lnTo>
                  <a:lnTo>
                    <a:pt x="1135" y="587"/>
                  </a:lnTo>
                  <a:lnTo>
                    <a:pt x="1135" y="616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 sz="1013"/>
            </a:p>
          </p:txBody>
        </p:sp>
        <p:sp>
          <p:nvSpPr>
            <p:cNvPr id="7180" name="Line 18"/>
            <p:cNvSpPr>
              <a:spLocks noChangeShapeType="1"/>
            </p:cNvSpPr>
            <p:nvPr/>
          </p:nvSpPr>
          <p:spPr bwMode="auto">
            <a:xfrm flipV="1">
              <a:off x="1477963" y="1035051"/>
              <a:ext cx="1587" cy="36496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013"/>
            </a:p>
          </p:txBody>
        </p:sp>
        <p:sp>
          <p:nvSpPr>
            <p:cNvPr id="7181" name="Line 19"/>
            <p:cNvSpPr>
              <a:spLocks noChangeShapeType="1"/>
            </p:cNvSpPr>
            <p:nvPr/>
          </p:nvSpPr>
          <p:spPr bwMode="auto">
            <a:xfrm flipH="1">
              <a:off x="1397000" y="4554538"/>
              <a:ext cx="80962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013"/>
            </a:p>
          </p:txBody>
        </p:sp>
        <p:sp>
          <p:nvSpPr>
            <p:cNvPr id="7182" name="Rectangle 20"/>
            <p:cNvSpPr>
              <a:spLocks noChangeArrowheads="1"/>
            </p:cNvSpPr>
            <p:nvPr/>
          </p:nvSpPr>
          <p:spPr bwMode="auto">
            <a:xfrm rot="16200000">
              <a:off x="1053508" y="4400637"/>
              <a:ext cx="417106" cy="307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1500"/>
                <a:t>0.00</a:t>
              </a:r>
            </a:p>
          </p:txBody>
        </p:sp>
        <p:sp>
          <p:nvSpPr>
            <p:cNvPr id="7183" name="Line 21"/>
            <p:cNvSpPr>
              <a:spLocks noChangeShapeType="1"/>
            </p:cNvSpPr>
            <p:nvPr/>
          </p:nvSpPr>
          <p:spPr bwMode="auto">
            <a:xfrm flipH="1">
              <a:off x="1397000" y="3706813"/>
              <a:ext cx="80962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013"/>
            </a:p>
          </p:txBody>
        </p:sp>
        <p:sp>
          <p:nvSpPr>
            <p:cNvPr id="7184" name="Rectangle 22"/>
            <p:cNvSpPr>
              <a:spLocks noChangeArrowheads="1"/>
            </p:cNvSpPr>
            <p:nvPr/>
          </p:nvSpPr>
          <p:spPr bwMode="auto">
            <a:xfrm rot="16200000">
              <a:off x="1053508" y="3552912"/>
              <a:ext cx="417106" cy="307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1500"/>
                <a:t>0.25</a:t>
              </a:r>
            </a:p>
          </p:txBody>
        </p:sp>
        <p:sp>
          <p:nvSpPr>
            <p:cNvPr id="7185" name="Line 23"/>
            <p:cNvSpPr>
              <a:spLocks noChangeShapeType="1"/>
            </p:cNvSpPr>
            <p:nvPr/>
          </p:nvSpPr>
          <p:spPr bwMode="auto">
            <a:xfrm flipH="1">
              <a:off x="1397000" y="2857501"/>
              <a:ext cx="80962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013"/>
            </a:p>
          </p:txBody>
        </p:sp>
        <p:sp>
          <p:nvSpPr>
            <p:cNvPr id="7186" name="Rectangle 24"/>
            <p:cNvSpPr>
              <a:spLocks noChangeArrowheads="1"/>
            </p:cNvSpPr>
            <p:nvPr/>
          </p:nvSpPr>
          <p:spPr bwMode="auto">
            <a:xfrm rot="16200000">
              <a:off x="1055096" y="2703598"/>
              <a:ext cx="417106" cy="307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1500"/>
                <a:t>0.50</a:t>
              </a:r>
            </a:p>
          </p:txBody>
        </p:sp>
        <p:sp>
          <p:nvSpPr>
            <p:cNvPr id="7187" name="Line 25"/>
            <p:cNvSpPr>
              <a:spLocks noChangeShapeType="1"/>
            </p:cNvSpPr>
            <p:nvPr/>
          </p:nvSpPr>
          <p:spPr bwMode="auto">
            <a:xfrm flipH="1">
              <a:off x="1397000" y="2009776"/>
              <a:ext cx="80962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013"/>
            </a:p>
          </p:txBody>
        </p:sp>
        <p:sp>
          <p:nvSpPr>
            <p:cNvPr id="7188" name="Rectangle 26"/>
            <p:cNvSpPr>
              <a:spLocks noChangeArrowheads="1"/>
            </p:cNvSpPr>
            <p:nvPr/>
          </p:nvSpPr>
          <p:spPr bwMode="auto">
            <a:xfrm rot="16200000">
              <a:off x="1055096" y="1854287"/>
              <a:ext cx="417106" cy="307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1500"/>
                <a:t>0.75</a:t>
              </a:r>
            </a:p>
          </p:txBody>
        </p:sp>
        <p:sp>
          <p:nvSpPr>
            <p:cNvPr id="7189" name="Line 27"/>
            <p:cNvSpPr>
              <a:spLocks noChangeShapeType="1"/>
            </p:cNvSpPr>
            <p:nvPr/>
          </p:nvSpPr>
          <p:spPr bwMode="auto">
            <a:xfrm flipH="1">
              <a:off x="1397000" y="1160463"/>
              <a:ext cx="80962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013"/>
            </a:p>
          </p:txBody>
        </p:sp>
        <p:sp>
          <p:nvSpPr>
            <p:cNvPr id="7190" name="Rectangle 28"/>
            <p:cNvSpPr>
              <a:spLocks noChangeArrowheads="1"/>
            </p:cNvSpPr>
            <p:nvPr/>
          </p:nvSpPr>
          <p:spPr bwMode="auto">
            <a:xfrm rot="16200000">
              <a:off x="1055096" y="1004975"/>
              <a:ext cx="417106" cy="307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1500"/>
                <a:t>1.00</a:t>
              </a:r>
            </a:p>
          </p:txBody>
        </p:sp>
        <p:sp>
          <p:nvSpPr>
            <p:cNvPr id="7191" name="Line 29"/>
            <p:cNvSpPr>
              <a:spLocks noChangeShapeType="1"/>
            </p:cNvSpPr>
            <p:nvPr/>
          </p:nvSpPr>
          <p:spPr bwMode="auto">
            <a:xfrm>
              <a:off x="1477963" y="4684713"/>
              <a:ext cx="7164387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013"/>
            </a:p>
          </p:txBody>
        </p:sp>
        <p:sp>
          <p:nvSpPr>
            <p:cNvPr id="7192" name="Line 30"/>
            <p:cNvSpPr>
              <a:spLocks noChangeShapeType="1"/>
            </p:cNvSpPr>
            <p:nvPr/>
          </p:nvSpPr>
          <p:spPr bwMode="auto">
            <a:xfrm>
              <a:off x="1603375" y="4684713"/>
              <a:ext cx="1587" cy="777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013"/>
            </a:p>
          </p:txBody>
        </p:sp>
        <p:sp>
          <p:nvSpPr>
            <p:cNvPr id="7193" name="Rectangle 31"/>
            <p:cNvSpPr>
              <a:spLocks noChangeArrowheads="1"/>
            </p:cNvSpPr>
            <p:nvPr/>
          </p:nvSpPr>
          <p:spPr bwMode="auto">
            <a:xfrm>
              <a:off x="1501775" y="4805363"/>
              <a:ext cx="143215" cy="256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1500"/>
                <a:t>0</a:t>
              </a:r>
            </a:p>
          </p:txBody>
        </p:sp>
        <p:sp>
          <p:nvSpPr>
            <p:cNvPr id="7194" name="Line 32"/>
            <p:cNvSpPr>
              <a:spLocks noChangeShapeType="1"/>
            </p:cNvSpPr>
            <p:nvPr/>
          </p:nvSpPr>
          <p:spPr bwMode="auto">
            <a:xfrm>
              <a:off x="2987675" y="4684713"/>
              <a:ext cx="1587" cy="777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013"/>
            </a:p>
          </p:txBody>
        </p:sp>
        <p:sp>
          <p:nvSpPr>
            <p:cNvPr id="7195" name="Rectangle 33"/>
            <p:cNvSpPr>
              <a:spLocks noChangeArrowheads="1"/>
            </p:cNvSpPr>
            <p:nvPr/>
          </p:nvSpPr>
          <p:spPr bwMode="auto">
            <a:xfrm>
              <a:off x="2828925" y="4805363"/>
              <a:ext cx="286427" cy="256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1500"/>
                <a:t>24</a:t>
              </a:r>
            </a:p>
          </p:txBody>
        </p:sp>
        <p:sp>
          <p:nvSpPr>
            <p:cNvPr id="7196" name="Line 34"/>
            <p:cNvSpPr>
              <a:spLocks noChangeShapeType="1"/>
            </p:cNvSpPr>
            <p:nvPr/>
          </p:nvSpPr>
          <p:spPr bwMode="auto">
            <a:xfrm>
              <a:off x="4371975" y="4684713"/>
              <a:ext cx="1587" cy="777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013"/>
            </a:p>
          </p:txBody>
        </p:sp>
        <p:sp>
          <p:nvSpPr>
            <p:cNvPr id="7197" name="Rectangle 35"/>
            <p:cNvSpPr>
              <a:spLocks noChangeArrowheads="1"/>
            </p:cNvSpPr>
            <p:nvPr/>
          </p:nvSpPr>
          <p:spPr bwMode="auto">
            <a:xfrm>
              <a:off x="4213224" y="4805363"/>
              <a:ext cx="286427" cy="256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1500"/>
                <a:t>48</a:t>
              </a:r>
            </a:p>
          </p:txBody>
        </p:sp>
        <p:sp>
          <p:nvSpPr>
            <p:cNvPr id="7198" name="Line 36"/>
            <p:cNvSpPr>
              <a:spLocks noChangeShapeType="1"/>
            </p:cNvSpPr>
            <p:nvPr/>
          </p:nvSpPr>
          <p:spPr bwMode="auto">
            <a:xfrm>
              <a:off x="5749925" y="4684713"/>
              <a:ext cx="1587" cy="777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013"/>
            </a:p>
          </p:txBody>
        </p:sp>
        <p:sp>
          <p:nvSpPr>
            <p:cNvPr id="7199" name="Rectangle 37"/>
            <p:cNvSpPr>
              <a:spLocks noChangeArrowheads="1"/>
            </p:cNvSpPr>
            <p:nvPr/>
          </p:nvSpPr>
          <p:spPr bwMode="auto">
            <a:xfrm>
              <a:off x="5591176" y="4805363"/>
              <a:ext cx="286427" cy="256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1500"/>
                <a:t>72</a:t>
              </a:r>
            </a:p>
          </p:txBody>
        </p:sp>
        <p:sp>
          <p:nvSpPr>
            <p:cNvPr id="7200" name="Line 38"/>
            <p:cNvSpPr>
              <a:spLocks noChangeShapeType="1"/>
            </p:cNvSpPr>
            <p:nvPr/>
          </p:nvSpPr>
          <p:spPr bwMode="auto">
            <a:xfrm>
              <a:off x="7134225" y="4684713"/>
              <a:ext cx="1587" cy="777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013"/>
            </a:p>
          </p:txBody>
        </p:sp>
        <p:sp>
          <p:nvSpPr>
            <p:cNvPr id="7201" name="Rectangle 39"/>
            <p:cNvSpPr>
              <a:spLocks noChangeArrowheads="1"/>
            </p:cNvSpPr>
            <p:nvPr/>
          </p:nvSpPr>
          <p:spPr bwMode="auto">
            <a:xfrm>
              <a:off x="6975475" y="4805363"/>
              <a:ext cx="286427" cy="256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1500"/>
                <a:t>96</a:t>
              </a:r>
            </a:p>
          </p:txBody>
        </p:sp>
        <p:sp>
          <p:nvSpPr>
            <p:cNvPr id="7202" name="Line 40"/>
            <p:cNvSpPr>
              <a:spLocks noChangeShapeType="1"/>
            </p:cNvSpPr>
            <p:nvPr/>
          </p:nvSpPr>
          <p:spPr bwMode="auto">
            <a:xfrm>
              <a:off x="8516938" y="4684713"/>
              <a:ext cx="1587" cy="777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 sz="1013"/>
            </a:p>
          </p:txBody>
        </p:sp>
        <p:sp>
          <p:nvSpPr>
            <p:cNvPr id="7203" name="Rectangle 41"/>
            <p:cNvSpPr>
              <a:spLocks noChangeArrowheads="1"/>
            </p:cNvSpPr>
            <p:nvPr/>
          </p:nvSpPr>
          <p:spPr bwMode="auto">
            <a:xfrm>
              <a:off x="8302625" y="4805363"/>
              <a:ext cx="429642" cy="256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1500"/>
                <a:t>120</a:t>
              </a:r>
            </a:p>
          </p:txBody>
        </p:sp>
        <p:sp>
          <p:nvSpPr>
            <p:cNvPr id="7204" name="Text Box 50"/>
            <p:cNvSpPr txBox="1">
              <a:spLocks noChangeArrowheads="1"/>
            </p:cNvSpPr>
            <p:nvPr/>
          </p:nvSpPr>
          <p:spPr bwMode="auto">
            <a:xfrm>
              <a:off x="5248616" y="1484785"/>
              <a:ext cx="2941653" cy="56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it-IT" altLang="it-IT" sz="1500" b="1"/>
                <a:t>No varices, no ascites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it-IT" altLang="it-IT" sz="1500" b="1"/>
                <a:t>n=490</a:t>
              </a:r>
            </a:p>
          </p:txBody>
        </p:sp>
        <p:sp>
          <p:nvSpPr>
            <p:cNvPr id="56" name="Text Box 52"/>
            <p:cNvSpPr txBox="1">
              <a:spLocks noChangeArrowheads="1"/>
            </p:cNvSpPr>
            <p:nvPr/>
          </p:nvSpPr>
          <p:spPr bwMode="auto">
            <a:xfrm>
              <a:off x="5935307" y="2924656"/>
              <a:ext cx="3305456" cy="564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it-IT" sz="15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charset="0"/>
                  <a:cs typeface="Arial" charset="0"/>
                </a:rPr>
                <a:t>Varices</a:t>
              </a:r>
              <a:r>
                <a:rPr lang="it-IT" sz="15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charset="0"/>
                  <a:cs typeface="Arial" charset="0"/>
                </a:rPr>
                <a:t>, no </a:t>
              </a:r>
              <a:r>
                <a:rPr lang="it-IT" sz="1500" b="1" dirty="0" err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charset="0"/>
                  <a:cs typeface="Arial" charset="0"/>
                </a:rPr>
                <a:t>ascites</a:t>
              </a:r>
              <a:endParaRPr lang="it-IT" sz="15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endParaRPr>
            </a:p>
            <a:p>
              <a:pPr algn="ctr">
                <a:lnSpc>
                  <a:spcPct val="90000"/>
                </a:lnSpc>
                <a:defRPr/>
              </a:pPr>
              <a:r>
                <a:rPr lang="it-IT" sz="15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charset="0"/>
                  <a:cs typeface="Arial" charset="0"/>
                </a:rPr>
                <a:t> n=282</a:t>
              </a:r>
            </a:p>
          </p:txBody>
        </p:sp>
        <p:sp>
          <p:nvSpPr>
            <p:cNvPr id="2" name="Text Box 52"/>
            <p:cNvSpPr txBox="1">
              <a:spLocks noChangeArrowheads="1"/>
            </p:cNvSpPr>
            <p:nvPr/>
          </p:nvSpPr>
          <p:spPr bwMode="auto">
            <a:xfrm>
              <a:off x="2983896" y="2637359"/>
              <a:ext cx="3303867" cy="564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it-IT" sz="1500" b="1" dirty="0" err="1">
                  <a:solidFill>
                    <a:schemeClr val="accent5">
                      <a:lumMod val="50000"/>
                    </a:schemeClr>
                  </a:solidFill>
                  <a:latin typeface="Arial" charset="0"/>
                  <a:cs typeface="Arial" charset="0"/>
                </a:rPr>
                <a:t>ascites</a:t>
              </a:r>
              <a:r>
                <a:rPr lang="it-IT" sz="1500" b="1" dirty="0">
                  <a:solidFill>
                    <a:schemeClr val="accent5">
                      <a:lumMod val="50000"/>
                    </a:schemeClr>
                  </a:solidFill>
                  <a:latin typeface="Arial" charset="0"/>
                  <a:cs typeface="Arial" charset="0"/>
                </a:rPr>
                <a:t>, no </a:t>
              </a:r>
              <a:r>
                <a:rPr lang="it-IT" sz="1500" b="1" dirty="0" err="1">
                  <a:solidFill>
                    <a:schemeClr val="accent5">
                      <a:lumMod val="50000"/>
                    </a:schemeClr>
                  </a:solidFill>
                  <a:latin typeface="Arial" charset="0"/>
                  <a:cs typeface="Arial" charset="0"/>
                </a:rPr>
                <a:t>varices</a:t>
              </a:r>
              <a:endParaRPr lang="it-IT" sz="15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cs typeface="Arial" charset="0"/>
              </a:endParaRPr>
            </a:p>
            <a:p>
              <a:pPr algn="ctr">
                <a:lnSpc>
                  <a:spcPct val="90000"/>
                </a:lnSpc>
                <a:defRPr/>
              </a:pPr>
              <a:r>
                <a:rPr lang="it-IT" sz="1500" b="1" dirty="0">
                  <a:solidFill>
                    <a:schemeClr val="accent5">
                      <a:lumMod val="50000"/>
                    </a:schemeClr>
                  </a:solidFill>
                  <a:latin typeface="Arial" charset="0"/>
                  <a:cs typeface="Arial" charset="0"/>
                </a:rPr>
                <a:t> n=141</a:t>
              </a:r>
            </a:p>
          </p:txBody>
        </p:sp>
        <p:sp>
          <p:nvSpPr>
            <p:cNvPr id="7207" name="Text Box 52"/>
            <p:cNvSpPr txBox="1">
              <a:spLocks noChangeArrowheads="1"/>
            </p:cNvSpPr>
            <p:nvPr/>
          </p:nvSpPr>
          <p:spPr bwMode="auto">
            <a:xfrm>
              <a:off x="1039044" y="3068960"/>
              <a:ext cx="3305176" cy="56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it-IT" altLang="it-IT" sz="1500" b="1">
                  <a:solidFill>
                    <a:srgbClr val="FF0000"/>
                  </a:solidFill>
                </a:rPr>
                <a:t>ascites, and varices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it-IT" altLang="it-IT" sz="1500" b="1">
                  <a:solidFill>
                    <a:srgbClr val="FF0000"/>
                  </a:solidFill>
                </a:rPr>
                <a:t> n=208</a:t>
              </a:r>
            </a:p>
          </p:txBody>
        </p:sp>
      </p:grpSp>
      <p:sp>
        <p:nvSpPr>
          <p:cNvPr id="7173" name="Rectangle 45"/>
          <p:cNvSpPr>
            <a:spLocks noChangeArrowheads="1"/>
          </p:cNvSpPr>
          <p:nvPr/>
        </p:nvSpPr>
        <p:spPr bwMode="auto">
          <a:xfrm>
            <a:off x="714375" y="57151"/>
            <a:ext cx="7715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100" b="1">
                <a:solidFill>
                  <a:schemeClr val="tx2"/>
                </a:solidFill>
              </a:rPr>
              <a:t>Multiple prognostic indicators of death in cirrhosis Esophageal Varices and Ascites </a:t>
            </a:r>
          </a:p>
        </p:txBody>
      </p:sp>
      <p:sp>
        <p:nvSpPr>
          <p:cNvPr id="7174" name="Text Box 57"/>
          <p:cNvSpPr txBox="1">
            <a:spLocks noChangeArrowheads="1"/>
          </p:cNvSpPr>
          <p:nvPr/>
        </p:nvSpPr>
        <p:spPr bwMode="auto">
          <a:xfrm>
            <a:off x="2033588" y="4731544"/>
            <a:ext cx="6175772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it-IT" sz="1200">
                <a:cs typeface="Times New Roman" panose="02020603050405020304" pitchFamily="18" charset="0"/>
              </a:rPr>
              <a:t>Cumalative data from Dig Dis Sci 1986; 31: 468-75; </a:t>
            </a:r>
            <a:r>
              <a:rPr lang="it-IT" altLang="it-IT" sz="1200">
                <a:cs typeface="Times New Roman" panose="02020603050405020304" pitchFamily="18" charset="0"/>
              </a:rPr>
              <a:t>Gastroenterology 2001; 120: A2</a:t>
            </a:r>
            <a:endParaRPr lang="it-IT" altLang="it-IT" sz="1200"/>
          </a:p>
        </p:txBody>
      </p:sp>
      <p:sp>
        <p:nvSpPr>
          <p:cNvPr id="39" name="Rettangolo 38"/>
          <p:cNvSpPr>
            <a:spLocks noChangeArrowheads="1"/>
          </p:cNvSpPr>
          <p:nvPr/>
        </p:nvSpPr>
        <p:spPr bwMode="auto">
          <a:xfrm>
            <a:off x="2897981" y="3219450"/>
            <a:ext cx="178236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500"/>
              <a:t>Log-rank  test</a:t>
            </a:r>
            <a:endParaRPr lang="en-US" altLang="it-IT" sz="1500"/>
          </a:p>
          <a:p>
            <a:pPr eaLnBrk="1" hangingPunct="1"/>
            <a:r>
              <a:rPr lang="en-US" altLang="it-IT" sz="1500"/>
              <a:t>chi2(3) = 265.83</a:t>
            </a:r>
          </a:p>
          <a:p>
            <a:pPr eaLnBrk="1" hangingPunct="1"/>
            <a:r>
              <a:rPr lang="en-US" altLang="it-IT" sz="1500"/>
              <a:t>Pr&gt;chi2 = 0.0000</a:t>
            </a:r>
          </a:p>
        </p:txBody>
      </p:sp>
    </p:spTree>
    <p:extLst>
      <p:ext uri="{BB962C8B-B14F-4D97-AF65-F5344CB8AC3E}">
        <p14:creationId xmlns:p14="http://schemas.microsoft.com/office/powerpoint/2010/main" val="43540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>
          <a:xfrm>
            <a:off x="1143000" y="414246"/>
            <a:ext cx="6858000" cy="762000"/>
          </a:xfrm>
        </p:spPr>
        <p:txBody>
          <a:bodyPr/>
          <a:lstStyle/>
          <a:p>
            <a:pPr eaLnBrk="1" hangingPunct="1"/>
            <a:r>
              <a:rPr lang="it-IT" altLang="it-IT" sz="2800" b="1" dirty="0" err="1"/>
              <a:t>Prognostic</a:t>
            </a:r>
            <a:r>
              <a:rPr lang="it-IT" altLang="it-IT" sz="2800" b="1" dirty="0"/>
              <a:t> </a:t>
            </a:r>
            <a:r>
              <a:rPr lang="it-IT" altLang="it-IT" sz="2800" b="1" dirty="0" err="1"/>
              <a:t>index</a:t>
            </a:r>
            <a:r>
              <a:rPr lang="it-IT" altLang="it-IT" sz="2800" b="1" dirty="0"/>
              <a:t> (or </a:t>
            </a:r>
            <a:r>
              <a:rPr lang="it-IT" altLang="it-IT" sz="2800" b="1" dirty="0" err="1"/>
              <a:t>prognostic</a:t>
            </a:r>
            <a:r>
              <a:rPr lang="it-IT" altLang="it-IT" sz="2800" b="1" dirty="0"/>
              <a:t> model)</a:t>
            </a:r>
            <a:endParaRPr lang="en-US" altLang="it-IT" sz="2800" b="1" dirty="0"/>
          </a:p>
        </p:txBody>
      </p:sp>
      <p:sp>
        <p:nvSpPr>
          <p:cNvPr id="9219" name="Segnaposto contenuto 2"/>
          <p:cNvSpPr>
            <a:spLocks noGrp="1"/>
          </p:cNvSpPr>
          <p:nvPr>
            <p:ph idx="1"/>
          </p:nvPr>
        </p:nvSpPr>
        <p:spPr>
          <a:xfrm>
            <a:off x="1143001" y="1212105"/>
            <a:ext cx="6858000" cy="3133983"/>
          </a:xfrm>
        </p:spPr>
        <p:txBody>
          <a:bodyPr/>
          <a:lstStyle/>
          <a:p>
            <a:pPr eaLnBrk="1" hangingPunct="1"/>
            <a:r>
              <a:rPr lang="it-IT" altLang="it-IT" sz="2800" dirty="0" smtClean="0"/>
              <a:t>A </a:t>
            </a:r>
            <a:r>
              <a:rPr lang="it-IT" altLang="it-IT" sz="2800" dirty="0" err="1" smtClean="0"/>
              <a:t>prognostic</a:t>
            </a:r>
            <a:r>
              <a:rPr lang="it-IT" altLang="it-IT" sz="2800" dirty="0" smtClean="0"/>
              <a:t> </a:t>
            </a:r>
            <a:r>
              <a:rPr lang="it-IT" altLang="it-IT" sz="2800" dirty="0" err="1" smtClean="0"/>
              <a:t>index</a:t>
            </a:r>
            <a:r>
              <a:rPr lang="it-IT" altLang="it-IT" sz="2800" dirty="0" smtClean="0"/>
              <a:t> </a:t>
            </a:r>
            <a:r>
              <a:rPr lang="it-IT" altLang="it-IT" sz="2800" dirty="0" err="1" smtClean="0"/>
              <a:t>is</a:t>
            </a:r>
            <a:r>
              <a:rPr lang="it-IT" altLang="it-IT" sz="2800" dirty="0" smtClean="0"/>
              <a:t> </a:t>
            </a:r>
            <a:r>
              <a:rPr lang="it-IT" altLang="it-IT" sz="2800" dirty="0" err="1" smtClean="0"/>
              <a:t>derived</a:t>
            </a:r>
            <a:r>
              <a:rPr lang="it-IT" altLang="it-IT" sz="2800" dirty="0" smtClean="0"/>
              <a:t> by an appropriate multiple </a:t>
            </a:r>
            <a:r>
              <a:rPr lang="it-IT" altLang="it-IT" sz="2800" dirty="0" err="1" smtClean="0"/>
              <a:t>regression</a:t>
            </a:r>
            <a:r>
              <a:rPr lang="it-IT" altLang="it-IT" sz="2800" dirty="0" smtClean="0"/>
              <a:t> </a:t>
            </a:r>
            <a:r>
              <a:rPr lang="it-IT" altLang="it-IT" sz="2800" dirty="0" err="1" smtClean="0"/>
              <a:t>analyses</a:t>
            </a:r>
            <a:endParaRPr lang="it-IT" altLang="it-IT" sz="2800" dirty="0" smtClean="0"/>
          </a:p>
          <a:p>
            <a:pPr eaLnBrk="1" hangingPunct="1"/>
            <a:r>
              <a:rPr lang="it-IT" altLang="it-IT" sz="2800" dirty="0" smtClean="0"/>
              <a:t>In the general format, </a:t>
            </a:r>
            <a:r>
              <a:rPr lang="it-IT" altLang="it-IT" sz="2800" dirty="0" err="1" smtClean="0"/>
              <a:t>each</a:t>
            </a:r>
            <a:r>
              <a:rPr lang="it-IT" altLang="it-IT" sz="2800" dirty="0" smtClean="0"/>
              <a:t> </a:t>
            </a:r>
            <a:r>
              <a:rPr lang="it-IT" altLang="it-IT" sz="2800" dirty="0" err="1" smtClean="0"/>
              <a:t>signifcant</a:t>
            </a:r>
            <a:r>
              <a:rPr lang="it-IT" altLang="it-IT" sz="2800" dirty="0" smtClean="0"/>
              <a:t> </a:t>
            </a:r>
            <a:r>
              <a:rPr lang="it-IT" altLang="it-IT" sz="2800" dirty="0" err="1" smtClean="0"/>
              <a:t>variable</a:t>
            </a:r>
            <a:r>
              <a:rPr lang="it-IT" altLang="it-IT" sz="2800" dirty="0" smtClean="0"/>
              <a:t> </a:t>
            </a:r>
            <a:r>
              <a:rPr lang="it-IT" altLang="it-IT" sz="2800" dirty="0" err="1" smtClean="0"/>
              <a:t>is</a:t>
            </a:r>
            <a:r>
              <a:rPr lang="it-IT" altLang="it-IT" sz="2800" dirty="0" smtClean="0"/>
              <a:t> </a:t>
            </a:r>
            <a:r>
              <a:rPr lang="it-IT" altLang="it-IT" sz="2800" dirty="0" err="1" smtClean="0"/>
              <a:t>multiplied</a:t>
            </a:r>
            <a:r>
              <a:rPr lang="it-IT" altLang="it-IT" sz="2800" dirty="0" smtClean="0"/>
              <a:t> by a </a:t>
            </a:r>
            <a:r>
              <a:rPr lang="it-IT" altLang="it-IT" sz="2800" dirty="0" err="1" smtClean="0"/>
              <a:t>coefficient</a:t>
            </a:r>
            <a:r>
              <a:rPr lang="it-IT" altLang="it-IT" sz="2800" dirty="0" smtClean="0"/>
              <a:t> </a:t>
            </a:r>
            <a:r>
              <a:rPr lang="it-IT" altLang="it-IT" sz="2800" dirty="0" err="1" smtClean="0"/>
              <a:t>provided</a:t>
            </a:r>
            <a:r>
              <a:rPr lang="it-IT" altLang="it-IT" sz="2800" dirty="0" smtClean="0"/>
              <a:t> by the </a:t>
            </a:r>
            <a:r>
              <a:rPr lang="it-IT" altLang="it-IT" sz="2800" dirty="0" err="1" smtClean="0"/>
              <a:t>statistical</a:t>
            </a:r>
            <a:r>
              <a:rPr lang="it-IT" altLang="it-IT" sz="2800" dirty="0" smtClean="0"/>
              <a:t> </a:t>
            </a:r>
            <a:r>
              <a:rPr lang="it-IT" altLang="it-IT" sz="2800" dirty="0" err="1" smtClean="0"/>
              <a:t>analysis</a:t>
            </a:r>
            <a:endParaRPr lang="it-IT" alt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428077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50607" y="190121"/>
            <a:ext cx="8875059" cy="762000"/>
          </a:xfrm>
        </p:spPr>
        <p:txBody>
          <a:bodyPr/>
          <a:lstStyle/>
          <a:p>
            <a:r>
              <a:rPr lang="it-IT" sz="2400" b="1" dirty="0"/>
              <a:t>How </a:t>
            </a:r>
            <a:r>
              <a:rPr lang="it-IT" sz="2400" b="1" dirty="0" err="1"/>
              <a:t>does</a:t>
            </a:r>
            <a:r>
              <a:rPr lang="it-IT" sz="2400" b="1" dirty="0"/>
              <a:t> </a:t>
            </a:r>
            <a:r>
              <a:rPr lang="it-IT" sz="2400" b="1" dirty="0" err="1"/>
              <a:t>it</a:t>
            </a:r>
            <a:r>
              <a:rPr lang="it-IT" sz="2400" b="1" dirty="0"/>
              <a:t> work</a:t>
            </a:r>
            <a:br>
              <a:rPr lang="it-IT" sz="2400" b="1" dirty="0"/>
            </a:br>
            <a:r>
              <a:rPr lang="it-IT" sz="2400" dirty="0" err="1">
                <a:solidFill>
                  <a:schemeClr val="tx1"/>
                </a:solidFill>
              </a:rPr>
              <a:t>Simulation</a:t>
            </a:r>
            <a:r>
              <a:rPr lang="it-IT" sz="2400" dirty="0">
                <a:solidFill>
                  <a:schemeClr val="tx1"/>
                </a:solidFill>
              </a:rPr>
              <a:t> of a </a:t>
            </a:r>
            <a:r>
              <a:rPr lang="it-IT" sz="2400" dirty="0" err="1">
                <a:solidFill>
                  <a:schemeClr val="tx1"/>
                </a:solidFill>
              </a:rPr>
              <a:t>prognostic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err="1">
                <a:solidFill>
                  <a:schemeClr val="tx1"/>
                </a:solidFill>
              </a:rPr>
              <a:t>index</a:t>
            </a:r>
            <a:r>
              <a:rPr lang="it-IT" sz="2400" dirty="0">
                <a:solidFill>
                  <a:schemeClr val="tx1"/>
                </a:solidFill>
              </a:rPr>
              <a:t> for </a:t>
            </a:r>
            <a:r>
              <a:rPr lang="it-IT" sz="2400" dirty="0" err="1">
                <a:solidFill>
                  <a:schemeClr val="tx1"/>
                </a:solidFill>
              </a:rPr>
              <a:t>mortality</a:t>
            </a:r>
            <a:r>
              <a:rPr lang="it-IT" sz="2400" dirty="0">
                <a:solidFill>
                  <a:schemeClr val="tx1"/>
                </a:solidFill>
              </a:rPr>
              <a:t> in </a:t>
            </a:r>
            <a:r>
              <a:rPr lang="it-IT" sz="2400" dirty="0" err="1">
                <a:solidFill>
                  <a:schemeClr val="tx1"/>
                </a:solidFill>
              </a:rPr>
              <a:t>cirrhosis</a:t>
            </a:r>
            <a:endParaRPr lang="it-IT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23145304"/>
              </p:ext>
            </p:extLst>
          </p:nvPr>
        </p:nvGraphicFramePr>
        <p:xfrm>
          <a:off x="1643592" y="1215615"/>
          <a:ext cx="5682368" cy="21936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0592"/>
                <a:gridCol w="1420592"/>
                <a:gridCol w="1420592"/>
                <a:gridCol w="1420592"/>
              </a:tblGrid>
              <a:tr h="425819">
                <a:tc gridSpan="4">
                  <a:txBody>
                    <a:bodyPr/>
                    <a:lstStyle/>
                    <a:p>
                      <a:pPr algn="ctr"/>
                      <a:r>
                        <a:rPr lang="it-IT" sz="2400" b="1" dirty="0" err="1" smtClean="0">
                          <a:solidFill>
                            <a:schemeClr val="tx2"/>
                          </a:solidFill>
                        </a:rPr>
                        <a:t>Cox</a:t>
                      </a:r>
                      <a:r>
                        <a:rPr lang="it-IT" sz="2400" b="1" dirty="0" smtClean="0">
                          <a:solidFill>
                            <a:schemeClr val="tx2"/>
                          </a:solidFill>
                        </a:rPr>
                        <a:t>  </a:t>
                      </a:r>
                      <a:r>
                        <a:rPr lang="it-IT" sz="2400" b="1" dirty="0" err="1" smtClean="0">
                          <a:solidFill>
                            <a:schemeClr val="tx2"/>
                          </a:solidFill>
                        </a:rPr>
                        <a:t>model</a:t>
                      </a:r>
                      <a:r>
                        <a:rPr lang="it-IT" sz="240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it-IT" sz="2400" b="1" dirty="0" err="1" smtClean="0">
                          <a:solidFill>
                            <a:schemeClr val="tx2"/>
                          </a:solidFill>
                        </a:rPr>
                        <a:t>multivariable</a:t>
                      </a:r>
                      <a:r>
                        <a:rPr lang="it-IT" sz="240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it-IT" sz="2400" b="1" dirty="0" err="1" smtClean="0">
                          <a:solidFill>
                            <a:schemeClr val="tx2"/>
                          </a:solidFill>
                        </a:rPr>
                        <a:t>analysis</a:t>
                      </a:r>
                      <a:endParaRPr lang="en-US" sz="2400" b="1" dirty="0">
                        <a:solidFill>
                          <a:schemeClr val="tx2"/>
                        </a:solidFill>
                      </a:endParaRPr>
                    </a:p>
                  </a:txBody>
                  <a:tcPr marL="60955" marR="60955" marT="30471" marB="3047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5819">
                <a:tc>
                  <a:txBody>
                    <a:bodyPr/>
                    <a:lstStyle/>
                    <a:p>
                      <a:r>
                        <a:rPr lang="it-IT" sz="2000" dirty="0" err="1" smtClean="0"/>
                        <a:t>Variable</a:t>
                      </a:r>
                      <a:endParaRPr lang="en-US" sz="2000" dirty="0"/>
                    </a:p>
                  </a:txBody>
                  <a:tcPr marL="60955" marR="60955" marT="30471" marB="30471"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rating</a:t>
                      </a:r>
                      <a:endParaRPr lang="en-US" sz="2000" dirty="0"/>
                    </a:p>
                  </a:txBody>
                  <a:tcPr marL="60955" marR="60955" marT="30471" marB="30471"/>
                </a:tc>
                <a:tc>
                  <a:txBody>
                    <a:bodyPr/>
                    <a:lstStyle/>
                    <a:p>
                      <a:r>
                        <a:rPr lang="it-IT" sz="2000" dirty="0" err="1" smtClean="0"/>
                        <a:t>Coefficient</a:t>
                      </a:r>
                      <a:endParaRPr lang="en-US" sz="2000" dirty="0"/>
                    </a:p>
                  </a:txBody>
                  <a:tcPr marL="60955" marR="60955" marT="30471" marB="30471"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p</a:t>
                      </a:r>
                      <a:endParaRPr lang="en-US" sz="2000" dirty="0"/>
                    </a:p>
                  </a:txBody>
                  <a:tcPr marL="60955" marR="60955" marT="30471" marB="30471"/>
                </a:tc>
              </a:tr>
              <a:tr h="596157">
                <a:tc>
                  <a:txBody>
                    <a:bodyPr/>
                    <a:lstStyle/>
                    <a:p>
                      <a:r>
                        <a:rPr lang="it-IT" sz="2000" dirty="0" err="1" smtClean="0"/>
                        <a:t>Ascites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 marL="60955" marR="60955" marT="30471" marB="30471"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No=0</a:t>
                      </a:r>
                    </a:p>
                    <a:p>
                      <a:r>
                        <a:rPr lang="it-IT" sz="2000" dirty="0" smtClean="0"/>
                        <a:t>Yes=1</a:t>
                      </a:r>
                      <a:endParaRPr lang="en-US" sz="2000" dirty="0"/>
                    </a:p>
                  </a:txBody>
                  <a:tcPr marL="60955" marR="60955" marT="30471" marB="30471"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1.36</a:t>
                      </a:r>
                      <a:endParaRPr lang="en-US" sz="2000" dirty="0"/>
                    </a:p>
                  </a:txBody>
                  <a:tcPr marL="60955" marR="60955" marT="30471" marB="30471"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0.000</a:t>
                      </a:r>
                      <a:endParaRPr lang="en-US" sz="2000" dirty="0"/>
                    </a:p>
                  </a:txBody>
                  <a:tcPr marL="60955" marR="60955" marT="30471" marB="30471"/>
                </a:tc>
              </a:tr>
              <a:tr h="596157">
                <a:tc>
                  <a:txBody>
                    <a:bodyPr/>
                    <a:lstStyle/>
                    <a:p>
                      <a:r>
                        <a:rPr lang="it-IT" sz="2000" dirty="0" err="1" smtClean="0"/>
                        <a:t>Varices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 marL="60955" marR="60955" marT="30471" marB="30471"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No=0</a:t>
                      </a:r>
                    </a:p>
                    <a:p>
                      <a:r>
                        <a:rPr lang="it-IT" sz="2000" dirty="0" smtClean="0"/>
                        <a:t>Yes=1</a:t>
                      </a:r>
                      <a:endParaRPr lang="en-US" sz="2000" dirty="0"/>
                    </a:p>
                  </a:txBody>
                  <a:tcPr marL="60955" marR="60955" marT="30471" marB="30471"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0.36</a:t>
                      </a:r>
                      <a:endParaRPr lang="en-US" sz="2000" dirty="0"/>
                    </a:p>
                  </a:txBody>
                  <a:tcPr marL="60955" marR="60955" marT="30471" marB="30471"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0.000</a:t>
                      </a:r>
                      <a:endParaRPr lang="en-US" sz="2000" dirty="0"/>
                    </a:p>
                  </a:txBody>
                  <a:tcPr marL="60955" marR="60955" marT="30471" marB="30471"/>
                </a:tc>
              </a:tr>
            </a:tbl>
          </a:graphicData>
        </a:graphic>
      </p:graphicFrame>
      <p:sp>
        <p:nvSpPr>
          <p:cNvPr id="5" name="Titolo 1"/>
          <p:cNvSpPr txBox="1">
            <a:spLocks/>
          </p:cNvSpPr>
          <p:nvPr/>
        </p:nvSpPr>
        <p:spPr bwMode="auto">
          <a:xfrm>
            <a:off x="1643592" y="3672714"/>
            <a:ext cx="5829300" cy="46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it-IT" sz="1867" b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Prognostic</a:t>
            </a:r>
            <a:r>
              <a:rPr lang="it-IT" sz="1867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1867" b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index</a:t>
            </a:r>
            <a:r>
              <a:rPr lang="it-IT" sz="1867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(PI) in the </a:t>
            </a:r>
            <a:r>
              <a:rPr lang="it-IT" sz="1867" b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individual</a:t>
            </a:r>
            <a:r>
              <a:rPr lang="it-IT" sz="1867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1867" b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patient</a:t>
            </a:r>
            <a:endParaRPr lang="en-US" sz="1867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363" name="CasellaDiTesto 6"/>
          <p:cNvSpPr txBox="1">
            <a:spLocks noChangeArrowheads="1"/>
          </p:cNvSpPr>
          <p:nvPr/>
        </p:nvSpPr>
        <p:spPr bwMode="auto">
          <a:xfrm>
            <a:off x="2635751" y="4064443"/>
            <a:ext cx="4666534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867" dirty="0">
                <a:solidFill>
                  <a:schemeClr val="tx2"/>
                </a:solidFill>
              </a:rPr>
              <a:t>PI</a:t>
            </a:r>
            <a:r>
              <a:rPr lang="it-IT" altLang="it-IT" sz="1867" dirty="0"/>
              <a:t> = (</a:t>
            </a:r>
            <a:r>
              <a:rPr lang="it-IT" altLang="it-IT" sz="1867" dirty="0" err="1"/>
              <a:t>Ascites</a:t>
            </a:r>
            <a:r>
              <a:rPr lang="it-IT" altLang="it-IT" sz="1867" dirty="0"/>
              <a:t> * 1.36) + (</a:t>
            </a:r>
            <a:r>
              <a:rPr lang="it-IT" altLang="it-IT" sz="1867" dirty="0" err="1"/>
              <a:t>Varices</a:t>
            </a:r>
            <a:r>
              <a:rPr lang="it-IT" altLang="it-IT" sz="1867" dirty="0"/>
              <a:t>* 0.36</a:t>
            </a:r>
            <a:r>
              <a:rPr lang="it-IT" altLang="it-IT" sz="1867" dirty="0" smtClean="0"/>
              <a:t>)</a:t>
            </a:r>
            <a:r>
              <a:rPr lang="it-IT" altLang="it-IT" sz="1867" dirty="0" smtClean="0">
                <a:solidFill>
                  <a:schemeClr val="tx2"/>
                </a:solidFill>
              </a:rPr>
              <a:t>        </a:t>
            </a:r>
            <a:endParaRPr lang="en-US" altLang="it-IT" sz="1867" dirty="0"/>
          </a:p>
        </p:txBody>
      </p:sp>
    </p:spTree>
    <p:extLst>
      <p:ext uri="{BB962C8B-B14F-4D97-AF65-F5344CB8AC3E}">
        <p14:creationId xmlns:p14="http://schemas.microsoft.com/office/powerpoint/2010/main" val="25571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>
          <a:xfrm>
            <a:off x="1293019" y="250031"/>
            <a:ext cx="6557963" cy="547688"/>
          </a:xfrm>
        </p:spPr>
        <p:txBody>
          <a:bodyPr/>
          <a:lstStyle/>
          <a:p>
            <a:r>
              <a:rPr lang="it-IT" altLang="it-IT" sz="2400"/>
              <a:t>Prognosis and prognosis research</a:t>
            </a:r>
            <a:endParaRPr lang="en-US" altLang="it-IT" sz="2400"/>
          </a:p>
        </p:txBody>
      </p:sp>
      <p:sp>
        <p:nvSpPr>
          <p:cNvPr id="4099" name="Segnaposto contenuto 2"/>
          <p:cNvSpPr>
            <a:spLocks noGrp="1"/>
          </p:cNvSpPr>
          <p:nvPr>
            <p:ph idx="1"/>
          </p:nvPr>
        </p:nvSpPr>
        <p:spPr>
          <a:xfrm>
            <a:off x="1293019" y="1006079"/>
            <a:ext cx="6557963" cy="3086100"/>
          </a:xfrm>
        </p:spPr>
        <p:txBody>
          <a:bodyPr/>
          <a:lstStyle/>
          <a:p>
            <a:r>
              <a:rPr lang="en-US" altLang="it-IT" dirty="0" smtClean="0">
                <a:solidFill>
                  <a:schemeClr val="tx2"/>
                </a:solidFill>
              </a:rPr>
              <a:t>Prognosis</a:t>
            </a:r>
            <a:r>
              <a:rPr lang="en-US" altLang="it-IT" dirty="0" smtClean="0"/>
              <a:t> refers to the probability of an individual patient developing</a:t>
            </a:r>
            <a:r>
              <a:rPr lang="en-US" altLang="it-IT" baseline="30000" dirty="0" smtClean="0"/>
              <a:t> </a:t>
            </a:r>
            <a:r>
              <a:rPr lang="en-US" altLang="it-IT" dirty="0" smtClean="0"/>
              <a:t>a particular outcome over time,</a:t>
            </a:r>
            <a:r>
              <a:rPr lang="en-US" altLang="it-IT" baseline="30000" dirty="0" smtClean="0"/>
              <a:t> </a:t>
            </a:r>
            <a:r>
              <a:rPr lang="en-US" altLang="it-IT" dirty="0" smtClean="0"/>
              <a:t>based on his clinical and non-clinical characteristics and on their combination with disease specific characteristics</a:t>
            </a:r>
          </a:p>
          <a:p>
            <a:r>
              <a:rPr lang="it-IT" altLang="it-IT" dirty="0" err="1" smtClean="0">
                <a:solidFill>
                  <a:schemeClr val="tx2"/>
                </a:solidFill>
              </a:rPr>
              <a:t>Prognosis</a:t>
            </a:r>
            <a:r>
              <a:rPr lang="it-IT" altLang="it-IT" dirty="0" smtClean="0">
                <a:solidFill>
                  <a:schemeClr val="tx2"/>
                </a:solidFill>
              </a:rPr>
              <a:t> </a:t>
            </a:r>
            <a:r>
              <a:rPr lang="it-IT" altLang="it-IT" dirty="0" err="1" smtClean="0">
                <a:solidFill>
                  <a:schemeClr val="tx2"/>
                </a:solidFill>
              </a:rPr>
              <a:t>research</a:t>
            </a:r>
            <a:r>
              <a:rPr lang="it-IT" altLang="it-IT" dirty="0" smtClean="0">
                <a:solidFill>
                  <a:schemeClr val="tx2"/>
                </a:solidFill>
              </a:rPr>
              <a:t> </a:t>
            </a:r>
            <a:r>
              <a:rPr lang="it-IT" altLang="it-IT" dirty="0" err="1" smtClean="0"/>
              <a:t>investigates</a:t>
            </a:r>
            <a:r>
              <a:rPr lang="it-IT" altLang="it-IT" dirty="0" smtClean="0"/>
              <a:t> the </a:t>
            </a:r>
            <a:r>
              <a:rPr lang="it-IT" altLang="it-IT" dirty="0" err="1" smtClean="0"/>
              <a:t>relationship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between</a:t>
            </a:r>
            <a:r>
              <a:rPr lang="it-IT" altLang="it-IT" dirty="0" smtClean="0"/>
              <a:t> candidate </a:t>
            </a:r>
            <a:r>
              <a:rPr lang="it-IT" altLang="it-IT" dirty="0" err="1" smtClean="0"/>
              <a:t>predictors</a:t>
            </a:r>
            <a:r>
              <a:rPr lang="it-IT" altLang="it-IT" dirty="0" smtClean="0"/>
              <a:t> and </a:t>
            </a:r>
            <a:r>
              <a:rPr lang="it-IT" altLang="it-IT" dirty="0" err="1" smtClean="0"/>
              <a:t>outcome</a:t>
            </a:r>
            <a:endParaRPr lang="en-US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69251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438" y="320690"/>
            <a:ext cx="6890074" cy="168271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2" y="2128893"/>
            <a:ext cx="8321197" cy="66825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186" y="1114425"/>
            <a:ext cx="2171491" cy="33337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46691" y="2922628"/>
            <a:ext cx="8602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B20035"/>
                </a:solidFill>
                <a:latin typeface="Shaker2Lancet-Bold"/>
              </a:rPr>
              <a:t>Methods </a:t>
            </a:r>
            <a:r>
              <a:rPr lang="en-US" sz="1600" b="1" dirty="0">
                <a:latin typeface="ScalaLancetPro-Bold"/>
              </a:rPr>
              <a:t>The development cohort consisted of 3584 patients without cirrhosis from the </a:t>
            </a:r>
            <a:r>
              <a:rPr lang="en-US" sz="1600" b="1" dirty="0" smtClean="0">
                <a:latin typeface="ScalaLancetPro-Bold"/>
              </a:rPr>
              <a:t>community- based Taiwanese REVEAL-HBV </a:t>
            </a:r>
            <a:r>
              <a:rPr lang="en-US" sz="1600" b="1" dirty="0">
                <a:latin typeface="ScalaLancetPro-Bold"/>
              </a:rPr>
              <a:t>study (of whom 131 developed HCC during follow-up</a:t>
            </a:r>
            <a:r>
              <a:rPr lang="en-US" sz="1600" b="1" dirty="0" smtClean="0">
                <a:latin typeface="ScalaLancetPro-Bold"/>
              </a:rPr>
              <a:t>),</a:t>
            </a:r>
            <a:r>
              <a:rPr lang="it-IT" sz="1600" b="1" dirty="0"/>
              <a:t> </a:t>
            </a:r>
            <a:r>
              <a:rPr lang="it-IT" sz="1600" b="1" dirty="0" smtClean="0">
                <a:solidFill>
                  <a:srgbClr val="FFFF00"/>
                </a:solidFill>
              </a:rPr>
              <a:t>………..</a:t>
            </a:r>
          </a:p>
          <a:p>
            <a:r>
              <a:rPr lang="it-IT" sz="1600" b="1" dirty="0" err="1" smtClean="0"/>
              <a:t>We</a:t>
            </a:r>
            <a:r>
              <a:rPr lang="it-IT" sz="1600" b="1" dirty="0" smtClean="0"/>
              <a:t> </a:t>
            </a:r>
            <a:r>
              <a:rPr lang="it-IT" sz="1600" b="1" dirty="0" err="1"/>
              <a:t>used</a:t>
            </a:r>
            <a:r>
              <a:rPr lang="it-IT" sz="1600" b="1" dirty="0"/>
              <a:t> </a:t>
            </a:r>
            <a:r>
              <a:rPr lang="it-IT" sz="1600" b="1" dirty="0" err="1" smtClean="0"/>
              <a:t>Cox</a:t>
            </a:r>
            <a:r>
              <a:rPr lang="it-IT" sz="1600" b="1" dirty="0" smtClean="0"/>
              <a:t> </a:t>
            </a:r>
            <a:r>
              <a:rPr lang="en-US" sz="1600" b="1" dirty="0" smtClean="0"/>
              <a:t>multivariate </a:t>
            </a:r>
            <a:r>
              <a:rPr lang="en-US" sz="1600" b="1" dirty="0"/>
              <a:t>proportional hazards model to predict risk of HCC at 3, 5, and 10 years. Variables included in the </a:t>
            </a:r>
            <a:r>
              <a:rPr lang="en-US" sz="1600" b="1" dirty="0" smtClean="0"/>
              <a:t>risk score </a:t>
            </a:r>
            <a:r>
              <a:rPr lang="en-US" sz="1600" b="1" dirty="0"/>
              <a:t>were sex, age, serum alanine aminotransferase concentration, </a:t>
            </a:r>
            <a:r>
              <a:rPr lang="en-US" sz="1600" b="1" dirty="0" err="1"/>
              <a:t>HBeAg</a:t>
            </a:r>
            <a:r>
              <a:rPr lang="en-US" sz="1600" b="1" dirty="0"/>
              <a:t> status, and serum HBV DNA level. </a:t>
            </a:r>
            <a:r>
              <a:rPr lang="en-US" sz="1600" b="1" dirty="0" smtClean="0">
                <a:solidFill>
                  <a:srgbClr val="FFFF00"/>
                </a:solidFill>
              </a:rPr>
              <a:t>…………..</a:t>
            </a:r>
            <a:endParaRPr lang="it-IT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7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26" y="285541"/>
            <a:ext cx="4171950" cy="461030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2553"/>
            <a:ext cx="4537146" cy="471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0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89610" y="114301"/>
            <a:ext cx="3964781" cy="689372"/>
          </a:xfrm>
        </p:spPr>
        <p:txBody>
          <a:bodyPr/>
          <a:lstStyle/>
          <a:p>
            <a:pPr eaLnBrk="1" hangingPunct="1"/>
            <a:r>
              <a:rPr lang="it-IT" altLang="it-IT" sz="2100" b="1" dirty="0" err="1"/>
              <a:t>Validation</a:t>
            </a:r>
            <a:endParaRPr lang="it-IT" altLang="it-IT" sz="2100" b="1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263254" y="803673"/>
            <a:ext cx="6613921" cy="3120627"/>
          </a:xfrm>
          <a:solidFill>
            <a:srgbClr val="96ADDA"/>
          </a:solidFill>
        </p:spPr>
        <p:txBody>
          <a:bodyPr/>
          <a:lstStyle/>
          <a:p>
            <a:pPr marL="219075" indent="-219075" eaLnBrk="1" hangingPunct="1">
              <a:buNone/>
              <a:defRPr/>
            </a:pP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Validation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is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required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because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 marL="219075" indent="-219075" eaLnBrk="1" hangingPunct="1">
              <a:defRPr/>
            </a:pP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A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model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’s performance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is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likely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be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overestimated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when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it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is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developed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assessed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in the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same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dataset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. The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problem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is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greatest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with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small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sample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sizes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many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candidate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predictors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weakly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influential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predictors</a:t>
            </a:r>
            <a:endParaRPr lang="it-IT" sz="1500" b="1" dirty="0">
              <a:solidFill>
                <a:schemeClr val="bg2">
                  <a:lumMod val="50000"/>
                </a:schemeClr>
              </a:solidFill>
            </a:endParaRPr>
          </a:p>
          <a:p>
            <a:pPr marL="219075" indent="-219075" eaLnBrk="1" hangingPunct="1">
              <a:defRPr/>
            </a:pP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association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between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prognostic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indicators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and the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outcome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may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be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casual</a:t>
            </a:r>
          </a:p>
          <a:p>
            <a:pPr marL="219075" indent="-219075" eaLnBrk="1" hangingPunct="1">
              <a:defRPr/>
            </a:pP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May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be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specific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for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the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particular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conditions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realized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in a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given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study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L="219075" indent="-219075" eaLnBrk="1" hangingPunct="1">
              <a:defRPr/>
            </a:pP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The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prognostic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model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may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be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difficult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apply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in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clinical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practice</a:t>
            </a:r>
            <a:endParaRPr lang="it-IT" sz="1500" b="1" dirty="0">
              <a:solidFill>
                <a:schemeClr val="bg2">
                  <a:lumMod val="50000"/>
                </a:schemeClr>
              </a:solidFill>
            </a:endParaRPr>
          </a:p>
          <a:p>
            <a:pPr marL="219075" indent="-219075" eaLnBrk="1" hangingPunct="1">
              <a:defRPr/>
            </a:pP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Validation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prompts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physician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to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trust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probabilities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provided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by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the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predictive</a:t>
            </a:r>
            <a:r>
              <a:rPr lang="it-IT" sz="15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it-IT" sz="1500" b="1" dirty="0" err="1">
                <a:solidFill>
                  <a:schemeClr val="bg2">
                    <a:lumMod val="50000"/>
                  </a:schemeClr>
                </a:solidFill>
              </a:rPr>
              <a:t>model</a:t>
            </a:r>
            <a:endParaRPr lang="it-IT" sz="15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340769" y="4359756"/>
            <a:ext cx="2922723" cy="507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350"/>
              <a:t>Mc Ginn TG, JAMA 2000;284:79-84</a:t>
            </a:r>
          </a:p>
          <a:p>
            <a:pPr eaLnBrk="1" hangingPunct="1"/>
            <a:r>
              <a:rPr lang="it-IT" altLang="it-IT" sz="1350"/>
              <a:t>Moons KGM BMJ 2009;338:b375</a:t>
            </a:r>
          </a:p>
        </p:txBody>
      </p:sp>
    </p:spTree>
    <p:extLst>
      <p:ext uri="{BB962C8B-B14F-4D97-AF65-F5344CB8AC3E}">
        <p14:creationId xmlns:p14="http://schemas.microsoft.com/office/powerpoint/2010/main" val="29185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438" y="320690"/>
            <a:ext cx="6890074" cy="168271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186" y="1114425"/>
            <a:ext cx="2171491" cy="33337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03282" y="2241535"/>
            <a:ext cx="83183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B20035"/>
                </a:solidFill>
                <a:latin typeface="Shaker2Lancet-Bold"/>
              </a:rPr>
              <a:t>Methods </a:t>
            </a:r>
            <a:r>
              <a:rPr lang="en-US" sz="1600" b="1" dirty="0">
                <a:latin typeface="ScalaLancetPro-Bold"/>
              </a:rPr>
              <a:t>The development cohort consisted of 3584 patients without cirrhosis from the </a:t>
            </a:r>
            <a:r>
              <a:rPr lang="en-US" sz="1600" b="1" dirty="0" smtClean="0">
                <a:latin typeface="ScalaLancetPro-Bold"/>
              </a:rPr>
              <a:t>community- based Taiwanese REVEAL-HBV </a:t>
            </a:r>
            <a:r>
              <a:rPr lang="en-US" sz="1600" b="1" dirty="0">
                <a:latin typeface="ScalaLancetPro-Bold"/>
              </a:rPr>
              <a:t>study (of whom 131 developed HCC during follow-up</a:t>
            </a:r>
            <a:r>
              <a:rPr lang="en-US" sz="1600" b="1" dirty="0" smtClean="0">
                <a:latin typeface="ScalaLancetPro-Bold"/>
              </a:rPr>
              <a:t>), </a:t>
            </a:r>
            <a:r>
              <a:rPr lang="en-US" sz="1600" b="1" dirty="0">
                <a:solidFill>
                  <a:srgbClr val="FFFF00"/>
                </a:solidFill>
              </a:rPr>
              <a:t>and a validation cohort of 1505 patients </a:t>
            </a:r>
            <a:r>
              <a:rPr lang="en-US" sz="1600" b="1" dirty="0" smtClean="0">
                <a:solidFill>
                  <a:srgbClr val="FFFF00"/>
                </a:solidFill>
              </a:rPr>
              <a:t>from three </a:t>
            </a:r>
            <a:r>
              <a:rPr lang="en-US" sz="1600" b="1" dirty="0">
                <a:solidFill>
                  <a:srgbClr val="FFFF00"/>
                </a:solidFill>
              </a:rPr>
              <a:t>hospitals in Hong Kong and South Korea (of whom 111 developed HCC during follow-up</a:t>
            </a:r>
            <a:r>
              <a:rPr lang="en-US" sz="1600" b="1" dirty="0" smtClean="0">
                <a:solidFill>
                  <a:srgbClr val="FFFF00"/>
                </a:solidFill>
              </a:rPr>
              <a:t>).</a:t>
            </a:r>
            <a:endParaRPr lang="it-IT" sz="1600" b="1" dirty="0" smtClean="0">
              <a:solidFill>
                <a:srgbClr val="FFFF00"/>
              </a:solidFill>
            </a:endParaRPr>
          </a:p>
          <a:p>
            <a:r>
              <a:rPr lang="it-IT" sz="1600" b="1" dirty="0" err="1" smtClean="0"/>
              <a:t>We</a:t>
            </a:r>
            <a:r>
              <a:rPr lang="it-IT" sz="1600" b="1" dirty="0" smtClean="0"/>
              <a:t> </a:t>
            </a:r>
            <a:r>
              <a:rPr lang="it-IT" sz="1600" b="1" dirty="0" err="1"/>
              <a:t>used</a:t>
            </a:r>
            <a:r>
              <a:rPr lang="it-IT" sz="1600" b="1" dirty="0"/>
              <a:t> </a:t>
            </a:r>
            <a:r>
              <a:rPr lang="it-IT" sz="1600" b="1" dirty="0" err="1" smtClean="0"/>
              <a:t>Cox</a:t>
            </a:r>
            <a:r>
              <a:rPr lang="it-IT" sz="1600" b="1" dirty="0" smtClean="0"/>
              <a:t> </a:t>
            </a:r>
            <a:r>
              <a:rPr lang="en-US" sz="1600" b="1" dirty="0" smtClean="0"/>
              <a:t>multivariate </a:t>
            </a:r>
            <a:r>
              <a:rPr lang="en-US" sz="1600" b="1" dirty="0"/>
              <a:t>proportional hazards model to predict risk of HCC at 3, 5, and 10 years. Variables included in the </a:t>
            </a:r>
            <a:r>
              <a:rPr lang="en-US" sz="1600" b="1" dirty="0" smtClean="0"/>
              <a:t>risk score </a:t>
            </a:r>
            <a:r>
              <a:rPr lang="en-US" sz="1600" b="1" dirty="0"/>
              <a:t>were sex, age, serum alanine aminotransferase concentration, </a:t>
            </a:r>
            <a:r>
              <a:rPr lang="en-US" sz="1600" b="1" dirty="0" err="1"/>
              <a:t>HBeAg</a:t>
            </a:r>
            <a:r>
              <a:rPr lang="en-US" sz="1600" b="1" dirty="0"/>
              <a:t> status, and serum HBV DNA level</a:t>
            </a:r>
            <a:r>
              <a:rPr lang="en-US" sz="1600" b="1" dirty="0">
                <a:solidFill>
                  <a:srgbClr val="FFFF00"/>
                </a:solidFill>
              </a:rPr>
              <a:t>. </a:t>
            </a:r>
            <a:r>
              <a:rPr lang="it-IT" sz="1600" b="1" dirty="0" err="1" smtClean="0">
                <a:solidFill>
                  <a:srgbClr val="FFFF00"/>
                </a:solidFill>
              </a:rPr>
              <a:t>We</a:t>
            </a:r>
            <a:r>
              <a:rPr lang="it-IT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</a:rPr>
              <a:t>calculated </a:t>
            </a:r>
            <a:r>
              <a:rPr lang="en-US" sz="1600" b="1" dirty="0">
                <a:solidFill>
                  <a:srgbClr val="FFFF00"/>
                </a:solidFill>
              </a:rPr>
              <a:t>the area under receiver operating curve (AUROC) and calibration of predicted and observed HCC risk.</a:t>
            </a:r>
            <a:endParaRPr lang="it-IT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30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4870298" y="1257862"/>
            <a:ext cx="4185342" cy="267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1867" b="1" dirty="0">
                <a:solidFill>
                  <a:schemeClr val="tx2"/>
                </a:solidFill>
              </a:rPr>
              <a:t>Discrimination</a:t>
            </a:r>
            <a:r>
              <a:rPr lang="en-US" altLang="it-IT" sz="1867" b="1" dirty="0"/>
              <a:t> is the ability of a prediction tool to predict: </a:t>
            </a:r>
          </a:p>
          <a:p>
            <a:pPr marL="342905" indent="-342905" eaLnBrk="1" hangingPunct="1">
              <a:buAutoNum type="alphaLcParenR"/>
            </a:pPr>
            <a:r>
              <a:rPr lang="en-US" altLang="it-IT" sz="1867" b="1" dirty="0"/>
              <a:t>a higher probability of the outcome for those patients who will ultimately suffer the outcome; and </a:t>
            </a:r>
          </a:p>
          <a:p>
            <a:pPr marL="342905" indent="-342905" eaLnBrk="1" hangingPunct="1">
              <a:buAutoNum type="alphaLcParenR"/>
            </a:pPr>
            <a:r>
              <a:rPr lang="en-US" altLang="it-IT" sz="1867" b="1" dirty="0"/>
              <a:t>a lower probability of the outcome for those patients who will not.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63" y="812353"/>
            <a:ext cx="3906240" cy="383584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298" y="812354"/>
            <a:ext cx="4185342" cy="383584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765632" y="331020"/>
            <a:ext cx="2121093" cy="675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solidFill>
                  <a:srgbClr val="FFFF00"/>
                </a:solidFill>
              </a:rPr>
              <a:t>Discrimination</a:t>
            </a:r>
            <a:endParaRPr lang="it-IT" sz="2400" dirty="0">
              <a:solidFill>
                <a:srgbClr val="FFFF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457061" y="331020"/>
            <a:ext cx="1659429" cy="675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solidFill>
                  <a:srgbClr val="FFFF00"/>
                </a:solidFill>
              </a:rPr>
              <a:t>Calibration</a:t>
            </a:r>
            <a:endParaRPr lang="it-IT" sz="2400" dirty="0">
              <a:solidFill>
                <a:srgbClr val="FFFF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06432" y="1488278"/>
            <a:ext cx="4589902" cy="210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FFFF00"/>
                </a:solidFill>
              </a:rPr>
              <a:t>Calibration</a:t>
            </a:r>
            <a:r>
              <a:rPr lang="en-US" sz="1867" b="1" dirty="0"/>
              <a:t> is the ability of a prognostic model to predict event rates on a new series of patients</a:t>
            </a:r>
          </a:p>
          <a:p>
            <a:endParaRPr lang="en-US" sz="1867" b="1" dirty="0"/>
          </a:p>
          <a:p>
            <a:r>
              <a:rPr lang="en-US" sz="1867" b="1" dirty="0"/>
              <a:t>It is measured by comparing the observed and predicted event rates or risks </a:t>
            </a:r>
            <a:endParaRPr lang="it-IT" sz="1867" b="1" dirty="0"/>
          </a:p>
        </p:txBody>
      </p:sp>
    </p:spTree>
    <p:extLst>
      <p:ext uri="{BB962C8B-B14F-4D97-AF65-F5344CB8AC3E}">
        <p14:creationId xmlns:p14="http://schemas.microsoft.com/office/powerpoint/2010/main" val="254742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i\Wiesner_pbc.jpg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16" y="1553766"/>
            <a:ext cx="5819775" cy="348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CasellaDiTesto 4"/>
          <p:cNvSpPr txBox="1">
            <a:spLocks noChangeArrowheads="1"/>
          </p:cNvSpPr>
          <p:nvPr/>
        </p:nvSpPr>
        <p:spPr bwMode="auto">
          <a:xfrm>
            <a:off x="714375" y="53579"/>
            <a:ext cx="7715250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100" b="1">
                <a:solidFill>
                  <a:schemeClr val="tx2"/>
                </a:solidFill>
              </a:rPr>
              <a:t>Calibration</a:t>
            </a:r>
          </a:p>
          <a:p>
            <a:pPr algn="ctr" eaLnBrk="1" hangingPunct="1"/>
            <a:r>
              <a:rPr lang="it-IT" altLang="it-IT" sz="2100" b="1">
                <a:solidFill>
                  <a:schemeClr val="tx2"/>
                </a:solidFill>
              </a:rPr>
              <a:t>Observed and predicted survival in PBC</a:t>
            </a:r>
          </a:p>
          <a:p>
            <a:pPr algn="ctr" eaLnBrk="1" hangingPunct="1"/>
            <a:r>
              <a:rPr lang="it-IT" altLang="it-IT" sz="1500"/>
              <a:t>Grambsch PM &amp; al. Hepatology 1989; 10:846-850</a:t>
            </a:r>
          </a:p>
          <a:p>
            <a:pPr algn="ctr" eaLnBrk="1" hangingPunct="1"/>
            <a:endParaRPr lang="it-IT" altLang="it-IT" sz="180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875110" y="1071563"/>
            <a:ext cx="7429500" cy="50783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it-IT" altLang="it-IT" sz="1500">
                <a:solidFill>
                  <a:schemeClr val="tx2"/>
                </a:solidFill>
              </a:rPr>
              <a:t>log</a:t>
            </a:r>
            <a:r>
              <a:rPr lang="it-IT" altLang="it-IT" sz="1500" baseline="-25000">
                <a:solidFill>
                  <a:schemeClr val="tx2"/>
                </a:solidFill>
              </a:rPr>
              <a:t>e </a:t>
            </a:r>
            <a:r>
              <a:rPr lang="it-IT" altLang="it-IT" sz="1500">
                <a:solidFill>
                  <a:schemeClr val="tx2"/>
                </a:solidFill>
              </a:rPr>
              <a:t>(bilirubin[mg/dL]) + (-2.53 x log</a:t>
            </a:r>
            <a:r>
              <a:rPr lang="it-IT" altLang="it-IT" sz="1500" baseline="-25000">
                <a:solidFill>
                  <a:schemeClr val="tx2"/>
                </a:solidFill>
              </a:rPr>
              <a:t>e </a:t>
            </a:r>
            <a:r>
              <a:rPr lang="it-IT" altLang="it-IT" sz="1500">
                <a:solidFill>
                  <a:schemeClr val="tx2"/>
                </a:solidFill>
              </a:rPr>
              <a:t>albumin g/dl)  + ( 0.039 x age, yrs) + (2.38 log</a:t>
            </a:r>
            <a:r>
              <a:rPr lang="it-IT" altLang="it-IT" sz="1500" baseline="-25000">
                <a:solidFill>
                  <a:schemeClr val="tx2"/>
                </a:solidFill>
              </a:rPr>
              <a:t>e </a:t>
            </a:r>
            <a:r>
              <a:rPr lang="it-IT" altLang="it-IT" sz="1500">
                <a:solidFill>
                  <a:schemeClr val="tx2"/>
                </a:solidFill>
              </a:rPr>
              <a:t>x prothrombin time, sec) + 0.859 (edema) +0.871</a:t>
            </a:r>
          </a:p>
        </p:txBody>
      </p:sp>
    </p:spTree>
    <p:extLst>
      <p:ext uri="{BB962C8B-B14F-4D97-AF65-F5344CB8AC3E}">
        <p14:creationId xmlns:p14="http://schemas.microsoft.com/office/powerpoint/2010/main" val="118529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171" y="870480"/>
            <a:ext cx="7107655" cy="3763500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685799" y="120316"/>
            <a:ext cx="7772400" cy="857250"/>
          </a:xfrm>
        </p:spPr>
        <p:txBody>
          <a:bodyPr/>
          <a:lstStyle/>
          <a:p>
            <a:r>
              <a:rPr lang="it-IT" altLang="it-IT" sz="3200"/>
              <a:t>The Ottawa ankle rule</a:t>
            </a: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013977" y="4751985"/>
            <a:ext cx="31160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1400" dirty="0" err="1"/>
              <a:t>Stiell</a:t>
            </a:r>
            <a:r>
              <a:rPr lang="it-IT" altLang="it-IT" sz="1400" dirty="0"/>
              <a:t> IG. Br </a:t>
            </a:r>
            <a:r>
              <a:rPr lang="it-IT" altLang="it-IT" sz="1400" dirty="0" err="1"/>
              <a:t>Med</a:t>
            </a:r>
            <a:r>
              <a:rPr lang="it-IT" altLang="it-IT" sz="1400" dirty="0"/>
              <a:t> J 1995;311:594-597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642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84971" y="240242"/>
            <a:ext cx="6451600" cy="762000"/>
          </a:xfrm>
        </p:spPr>
        <p:txBody>
          <a:bodyPr/>
          <a:lstStyle/>
          <a:p>
            <a:pPr eaLnBrk="1" hangingPunct="1"/>
            <a:r>
              <a:rPr lang="it-IT" altLang="it-IT" sz="2800" b="1" dirty="0"/>
              <a:t>Impact </a:t>
            </a:r>
            <a:br>
              <a:rPr lang="it-IT" altLang="it-IT" sz="2800" b="1" dirty="0"/>
            </a:br>
            <a:r>
              <a:rPr lang="it-IT" altLang="it-IT" sz="2800" b="1" dirty="0"/>
              <a:t> The Ottawa </a:t>
            </a:r>
            <a:r>
              <a:rPr lang="it-IT" altLang="it-IT" sz="2800" b="1" dirty="0" err="1"/>
              <a:t>ankle</a:t>
            </a:r>
            <a:r>
              <a:rPr lang="it-IT" altLang="it-IT" sz="2800" b="1" dirty="0"/>
              <a:t> </a:t>
            </a:r>
            <a:r>
              <a:rPr lang="it-IT" altLang="it-IT" sz="2800" b="1" dirty="0" err="1"/>
              <a:t>rule</a:t>
            </a:r>
            <a:endParaRPr lang="it-IT" altLang="it-IT" sz="2800" b="1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782062" y="1131359"/>
            <a:ext cx="7603958" cy="2811992"/>
          </a:xfrm>
        </p:spPr>
        <p:txBody>
          <a:bodyPr/>
          <a:lstStyle/>
          <a:p>
            <a:pPr eaLnBrk="1" hangingPunct="1"/>
            <a:r>
              <a:rPr lang="it-IT" altLang="it-IT" sz="2400" dirty="0" err="1">
                <a:solidFill>
                  <a:srgbClr val="FFFF00"/>
                </a:solidFill>
              </a:rPr>
              <a:t>Predictive</a:t>
            </a:r>
            <a:r>
              <a:rPr lang="it-IT" altLang="it-IT" sz="2400" dirty="0">
                <a:solidFill>
                  <a:srgbClr val="FFFF00"/>
                </a:solidFill>
              </a:rPr>
              <a:t> </a:t>
            </a:r>
            <a:r>
              <a:rPr lang="it-IT" altLang="it-IT" sz="2400" dirty="0" err="1">
                <a:solidFill>
                  <a:srgbClr val="FFFF00"/>
                </a:solidFill>
              </a:rPr>
              <a:t>rule</a:t>
            </a:r>
            <a:r>
              <a:rPr lang="it-IT" altLang="it-IT" sz="2400" dirty="0"/>
              <a:t>: </a:t>
            </a:r>
            <a:r>
              <a:rPr lang="it-IT" altLang="it-IT" sz="2400" dirty="0" smtClean="0"/>
              <a:t>the </a:t>
            </a:r>
            <a:r>
              <a:rPr lang="it-IT" altLang="it-IT" sz="2400" dirty="0" err="1" smtClean="0"/>
              <a:t>derivation</a:t>
            </a:r>
            <a:r>
              <a:rPr lang="it-IT" altLang="it-IT" sz="2400" dirty="0" smtClean="0"/>
              <a:t> </a:t>
            </a:r>
            <a:r>
              <a:rPr lang="it-IT" altLang="it-IT" sz="2400" dirty="0" err="1" smtClean="0"/>
              <a:t>study</a:t>
            </a:r>
            <a:r>
              <a:rPr lang="it-IT" altLang="it-IT" sz="2400" dirty="0" smtClean="0"/>
              <a:t> </a:t>
            </a:r>
            <a:r>
              <a:rPr lang="it-IT" altLang="it-IT" sz="2400" dirty="0" err="1" smtClean="0"/>
              <a:t>showed</a:t>
            </a:r>
            <a:r>
              <a:rPr lang="it-IT" altLang="it-IT" sz="2400" dirty="0" smtClean="0"/>
              <a:t> </a:t>
            </a:r>
            <a:r>
              <a:rPr lang="it-IT" altLang="it-IT" sz="2400" dirty="0" err="1" smtClean="0"/>
              <a:t>sensitivity</a:t>
            </a:r>
            <a:r>
              <a:rPr lang="it-IT" altLang="it-IT" sz="2400" dirty="0" smtClean="0"/>
              <a:t> </a:t>
            </a:r>
            <a:r>
              <a:rPr lang="it-IT" altLang="it-IT" sz="2400" dirty="0"/>
              <a:t>100</a:t>
            </a:r>
            <a:r>
              <a:rPr lang="it-IT" altLang="it-IT" sz="2400" dirty="0" smtClean="0"/>
              <a:t>% and </a:t>
            </a:r>
            <a:r>
              <a:rPr lang="it-IT" altLang="it-IT" sz="2400" dirty="0" err="1" smtClean="0"/>
              <a:t>specificity</a:t>
            </a:r>
            <a:r>
              <a:rPr lang="it-IT" altLang="it-IT" sz="2400" dirty="0" smtClean="0"/>
              <a:t> </a:t>
            </a:r>
            <a:r>
              <a:rPr lang="it-IT" altLang="it-IT" sz="2400" dirty="0"/>
              <a:t>40</a:t>
            </a:r>
            <a:r>
              <a:rPr lang="it-IT" altLang="it-IT" sz="2400" dirty="0" smtClean="0"/>
              <a:t>%</a:t>
            </a:r>
            <a:endParaRPr lang="it-IT" altLang="it-IT" sz="2400" u="sng" dirty="0"/>
          </a:p>
          <a:p>
            <a:pPr eaLnBrk="1" hangingPunct="1"/>
            <a:r>
              <a:rPr lang="it-IT" altLang="it-IT" sz="2400" dirty="0"/>
              <a:t>In a </a:t>
            </a:r>
            <a:r>
              <a:rPr lang="it-IT" altLang="it-IT" sz="2400" dirty="0" err="1"/>
              <a:t>validation</a:t>
            </a:r>
            <a:r>
              <a:rPr lang="it-IT" altLang="it-IT" sz="2400" dirty="0"/>
              <a:t> RCT of 12770 </a:t>
            </a:r>
            <a:r>
              <a:rPr lang="it-IT" altLang="it-IT" sz="2400" dirty="0" err="1"/>
              <a:t>patients</a:t>
            </a:r>
            <a:r>
              <a:rPr lang="it-IT" altLang="it-IT" sz="2400" dirty="0"/>
              <a:t> (</a:t>
            </a:r>
            <a:r>
              <a:rPr lang="it-IT" altLang="it-IT" sz="2400" dirty="0" err="1"/>
              <a:t>sensitivity</a:t>
            </a:r>
            <a:r>
              <a:rPr lang="it-IT" altLang="it-IT" sz="2400" dirty="0"/>
              <a:t> 99.4%) a </a:t>
            </a:r>
            <a:r>
              <a:rPr lang="it-IT" altLang="it-IT" sz="2400" dirty="0">
                <a:solidFill>
                  <a:schemeClr val="tx2"/>
                </a:solidFill>
              </a:rPr>
              <a:t>26% </a:t>
            </a:r>
            <a:r>
              <a:rPr lang="it-IT" altLang="it-IT" sz="2400" dirty="0" err="1">
                <a:solidFill>
                  <a:schemeClr val="tx2"/>
                </a:solidFill>
              </a:rPr>
              <a:t>reduction</a:t>
            </a:r>
            <a:r>
              <a:rPr lang="it-IT" altLang="it-IT" sz="2400" dirty="0"/>
              <a:t> of </a:t>
            </a:r>
            <a:r>
              <a:rPr lang="it-IT" altLang="it-IT" sz="2400" dirty="0" err="1"/>
              <a:t>radiological</a:t>
            </a:r>
            <a:r>
              <a:rPr lang="it-IT" altLang="it-IT" sz="2400" dirty="0"/>
              <a:t> </a:t>
            </a:r>
            <a:r>
              <a:rPr lang="it-IT" altLang="it-IT" sz="2400" dirty="0" err="1"/>
              <a:t>examinations</a:t>
            </a:r>
            <a:r>
              <a:rPr lang="it-IT" altLang="it-IT" sz="2400" dirty="0"/>
              <a:t> </a:t>
            </a:r>
            <a:r>
              <a:rPr lang="it-IT" altLang="it-IT" sz="2400" dirty="0" err="1"/>
              <a:t>was</a:t>
            </a:r>
            <a:r>
              <a:rPr lang="it-IT" altLang="it-IT" sz="2400" dirty="0"/>
              <a:t> </a:t>
            </a:r>
            <a:r>
              <a:rPr lang="it-IT" altLang="it-IT" sz="2400" dirty="0" err="1"/>
              <a:t>obtained</a:t>
            </a:r>
            <a:endParaRPr lang="it-IT" altLang="it-IT" sz="2400" dirty="0">
              <a:solidFill>
                <a:srgbClr val="FFFF00"/>
              </a:solidFill>
            </a:endParaRPr>
          </a:p>
          <a:p>
            <a:pPr eaLnBrk="1" hangingPunct="1"/>
            <a:r>
              <a:rPr lang="it-IT" altLang="it-IT" sz="2400" dirty="0"/>
              <a:t>A </a:t>
            </a:r>
            <a:r>
              <a:rPr lang="it-IT" altLang="it-IT" sz="2400" dirty="0" err="1"/>
              <a:t>subsequent</a:t>
            </a:r>
            <a:r>
              <a:rPr lang="it-IT" altLang="it-IT" sz="2400" dirty="0"/>
              <a:t> </a:t>
            </a:r>
            <a:r>
              <a:rPr lang="it-IT" altLang="it-IT" sz="2400" dirty="0" err="1"/>
              <a:t>cost-effectiveness</a:t>
            </a:r>
            <a:r>
              <a:rPr lang="it-IT" altLang="it-IT" sz="2400" dirty="0"/>
              <a:t> </a:t>
            </a:r>
            <a:r>
              <a:rPr lang="it-IT" altLang="it-IT" sz="2400" dirty="0" err="1"/>
              <a:t>study</a:t>
            </a:r>
            <a:r>
              <a:rPr lang="it-IT" altLang="it-IT" sz="2400" dirty="0"/>
              <a:t> </a:t>
            </a:r>
            <a:r>
              <a:rPr lang="it-IT" altLang="it-IT" sz="2400" dirty="0" err="1"/>
              <a:t>showed</a:t>
            </a:r>
            <a:r>
              <a:rPr lang="it-IT" altLang="it-IT" sz="2400" dirty="0"/>
              <a:t> an </a:t>
            </a:r>
            <a:r>
              <a:rPr lang="it-IT" altLang="it-IT" sz="2400" dirty="0">
                <a:solidFill>
                  <a:schemeClr val="tx2"/>
                </a:solidFill>
              </a:rPr>
              <a:t>economy of 3.145.000 $US per 100000 </a:t>
            </a:r>
            <a:r>
              <a:rPr lang="it-IT" altLang="it-IT" sz="2400" dirty="0" err="1">
                <a:solidFill>
                  <a:schemeClr val="tx2"/>
                </a:solidFill>
              </a:rPr>
              <a:t>pts</a:t>
            </a:r>
            <a:endParaRPr lang="it-IT" altLang="it-IT" sz="2400" dirty="0">
              <a:solidFill>
                <a:schemeClr val="tx2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521884" y="4201585"/>
            <a:ext cx="5711885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200" dirty="0" err="1"/>
              <a:t>Stiell</a:t>
            </a:r>
            <a:r>
              <a:rPr lang="it-IT" altLang="it-IT" sz="1200" dirty="0"/>
              <a:t> IG. Br </a:t>
            </a:r>
            <a:r>
              <a:rPr lang="it-IT" altLang="it-IT" sz="1200" dirty="0" err="1"/>
              <a:t>Med</a:t>
            </a:r>
            <a:r>
              <a:rPr lang="it-IT" altLang="it-IT" sz="1200" dirty="0"/>
              <a:t> J 1995;311:594-597; </a:t>
            </a:r>
            <a:r>
              <a:rPr lang="it-IT" altLang="it-IT" sz="1200" dirty="0" err="1"/>
              <a:t>Anis</a:t>
            </a:r>
            <a:r>
              <a:rPr lang="it-IT" altLang="it-IT" sz="1200" dirty="0"/>
              <a:t> AH. </a:t>
            </a:r>
            <a:r>
              <a:rPr lang="it-IT" altLang="it-IT" sz="1200" dirty="0" err="1"/>
              <a:t>Ann</a:t>
            </a:r>
            <a:r>
              <a:rPr lang="it-IT" altLang="it-IT" sz="1200" dirty="0"/>
              <a:t> </a:t>
            </a:r>
            <a:r>
              <a:rPr lang="it-IT" altLang="it-IT" sz="1200" dirty="0" err="1"/>
              <a:t>Emerg</a:t>
            </a:r>
            <a:r>
              <a:rPr lang="it-IT" altLang="it-IT" sz="1200" dirty="0"/>
              <a:t> </a:t>
            </a:r>
            <a:r>
              <a:rPr lang="it-IT" altLang="it-IT" sz="1200" dirty="0" err="1"/>
              <a:t>Med</a:t>
            </a:r>
            <a:r>
              <a:rPr lang="it-IT" altLang="it-IT" sz="1200" dirty="0"/>
              <a:t> 1995;26:422-428</a:t>
            </a:r>
          </a:p>
          <a:p>
            <a:pPr eaLnBrk="1" hangingPunct="1"/>
            <a:r>
              <a:rPr lang="it-IT" altLang="it-IT" sz="1200" dirty="0"/>
              <a:t>; Perry JJ. </a:t>
            </a:r>
            <a:r>
              <a:rPr lang="it-IT" altLang="it-IT" sz="1200" dirty="0" err="1"/>
              <a:t>Int</a:t>
            </a:r>
            <a:r>
              <a:rPr lang="it-IT" altLang="it-IT" sz="1200" dirty="0"/>
              <a:t> J Care </a:t>
            </a:r>
            <a:r>
              <a:rPr lang="it-IT" altLang="it-IT" sz="1200" dirty="0" err="1"/>
              <a:t>Inj</a:t>
            </a:r>
            <a:r>
              <a:rPr lang="it-IT" altLang="it-IT" sz="1200" dirty="0"/>
              <a:t> 2006;37:1157-1165</a:t>
            </a:r>
          </a:p>
        </p:txBody>
      </p:sp>
    </p:spTree>
    <p:extLst>
      <p:ext uri="{BB962C8B-B14F-4D97-AF65-F5344CB8AC3E}">
        <p14:creationId xmlns:p14="http://schemas.microsoft.com/office/powerpoint/2010/main" val="288894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ctrTitle"/>
          </p:nvPr>
        </p:nvSpPr>
        <p:spPr>
          <a:xfrm>
            <a:off x="1355725" y="285750"/>
            <a:ext cx="6336242" cy="1470026"/>
          </a:xfrm>
        </p:spPr>
        <p:txBody>
          <a:bodyPr/>
          <a:lstStyle/>
          <a:p>
            <a:r>
              <a:rPr lang="it-IT" altLang="it-IT" sz="2667"/>
              <a:t>How can I apply the results from prognostic studies to my single patient?</a:t>
            </a:r>
            <a:endParaRPr lang="en-US" altLang="it-IT" sz="2667"/>
          </a:p>
        </p:txBody>
      </p:sp>
      <p:pic>
        <p:nvPicPr>
          <p:cNvPr id="12291" name="Picture 4" descr="http://thumbs.dreamstime.com/x/la-gente-di-simbolo-della-terra-della-popolazione-del-mondo-sul-programma-1482814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2380194"/>
            <a:ext cx="2470151" cy="169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http://thumbs.dreamstime.com/z/popolazione-dell-azienda-del-gruppo-della-gente-di-simbolo-3d-8997576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2" y="2380193"/>
            <a:ext cx="2111375" cy="171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CasellaDiTesto 6"/>
          <p:cNvSpPr txBox="1">
            <a:spLocks noChangeArrowheads="1"/>
          </p:cNvSpPr>
          <p:nvPr/>
        </p:nvSpPr>
        <p:spPr bwMode="auto">
          <a:xfrm>
            <a:off x="1499659" y="1899709"/>
            <a:ext cx="18245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600"/>
              <a:t>Derivation sample</a:t>
            </a:r>
            <a:endParaRPr lang="en-US" altLang="it-IT" sz="1600"/>
          </a:p>
        </p:txBody>
      </p:sp>
      <p:sp>
        <p:nvSpPr>
          <p:cNvPr id="12294" name="CasellaDiTesto 7"/>
          <p:cNvSpPr txBox="1">
            <a:spLocks noChangeArrowheads="1"/>
          </p:cNvSpPr>
          <p:nvPr/>
        </p:nvSpPr>
        <p:spPr bwMode="auto">
          <a:xfrm>
            <a:off x="3612094" y="2763309"/>
            <a:ext cx="17556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600"/>
              <a:t>Generalizability ?</a:t>
            </a:r>
            <a:endParaRPr lang="en-US" altLang="it-IT" sz="1600"/>
          </a:p>
        </p:txBody>
      </p:sp>
      <p:sp>
        <p:nvSpPr>
          <p:cNvPr id="12295" name="CasellaDiTesto 8"/>
          <p:cNvSpPr txBox="1">
            <a:spLocks noChangeArrowheads="1"/>
          </p:cNvSpPr>
          <p:nvPr/>
        </p:nvSpPr>
        <p:spPr bwMode="auto">
          <a:xfrm>
            <a:off x="5291668" y="1996017"/>
            <a:ext cx="27815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600"/>
              <a:t>Application to single patients</a:t>
            </a:r>
            <a:endParaRPr lang="en-US" altLang="it-IT" sz="1600"/>
          </a:p>
        </p:txBody>
      </p:sp>
      <p:pic>
        <p:nvPicPr>
          <p:cNvPr id="1229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3387726"/>
            <a:ext cx="6096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Freccia a destra 10"/>
          <p:cNvSpPr>
            <a:spLocks noChangeArrowheads="1"/>
          </p:cNvSpPr>
          <p:nvPr/>
        </p:nvSpPr>
        <p:spPr bwMode="auto">
          <a:xfrm>
            <a:off x="3659718" y="3243794"/>
            <a:ext cx="1248833" cy="431800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/>
          </a:p>
        </p:txBody>
      </p:sp>
    </p:spTree>
    <p:extLst>
      <p:ext uri="{BB962C8B-B14F-4D97-AF65-F5344CB8AC3E}">
        <p14:creationId xmlns:p14="http://schemas.microsoft.com/office/powerpoint/2010/main" val="203746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>
          <a:xfrm>
            <a:off x="1657350" y="459317"/>
            <a:ext cx="5829300" cy="762000"/>
          </a:xfrm>
        </p:spPr>
        <p:txBody>
          <a:bodyPr/>
          <a:lstStyle/>
          <a:p>
            <a:r>
              <a:rPr lang="it-IT" altLang="it-IT" sz="2134"/>
              <a:t>Appraising prognostic studies for use in individual patient</a:t>
            </a:r>
            <a:endParaRPr lang="en-US" altLang="it-IT" sz="2134"/>
          </a:p>
        </p:txBody>
      </p:sp>
      <p:sp>
        <p:nvSpPr>
          <p:cNvPr id="13315" name="CasellaDiTesto 5"/>
          <p:cNvSpPr txBox="1">
            <a:spLocks noChangeArrowheads="1"/>
          </p:cNvSpPr>
          <p:nvPr/>
        </p:nvSpPr>
        <p:spPr bwMode="auto">
          <a:xfrm>
            <a:off x="1055161" y="1515534"/>
            <a:ext cx="21002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600" dirty="0"/>
              <a:t>Are the </a:t>
            </a:r>
            <a:r>
              <a:rPr lang="it-IT" altLang="it-IT" sz="1600" dirty="0" err="1"/>
              <a:t>results</a:t>
            </a:r>
            <a:r>
              <a:rPr lang="it-IT" altLang="it-IT" sz="1600" dirty="0"/>
              <a:t> </a:t>
            </a:r>
            <a:r>
              <a:rPr lang="it-IT" altLang="it-IT" sz="1600" dirty="0" err="1"/>
              <a:t>valid</a:t>
            </a:r>
            <a:r>
              <a:rPr lang="it-IT" altLang="it-IT" sz="1600" dirty="0"/>
              <a:t>?</a:t>
            </a:r>
            <a:endParaRPr lang="en-US" altLang="it-IT" sz="1600" dirty="0"/>
          </a:p>
        </p:txBody>
      </p:sp>
      <p:sp>
        <p:nvSpPr>
          <p:cNvPr id="13316" name="CasellaDiTesto 6"/>
          <p:cNvSpPr txBox="1">
            <a:spLocks noChangeArrowheads="1"/>
          </p:cNvSpPr>
          <p:nvPr/>
        </p:nvSpPr>
        <p:spPr bwMode="auto">
          <a:xfrm>
            <a:off x="3515784" y="1515534"/>
            <a:ext cx="18598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600" dirty="0"/>
              <a:t>How </a:t>
            </a:r>
            <a:r>
              <a:rPr lang="it-IT" altLang="it-IT" sz="1600" dirty="0" err="1"/>
              <a:t>does</a:t>
            </a:r>
            <a:r>
              <a:rPr lang="it-IT" altLang="it-IT" sz="1600" dirty="0"/>
              <a:t> </a:t>
            </a:r>
            <a:r>
              <a:rPr lang="it-IT" altLang="it-IT" sz="1600" dirty="0" err="1"/>
              <a:t>it</a:t>
            </a:r>
            <a:r>
              <a:rPr lang="it-IT" altLang="it-IT" sz="1600" dirty="0"/>
              <a:t> work?</a:t>
            </a:r>
            <a:endParaRPr lang="en-US" altLang="it-IT" sz="1600" dirty="0"/>
          </a:p>
        </p:txBody>
      </p:sp>
      <p:sp>
        <p:nvSpPr>
          <p:cNvPr id="13317" name="CasellaDiTesto 7"/>
          <p:cNvSpPr txBox="1">
            <a:spLocks noChangeArrowheads="1"/>
          </p:cNvSpPr>
          <p:nvPr/>
        </p:nvSpPr>
        <p:spPr bwMode="auto">
          <a:xfrm>
            <a:off x="5772151" y="1371601"/>
            <a:ext cx="22288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1600"/>
              <a:t>Is the prediction tool </a:t>
            </a:r>
          </a:p>
          <a:p>
            <a:pPr algn="ctr" eaLnBrk="1" hangingPunct="1"/>
            <a:r>
              <a:rPr lang="it-IT" altLang="it-IT" sz="1600"/>
              <a:t>applicable to </a:t>
            </a:r>
          </a:p>
          <a:p>
            <a:pPr algn="ctr" eaLnBrk="1" hangingPunct="1"/>
            <a:r>
              <a:rPr lang="it-IT" altLang="it-IT" sz="1600"/>
              <a:t>Individual patients?</a:t>
            </a:r>
            <a:endParaRPr lang="en-US" altLang="it-IT" sz="1600"/>
          </a:p>
        </p:txBody>
      </p:sp>
      <p:grpSp>
        <p:nvGrpSpPr>
          <p:cNvPr id="2" name="Gruppo 15"/>
          <p:cNvGrpSpPr/>
          <p:nvPr/>
        </p:nvGrpSpPr>
        <p:grpSpPr>
          <a:xfrm>
            <a:off x="1052548" y="2283719"/>
            <a:ext cx="1824203" cy="2352262"/>
            <a:chOff x="318964" y="2996952"/>
            <a:chExt cx="2736304" cy="352839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" name="Rettangolo arrotondato 2"/>
            <p:cNvSpPr/>
            <p:nvPr/>
          </p:nvSpPr>
          <p:spPr bwMode="auto">
            <a:xfrm>
              <a:off x="318964" y="2996952"/>
              <a:ext cx="2736304" cy="3528392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600" b="1" dirty="0">
                <a:latin typeface="Arial" charset="0"/>
                <a:cs typeface="Arial" charset="0"/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751012" y="3933057"/>
              <a:ext cx="2128467" cy="136979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2667" b="1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Internal</a:t>
              </a:r>
              <a:endParaRPr lang="it-IT" sz="2667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  <a:p>
              <a:pPr>
                <a:defRPr/>
              </a:pPr>
              <a:r>
                <a:rPr lang="it-IT" sz="2667" b="1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Validity</a:t>
              </a:r>
              <a:endParaRPr lang="en-US" sz="2667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6" name="Gruppo 16"/>
          <p:cNvGrpSpPr/>
          <p:nvPr/>
        </p:nvGrpSpPr>
        <p:grpSpPr>
          <a:xfrm>
            <a:off x="3533782" y="2290305"/>
            <a:ext cx="2000837" cy="2369552"/>
            <a:chOff x="3847356" y="3006832"/>
            <a:chExt cx="2740072" cy="355432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Rettangolo arrotondato 3"/>
            <p:cNvSpPr/>
            <p:nvPr/>
          </p:nvSpPr>
          <p:spPr bwMode="auto">
            <a:xfrm>
              <a:off x="3847356" y="3006832"/>
              <a:ext cx="2740072" cy="3518512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600" b="1">
                <a:latin typeface="Arial" charset="0"/>
                <a:cs typeface="Arial" charset="0"/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4108587" y="3652672"/>
              <a:ext cx="2184705" cy="2908488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2400" b="1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Discrimi</a:t>
              </a:r>
              <a:r>
                <a:rPr lang="it-IT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-</a:t>
              </a:r>
            </a:p>
            <a:p>
              <a:pPr algn="ctr">
                <a:defRPr/>
              </a:pPr>
              <a:r>
                <a:rPr lang="it-IT" sz="2400" b="1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nation</a:t>
              </a:r>
              <a:endParaRPr lang="it-IT" sz="24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  <a:p>
              <a:pPr algn="ctr">
                <a:defRPr/>
              </a:pPr>
              <a:r>
                <a:rPr lang="it-IT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Calibra-</a:t>
              </a:r>
            </a:p>
            <a:p>
              <a:pPr algn="ctr">
                <a:defRPr/>
              </a:pPr>
              <a:r>
                <a:rPr lang="it-IT" sz="2400" b="1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tion</a:t>
              </a:r>
              <a:endParaRPr lang="en-US" sz="24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7" name="Gruppo 17"/>
          <p:cNvGrpSpPr/>
          <p:nvPr/>
        </p:nvGrpSpPr>
        <p:grpSpPr>
          <a:xfrm>
            <a:off x="6018747" y="2283719"/>
            <a:ext cx="1824203" cy="2352262"/>
            <a:chOff x="7231732" y="2996952"/>
            <a:chExt cx="2736304" cy="352839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" name="Rettangolo arrotondato 4"/>
            <p:cNvSpPr/>
            <p:nvPr/>
          </p:nvSpPr>
          <p:spPr bwMode="auto">
            <a:xfrm>
              <a:off x="7231732" y="2996952"/>
              <a:ext cx="2736304" cy="3528392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600" b="1">
                <a:latin typeface="Arial" charset="0"/>
                <a:cs typeface="Arial" charset="0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7293860" y="3933057"/>
              <a:ext cx="2592288" cy="180049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2400" b="1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Use</a:t>
              </a:r>
              <a:r>
                <a:rPr lang="it-IT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 in </a:t>
              </a:r>
              <a:r>
                <a:rPr lang="it-IT" sz="2400" b="1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individual</a:t>
              </a:r>
              <a:r>
                <a:rPr lang="it-IT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 </a:t>
              </a:r>
              <a:r>
                <a:rPr lang="it-IT" sz="2400" b="1" dirty="0" err="1">
                  <a:solidFill>
                    <a:schemeClr val="bg1"/>
                  </a:solidFill>
                  <a:latin typeface="Arial" charset="0"/>
                  <a:cs typeface="Arial" charset="0"/>
                </a:rPr>
                <a:t>patients</a:t>
              </a:r>
              <a:r>
                <a:rPr lang="it-IT" sz="24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 </a:t>
              </a:r>
              <a:endParaRPr lang="en-US" sz="2400" b="1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3321" name="Freccia a destra 13"/>
          <p:cNvSpPr>
            <a:spLocks noChangeArrowheads="1"/>
          </p:cNvSpPr>
          <p:nvPr/>
        </p:nvSpPr>
        <p:spPr bwMode="auto">
          <a:xfrm>
            <a:off x="3094569" y="3291417"/>
            <a:ext cx="336550" cy="288926"/>
          </a:xfrm>
          <a:prstGeom prst="rightArrow">
            <a:avLst>
              <a:gd name="adj1" fmla="val 50000"/>
              <a:gd name="adj2" fmla="val 4992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/>
          </a:p>
        </p:txBody>
      </p:sp>
      <p:sp>
        <p:nvSpPr>
          <p:cNvPr id="13322" name="Freccia a destra 14"/>
          <p:cNvSpPr>
            <a:spLocks noChangeArrowheads="1"/>
          </p:cNvSpPr>
          <p:nvPr/>
        </p:nvSpPr>
        <p:spPr bwMode="auto">
          <a:xfrm>
            <a:off x="5580592" y="3291417"/>
            <a:ext cx="335492" cy="288926"/>
          </a:xfrm>
          <a:prstGeom prst="rightArrow">
            <a:avLst>
              <a:gd name="adj1" fmla="val 50000"/>
              <a:gd name="adj2" fmla="val 4976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 sz="1600" b="1"/>
          </a:p>
        </p:txBody>
      </p:sp>
    </p:spTree>
    <p:extLst>
      <p:ext uri="{BB962C8B-B14F-4D97-AF65-F5344CB8AC3E}">
        <p14:creationId xmlns:p14="http://schemas.microsoft.com/office/powerpoint/2010/main" val="303222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1809750" y="1266825"/>
            <a:ext cx="5753100" cy="1905000"/>
          </a:xfrm>
        </p:spPr>
        <p:txBody>
          <a:bodyPr/>
          <a:lstStyle/>
          <a:p>
            <a:r>
              <a:rPr lang="it-IT" sz="2800" dirty="0" smtClean="0">
                <a:solidFill>
                  <a:schemeClr val="tx2"/>
                </a:solidFill>
              </a:rPr>
              <a:t>The link </a:t>
            </a:r>
            <a:r>
              <a:rPr lang="it-IT" sz="2800" dirty="0" err="1" smtClean="0">
                <a:solidFill>
                  <a:schemeClr val="tx2"/>
                </a:solidFill>
              </a:rPr>
              <a:t>between</a:t>
            </a:r>
            <a:r>
              <a:rPr lang="it-IT" sz="2800" dirty="0" smtClean="0">
                <a:solidFill>
                  <a:schemeClr val="tx2"/>
                </a:solidFill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</a:rPr>
              <a:t>diagnosis</a:t>
            </a:r>
            <a:r>
              <a:rPr lang="it-IT" sz="2800" dirty="0" smtClean="0">
                <a:solidFill>
                  <a:schemeClr val="tx2"/>
                </a:solidFill>
              </a:rPr>
              <a:t> and </a:t>
            </a:r>
            <a:r>
              <a:rPr lang="it-IT" sz="2800" dirty="0" err="1" smtClean="0">
                <a:solidFill>
                  <a:schemeClr val="tx2"/>
                </a:solidFill>
              </a:rPr>
              <a:t>prognosis</a:t>
            </a:r>
            <a:endParaRPr lang="it-IT" sz="2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it-IT" sz="2800" dirty="0" smtClean="0">
              <a:solidFill>
                <a:schemeClr val="tx2"/>
              </a:solidFill>
            </a:endParaRPr>
          </a:p>
          <a:p>
            <a:r>
              <a:rPr lang="it-IT" sz="2800" dirty="0" err="1" smtClean="0">
                <a:solidFill>
                  <a:schemeClr val="tx2"/>
                </a:solidFill>
              </a:rPr>
              <a:t>Prognosis</a:t>
            </a:r>
            <a:r>
              <a:rPr lang="it-IT" sz="2800" dirty="0" smtClean="0">
                <a:solidFill>
                  <a:schemeClr val="tx2"/>
                </a:solidFill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</a:rPr>
              <a:t>research</a:t>
            </a:r>
            <a:endParaRPr lang="it-IT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1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1393827" y="131761"/>
            <a:ext cx="6432550" cy="762000"/>
          </a:xfrm>
        </p:spPr>
        <p:txBody>
          <a:bodyPr/>
          <a:lstStyle/>
          <a:p>
            <a:r>
              <a:rPr lang="it-IT" altLang="it-IT" sz="1867" b="1" dirty="0" err="1"/>
              <a:t>Internal</a:t>
            </a:r>
            <a:r>
              <a:rPr lang="it-IT" altLang="it-IT" sz="1867" b="1" dirty="0"/>
              <a:t> </a:t>
            </a:r>
            <a:r>
              <a:rPr lang="it-IT" altLang="it-IT" sz="1867" b="1" dirty="0" err="1"/>
              <a:t>validity</a:t>
            </a:r>
            <a:r>
              <a:rPr lang="it-IT" altLang="it-IT" sz="1867" b="1" dirty="0"/>
              <a:t>: </a:t>
            </a:r>
            <a:r>
              <a:rPr lang="it-IT" altLang="it-IT" sz="1867" b="1" dirty="0" err="1">
                <a:solidFill>
                  <a:schemeClr val="tx1"/>
                </a:solidFill>
              </a:rPr>
              <a:t>Domains</a:t>
            </a:r>
            <a:r>
              <a:rPr lang="it-IT" altLang="it-IT" sz="1867" b="1" dirty="0">
                <a:solidFill>
                  <a:schemeClr val="tx1"/>
                </a:solidFill>
              </a:rPr>
              <a:t> of </a:t>
            </a:r>
            <a:r>
              <a:rPr lang="it-IT" altLang="it-IT" sz="1867" b="1" dirty="0" err="1">
                <a:solidFill>
                  <a:schemeClr val="tx1"/>
                </a:solidFill>
              </a:rPr>
              <a:t>potential</a:t>
            </a:r>
            <a:r>
              <a:rPr lang="it-IT" altLang="it-IT" sz="1867" b="1" dirty="0">
                <a:solidFill>
                  <a:schemeClr val="tx1"/>
                </a:solidFill>
              </a:rPr>
              <a:t> </a:t>
            </a:r>
            <a:r>
              <a:rPr lang="it-IT" altLang="it-IT" sz="1867" b="1" dirty="0" err="1">
                <a:solidFill>
                  <a:schemeClr val="tx1"/>
                </a:solidFill>
              </a:rPr>
              <a:t>biases</a:t>
            </a:r>
            <a:r>
              <a:rPr lang="it-IT" altLang="it-IT" sz="1867" b="1" dirty="0">
                <a:solidFill>
                  <a:schemeClr val="tx1"/>
                </a:solidFill>
              </a:rPr>
              <a:t/>
            </a:r>
            <a:br>
              <a:rPr lang="it-IT" altLang="it-IT" sz="1867" b="1" dirty="0">
                <a:solidFill>
                  <a:schemeClr val="tx1"/>
                </a:solidFill>
              </a:rPr>
            </a:br>
            <a:r>
              <a:rPr lang="it-IT" altLang="it-IT" sz="1867" b="1" dirty="0">
                <a:solidFill>
                  <a:schemeClr val="tx1"/>
                </a:solidFill>
              </a:rPr>
              <a:t>The </a:t>
            </a:r>
            <a:r>
              <a:rPr lang="it-IT" altLang="it-IT" sz="1867" b="1" dirty="0" err="1">
                <a:solidFill>
                  <a:schemeClr val="tx1"/>
                </a:solidFill>
              </a:rPr>
              <a:t>Quality</a:t>
            </a:r>
            <a:r>
              <a:rPr lang="it-IT" altLang="it-IT" sz="1867" b="1" dirty="0">
                <a:solidFill>
                  <a:schemeClr val="tx1"/>
                </a:solidFill>
              </a:rPr>
              <a:t> In </a:t>
            </a:r>
            <a:r>
              <a:rPr lang="it-IT" altLang="it-IT" sz="1867" b="1" dirty="0" err="1">
                <a:solidFill>
                  <a:schemeClr val="tx1"/>
                </a:solidFill>
              </a:rPr>
              <a:t>Prognosis</a:t>
            </a:r>
            <a:r>
              <a:rPr lang="it-IT" altLang="it-IT" sz="1867" b="1" dirty="0">
                <a:solidFill>
                  <a:schemeClr val="tx1"/>
                </a:solidFill>
              </a:rPr>
              <a:t> </a:t>
            </a:r>
            <a:r>
              <a:rPr lang="it-IT" altLang="it-IT" sz="1867" b="1" dirty="0" err="1">
                <a:solidFill>
                  <a:schemeClr val="tx1"/>
                </a:solidFill>
              </a:rPr>
              <a:t>Studies</a:t>
            </a:r>
            <a:r>
              <a:rPr lang="it-IT" altLang="it-IT" sz="1867" b="1" dirty="0">
                <a:solidFill>
                  <a:schemeClr val="tx1"/>
                </a:solidFill>
              </a:rPr>
              <a:t> (QUIPS) TOOL </a:t>
            </a:r>
            <a:endParaRPr lang="en-US" altLang="it-IT" sz="1867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417802"/>
              </p:ext>
            </p:extLst>
          </p:nvPr>
        </p:nvGraphicFramePr>
        <p:xfrm>
          <a:off x="914396" y="1059271"/>
          <a:ext cx="7820525" cy="37215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2650"/>
                <a:gridCol w="3335225"/>
                <a:gridCol w="2242650"/>
              </a:tblGrid>
              <a:tr h="336265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solidFill>
                            <a:schemeClr val="tx2"/>
                          </a:solidFill>
                        </a:rPr>
                        <a:t>Domain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60962" marR="60962" marT="30485" marB="304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err="1" smtClean="0">
                          <a:solidFill>
                            <a:schemeClr val="tx2"/>
                          </a:solidFill>
                        </a:rPr>
                        <a:t>Objective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60962" marR="60962" marT="30485" marB="304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err="1" smtClean="0">
                          <a:solidFill>
                            <a:schemeClr val="tx2"/>
                          </a:solidFill>
                        </a:rPr>
                        <a:t>Indicators</a:t>
                      </a:r>
                      <a:r>
                        <a:rPr lang="it-IT" sz="18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it-IT" sz="1800" dirty="0" err="1" smtClean="0">
                          <a:solidFill>
                            <a:schemeClr val="tx2"/>
                          </a:solidFill>
                        </a:rPr>
                        <a:t>of</a:t>
                      </a:r>
                      <a:r>
                        <a:rPr lang="it-IT" sz="18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it-IT" sz="1800" dirty="0" err="1" smtClean="0">
                          <a:solidFill>
                            <a:schemeClr val="tx2"/>
                          </a:solidFill>
                        </a:rPr>
                        <a:t>bias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60962" marR="60962" marT="30485" marB="30485"/>
                </a:tc>
              </a:tr>
              <a:tr h="601728"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Study participation</a:t>
                      </a:r>
                      <a:endParaRPr lang="en-US" sz="1800" dirty="0"/>
                    </a:p>
                  </a:txBody>
                  <a:tcPr marL="60962" marR="60962" marT="30485" marB="30485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study sample represents the population of interest</a:t>
                      </a:r>
                      <a:endParaRPr lang="en-US" sz="1800" dirty="0"/>
                    </a:p>
                  </a:txBody>
                  <a:tcPr marL="60962" marR="60962" marT="30485" marB="30485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Key </a:t>
                      </a:r>
                      <a:r>
                        <a:rPr lang="it-IT" sz="1800" dirty="0" err="1" smtClean="0"/>
                        <a:t>characteristics</a:t>
                      </a:r>
                      <a:r>
                        <a:rPr lang="it-IT" sz="1800" dirty="0" smtClean="0"/>
                        <a:t> </a:t>
                      </a:r>
                      <a:r>
                        <a:rPr lang="it-IT" sz="1800" dirty="0" err="1" smtClean="0"/>
                        <a:t>not</a:t>
                      </a:r>
                      <a:r>
                        <a:rPr lang="it-IT" sz="1800" dirty="0" smtClean="0"/>
                        <a:t> </a:t>
                      </a:r>
                      <a:r>
                        <a:rPr lang="it-IT" sz="1800" dirty="0" err="1" smtClean="0"/>
                        <a:t>reported</a:t>
                      </a:r>
                      <a:endParaRPr lang="en-US" sz="1800" dirty="0"/>
                    </a:p>
                  </a:txBody>
                  <a:tcPr marL="60962" marR="60962" marT="30485" marB="30485"/>
                </a:tc>
              </a:tr>
              <a:tr h="601728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2. </a:t>
                      </a:r>
                      <a:r>
                        <a:rPr lang="it-IT" sz="1800" dirty="0" err="1" smtClean="0"/>
                        <a:t>Study</a:t>
                      </a:r>
                      <a:r>
                        <a:rPr lang="it-IT" sz="1800" dirty="0" smtClean="0"/>
                        <a:t> </a:t>
                      </a:r>
                      <a:r>
                        <a:rPr lang="it-IT" sz="1800" dirty="0" err="1" smtClean="0"/>
                        <a:t>attrition</a:t>
                      </a:r>
                      <a:endParaRPr lang="en-US" sz="1800" dirty="0"/>
                    </a:p>
                  </a:txBody>
                  <a:tcPr marL="60962" marR="60962" marT="30485" marB="30485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Loss </a:t>
                      </a:r>
                      <a:r>
                        <a:rPr lang="it-IT" sz="1800" dirty="0" err="1" smtClean="0"/>
                        <a:t>to</a:t>
                      </a:r>
                      <a:r>
                        <a:rPr lang="it-IT" sz="1800" dirty="0" smtClean="0"/>
                        <a:t> follow-up </a:t>
                      </a:r>
                      <a:r>
                        <a:rPr lang="it-IT" sz="1800" dirty="0" err="1" smtClean="0"/>
                        <a:t>independent</a:t>
                      </a:r>
                      <a:r>
                        <a:rPr lang="it-IT" sz="1800" dirty="0" smtClean="0"/>
                        <a:t> </a:t>
                      </a:r>
                      <a:r>
                        <a:rPr lang="it-IT" sz="1800" dirty="0" err="1" smtClean="0"/>
                        <a:t>of</a:t>
                      </a:r>
                      <a:r>
                        <a:rPr lang="it-IT" sz="1800" dirty="0" smtClean="0"/>
                        <a:t> key </a:t>
                      </a:r>
                      <a:r>
                        <a:rPr lang="it-IT" sz="1800" dirty="0" err="1" smtClean="0"/>
                        <a:t>characteristics</a:t>
                      </a:r>
                      <a:endParaRPr lang="en-US" sz="1800" dirty="0"/>
                    </a:p>
                  </a:txBody>
                  <a:tcPr marL="60962" marR="60962" marT="30485" marB="30485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Incomplete follow-up</a:t>
                      </a:r>
                      <a:endParaRPr lang="en-US" sz="1800" dirty="0"/>
                    </a:p>
                  </a:txBody>
                  <a:tcPr marL="60962" marR="60962" marT="30485" marB="30485"/>
                </a:tc>
              </a:tr>
              <a:tr h="336265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3. </a:t>
                      </a:r>
                      <a:r>
                        <a:rPr lang="it-IT" sz="1800" dirty="0" err="1" smtClean="0"/>
                        <a:t>Prognostic</a:t>
                      </a:r>
                      <a:r>
                        <a:rPr lang="it-IT" sz="1800" dirty="0" smtClean="0"/>
                        <a:t> </a:t>
                      </a:r>
                      <a:r>
                        <a:rPr lang="it-IT" sz="1800" dirty="0" err="1" smtClean="0"/>
                        <a:t>factors</a:t>
                      </a:r>
                      <a:endParaRPr lang="en-US" sz="1800" dirty="0"/>
                    </a:p>
                  </a:txBody>
                  <a:tcPr marL="60962" marR="60962" marT="30485" marB="30485"/>
                </a:tc>
                <a:tc rowSpan="2">
                  <a:txBody>
                    <a:bodyPr/>
                    <a:lstStyle/>
                    <a:p>
                      <a:r>
                        <a:rPr lang="it-IT" sz="1800" dirty="0" err="1" smtClean="0"/>
                        <a:t>Adequate</a:t>
                      </a:r>
                      <a:r>
                        <a:rPr lang="it-IT" sz="1800" dirty="0" smtClean="0"/>
                        <a:t> </a:t>
                      </a:r>
                      <a:r>
                        <a:rPr lang="it-IT" sz="1800" dirty="0" err="1" smtClean="0"/>
                        <a:t>measurement</a:t>
                      </a:r>
                      <a:endParaRPr lang="en-US" sz="1800" dirty="0"/>
                    </a:p>
                  </a:txBody>
                  <a:tcPr marL="60962" marR="60962" marT="30485" marB="30485"/>
                </a:tc>
                <a:tc rowSpan="3">
                  <a:txBody>
                    <a:bodyPr/>
                    <a:lstStyle/>
                    <a:p>
                      <a:r>
                        <a:rPr lang="it-IT" sz="1800" dirty="0" err="1" smtClean="0"/>
                        <a:t>Definition</a:t>
                      </a:r>
                      <a:r>
                        <a:rPr lang="it-IT" sz="1800" dirty="0" smtClean="0"/>
                        <a:t> and </a:t>
                      </a:r>
                      <a:r>
                        <a:rPr lang="it-IT" sz="1800" dirty="0" err="1" smtClean="0"/>
                        <a:t>measurement</a:t>
                      </a:r>
                      <a:r>
                        <a:rPr lang="it-IT" sz="1800" dirty="0" smtClean="0"/>
                        <a:t> </a:t>
                      </a:r>
                      <a:r>
                        <a:rPr lang="it-IT" sz="1800" dirty="0" err="1" smtClean="0"/>
                        <a:t>not</a:t>
                      </a:r>
                      <a:r>
                        <a:rPr lang="it-IT" sz="1800" dirty="0" smtClean="0"/>
                        <a:t> </a:t>
                      </a:r>
                      <a:r>
                        <a:rPr lang="it-IT" sz="1800" dirty="0" err="1" smtClean="0"/>
                        <a:t>adequately</a:t>
                      </a:r>
                      <a:r>
                        <a:rPr lang="it-IT" sz="1800" dirty="0" smtClean="0"/>
                        <a:t> </a:t>
                      </a:r>
                      <a:r>
                        <a:rPr lang="it-IT" sz="1800" dirty="0" err="1" smtClean="0"/>
                        <a:t>reported</a:t>
                      </a:r>
                      <a:endParaRPr lang="en-US" sz="1800" dirty="0"/>
                    </a:p>
                  </a:txBody>
                  <a:tcPr marL="60962" marR="60962" marT="30485" marB="30485"/>
                </a:tc>
              </a:tr>
              <a:tr h="336265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4. </a:t>
                      </a:r>
                      <a:r>
                        <a:rPr lang="it-IT" sz="1800" dirty="0" err="1" smtClean="0"/>
                        <a:t>Outcome</a:t>
                      </a:r>
                      <a:endParaRPr lang="en-US" sz="1800" dirty="0"/>
                    </a:p>
                  </a:txBody>
                  <a:tcPr marL="60962" marR="60962" marT="30485" marB="30485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1728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5. </a:t>
                      </a:r>
                      <a:r>
                        <a:rPr lang="it-IT" sz="1800" dirty="0" err="1" smtClean="0"/>
                        <a:t>Confounding</a:t>
                      </a:r>
                      <a:endParaRPr lang="en-US" sz="1800" dirty="0"/>
                    </a:p>
                  </a:txBody>
                  <a:tcPr marL="60962" marR="60962" marT="30485" marB="30485"/>
                </a:tc>
                <a:tc>
                  <a:txBody>
                    <a:bodyPr/>
                    <a:lstStyle/>
                    <a:p>
                      <a:r>
                        <a:rPr lang="it-IT" sz="1800" dirty="0" err="1" smtClean="0"/>
                        <a:t>Potential</a:t>
                      </a:r>
                      <a:r>
                        <a:rPr lang="it-IT" sz="1800" dirty="0" smtClean="0"/>
                        <a:t> </a:t>
                      </a:r>
                      <a:r>
                        <a:rPr lang="it-IT" sz="1800" dirty="0" err="1" smtClean="0"/>
                        <a:t>confounders</a:t>
                      </a:r>
                      <a:r>
                        <a:rPr lang="it-IT" sz="1800" dirty="0" smtClean="0"/>
                        <a:t> </a:t>
                      </a:r>
                      <a:r>
                        <a:rPr lang="it-IT" sz="1800" dirty="0" err="1" smtClean="0"/>
                        <a:t>appropriately</a:t>
                      </a:r>
                      <a:r>
                        <a:rPr lang="it-IT" sz="1800" dirty="0" smtClean="0"/>
                        <a:t> </a:t>
                      </a:r>
                      <a:r>
                        <a:rPr lang="it-IT" sz="1800" dirty="0" err="1" smtClean="0"/>
                        <a:t>accounted</a:t>
                      </a:r>
                      <a:r>
                        <a:rPr lang="it-IT" sz="1800" dirty="0" smtClean="0"/>
                        <a:t> </a:t>
                      </a:r>
                      <a:r>
                        <a:rPr lang="it-IT" sz="1800" dirty="0" err="1" smtClean="0"/>
                        <a:t>for</a:t>
                      </a:r>
                      <a:endParaRPr lang="en-US" sz="1800" dirty="0"/>
                    </a:p>
                  </a:txBody>
                  <a:tcPr marL="60962" marR="60962" marT="30485" marB="30485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7191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6. </a:t>
                      </a:r>
                      <a:r>
                        <a:rPr lang="it-IT" sz="1800" dirty="0" err="1" smtClean="0"/>
                        <a:t>Analysis</a:t>
                      </a:r>
                      <a:endParaRPr lang="en-US" sz="1800" dirty="0"/>
                    </a:p>
                  </a:txBody>
                  <a:tcPr marL="60962" marR="60962" marT="30485" marB="30485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Appropriate </a:t>
                      </a:r>
                      <a:r>
                        <a:rPr lang="it-IT" sz="1800" dirty="0" err="1" smtClean="0"/>
                        <a:t>for</a:t>
                      </a:r>
                      <a:r>
                        <a:rPr lang="it-IT" sz="1800" dirty="0" smtClean="0"/>
                        <a:t> the </a:t>
                      </a:r>
                      <a:r>
                        <a:rPr lang="it-IT" sz="1800" dirty="0" err="1" smtClean="0"/>
                        <a:t>study</a:t>
                      </a:r>
                      <a:r>
                        <a:rPr lang="it-IT" sz="1800" dirty="0" smtClean="0"/>
                        <a:t> design</a:t>
                      </a:r>
                      <a:endParaRPr lang="en-US" sz="1800" dirty="0"/>
                    </a:p>
                  </a:txBody>
                  <a:tcPr marL="60962" marR="60962" marT="30485" marB="30485"/>
                </a:tc>
                <a:tc>
                  <a:txBody>
                    <a:bodyPr/>
                    <a:lstStyle/>
                    <a:p>
                      <a:r>
                        <a:rPr lang="it-IT" sz="1800" dirty="0" err="1" smtClean="0"/>
                        <a:t>Description</a:t>
                      </a:r>
                      <a:r>
                        <a:rPr lang="it-IT" sz="1800" dirty="0" smtClean="0"/>
                        <a:t>  </a:t>
                      </a:r>
                      <a:r>
                        <a:rPr lang="it-IT" sz="1800" dirty="0" err="1" smtClean="0"/>
                        <a:t>of</a:t>
                      </a:r>
                      <a:r>
                        <a:rPr lang="it-IT" sz="1800" dirty="0" smtClean="0"/>
                        <a:t> </a:t>
                      </a:r>
                      <a:r>
                        <a:rPr lang="it-IT" sz="1800" dirty="0" err="1" smtClean="0"/>
                        <a:t>method</a:t>
                      </a:r>
                      <a:r>
                        <a:rPr lang="it-IT" sz="1800" dirty="0" smtClean="0"/>
                        <a:t> and </a:t>
                      </a:r>
                      <a:r>
                        <a:rPr lang="it-IT" sz="1800" dirty="0" err="1" smtClean="0"/>
                        <a:t>presentation</a:t>
                      </a:r>
                      <a:r>
                        <a:rPr lang="it-IT" sz="1800" dirty="0" smtClean="0"/>
                        <a:t> </a:t>
                      </a:r>
                      <a:r>
                        <a:rPr lang="it-IT" sz="1800" dirty="0" err="1" smtClean="0"/>
                        <a:t>of</a:t>
                      </a:r>
                      <a:r>
                        <a:rPr lang="it-IT" sz="1800" dirty="0" smtClean="0"/>
                        <a:t> data</a:t>
                      </a:r>
                      <a:endParaRPr lang="en-US" sz="1800" dirty="0"/>
                    </a:p>
                  </a:txBody>
                  <a:tcPr marL="60962" marR="60962" marT="30485" marB="30485"/>
                </a:tc>
              </a:tr>
            </a:tbl>
          </a:graphicData>
        </a:graphic>
      </p:graphicFrame>
      <p:sp>
        <p:nvSpPr>
          <p:cNvPr id="14370" name="CasellaDiTesto 4"/>
          <p:cNvSpPr txBox="1">
            <a:spLocks noChangeArrowheads="1"/>
          </p:cNvSpPr>
          <p:nvPr/>
        </p:nvSpPr>
        <p:spPr bwMode="auto">
          <a:xfrm>
            <a:off x="3468160" y="5230813"/>
            <a:ext cx="30755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200"/>
              <a:t>Hayden JA Ann Int Med 2013;158:280-286</a:t>
            </a:r>
            <a:endParaRPr lang="en-US" altLang="it-IT" sz="1200"/>
          </a:p>
        </p:txBody>
      </p:sp>
    </p:spTree>
    <p:extLst>
      <p:ext uri="{BB962C8B-B14F-4D97-AF65-F5344CB8AC3E}">
        <p14:creationId xmlns:p14="http://schemas.microsoft.com/office/powerpoint/2010/main" val="183088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>
          <a:xfrm>
            <a:off x="1355727" y="411694"/>
            <a:ext cx="6384925" cy="535517"/>
          </a:xfrm>
        </p:spPr>
        <p:txBody>
          <a:bodyPr/>
          <a:lstStyle/>
          <a:p>
            <a:r>
              <a:rPr lang="it-IT" altLang="it-IT" sz="2134"/>
              <a:t>Can I use the prediction tool in my patient care?</a:t>
            </a:r>
            <a:endParaRPr lang="en-US" altLang="it-IT" sz="2134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1355725" y="1227668"/>
          <a:ext cx="6336242" cy="3362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4070"/>
                <a:gridCol w="4512172"/>
              </a:tblGrid>
              <a:tr h="320077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/>
                        <a:t>Item</a:t>
                      </a:r>
                      <a:endParaRPr lang="en-US" sz="1600" b="1" dirty="0"/>
                    </a:p>
                  </a:txBody>
                  <a:tcPr marL="60956" marR="60956" marT="30484" marB="30484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/>
                        <a:t>Assessment</a:t>
                      </a:r>
                      <a:endParaRPr lang="en-US" sz="1600" b="1" dirty="0"/>
                    </a:p>
                  </a:txBody>
                  <a:tcPr marL="60956" marR="60956" marT="30484" marB="30484"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</a:tr>
              <a:tr h="548702">
                <a:tc rowSpan="2">
                  <a:txBody>
                    <a:bodyPr/>
                    <a:lstStyle/>
                    <a:p>
                      <a:endParaRPr lang="it-IT" sz="1600" dirty="0" smtClean="0"/>
                    </a:p>
                    <a:p>
                      <a:r>
                        <a:rPr lang="it-IT" sz="1600" dirty="0" err="1" smtClean="0"/>
                        <a:t>Generalizability</a:t>
                      </a:r>
                      <a:endParaRPr lang="it-IT" sz="1600" dirty="0" smtClean="0"/>
                    </a:p>
                    <a:p>
                      <a:r>
                        <a:rPr lang="it-IT" sz="1600" dirty="0" err="1" smtClean="0"/>
                        <a:t>External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validation</a:t>
                      </a:r>
                      <a:endParaRPr lang="en-US" sz="1600" dirty="0"/>
                    </a:p>
                  </a:txBody>
                  <a:tcPr marL="60956" marR="60956" marT="30484" marB="30484"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solidFill>
                            <a:schemeClr val="tx2"/>
                          </a:solidFill>
                        </a:rPr>
                        <a:t>Reproducibility</a:t>
                      </a:r>
                      <a:r>
                        <a:rPr lang="it-IT" sz="1600" dirty="0" smtClean="0"/>
                        <a:t>: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validation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of</a:t>
                      </a:r>
                      <a:r>
                        <a:rPr lang="it-IT" sz="1600" baseline="0" dirty="0" smtClean="0"/>
                        <a:t> the </a:t>
                      </a:r>
                      <a:r>
                        <a:rPr lang="it-IT" sz="1600" baseline="0" dirty="0" err="1" smtClean="0"/>
                        <a:t>results</a:t>
                      </a:r>
                      <a:r>
                        <a:rPr lang="it-IT" sz="1600" baseline="0" dirty="0" smtClean="0"/>
                        <a:t> in </a:t>
                      </a:r>
                      <a:r>
                        <a:rPr lang="it-IT" sz="1600" baseline="0" dirty="0" err="1" smtClean="0"/>
                        <a:t>patients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from</a:t>
                      </a:r>
                      <a:r>
                        <a:rPr lang="it-IT" sz="1600" baseline="0" dirty="0" smtClean="0"/>
                        <a:t> the </a:t>
                      </a:r>
                      <a:r>
                        <a:rPr lang="it-IT" sz="1600" baseline="0" dirty="0" err="1" smtClean="0"/>
                        <a:t>identical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population</a:t>
                      </a:r>
                      <a:endParaRPr lang="en-US" sz="1600" dirty="0"/>
                    </a:p>
                  </a:txBody>
                  <a:tcPr marL="60956" marR="60956" marT="30484" marB="30484"/>
                </a:tc>
              </a:tr>
              <a:tr h="548702">
                <a:tc v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>
                          <a:solidFill>
                            <a:schemeClr val="tx2"/>
                          </a:solidFill>
                        </a:rPr>
                        <a:t>Transportability</a:t>
                      </a:r>
                      <a:r>
                        <a:rPr lang="it-IT" sz="1600" dirty="0" smtClean="0"/>
                        <a:t>: </a:t>
                      </a:r>
                      <a:r>
                        <a:rPr lang="it-IT" sz="1600" dirty="0" err="1" smtClean="0"/>
                        <a:t>validation</a:t>
                      </a:r>
                      <a:r>
                        <a:rPr lang="it-IT" sz="1600" dirty="0" smtClean="0"/>
                        <a:t> in </a:t>
                      </a:r>
                      <a:r>
                        <a:rPr lang="it-IT" sz="1600" dirty="0" err="1" smtClean="0"/>
                        <a:t>patients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from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different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but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related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population</a:t>
                      </a:r>
                      <a:endParaRPr lang="en-US" sz="1600" dirty="0"/>
                    </a:p>
                  </a:txBody>
                  <a:tcPr marL="60956" marR="60956" marT="30484" marB="30484"/>
                </a:tc>
              </a:tr>
              <a:tr h="576137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Importance</a:t>
                      </a:r>
                      <a:endParaRPr lang="en-US" sz="1600" dirty="0"/>
                    </a:p>
                  </a:txBody>
                  <a:tcPr marL="60956" marR="60956" marT="30484" marB="30484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Broad </a:t>
                      </a:r>
                      <a:r>
                        <a:rPr lang="it-IT" sz="1600" dirty="0" smtClean="0">
                          <a:solidFill>
                            <a:schemeClr val="tx2"/>
                          </a:solidFill>
                        </a:rPr>
                        <a:t>impact</a:t>
                      </a:r>
                      <a:r>
                        <a:rPr lang="it-IT" sz="16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it-IT" sz="1600" baseline="0" dirty="0" err="1" smtClean="0">
                          <a:solidFill>
                            <a:schemeClr val="tx2"/>
                          </a:solidFill>
                        </a:rPr>
                        <a:t>analysis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of</a:t>
                      </a:r>
                      <a:r>
                        <a:rPr lang="it-IT" sz="1600" baseline="0" dirty="0" smtClean="0"/>
                        <a:t> the </a:t>
                      </a:r>
                      <a:r>
                        <a:rPr lang="it-IT" sz="1600" baseline="0" dirty="0" err="1" smtClean="0"/>
                        <a:t>prediction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rule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as</a:t>
                      </a:r>
                      <a:r>
                        <a:rPr lang="it-IT" sz="1600" baseline="0" dirty="0" smtClean="0"/>
                        <a:t> a </a:t>
                      </a:r>
                      <a:r>
                        <a:rPr lang="it-IT" sz="1600" baseline="0" dirty="0" err="1" smtClean="0"/>
                        <a:t>decision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rule</a:t>
                      </a:r>
                      <a:endParaRPr lang="en-US" sz="1600" dirty="0"/>
                    </a:p>
                  </a:txBody>
                  <a:tcPr marL="60956" marR="60956" marT="30484" marB="30484"/>
                </a:tc>
              </a:tr>
              <a:tr h="792570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My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patient</a:t>
                      </a:r>
                      <a:r>
                        <a:rPr lang="it-IT" sz="1600" dirty="0" smtClean="0"/>
                        <a:t>’s </a:t>
                      </a:r>
                      <a:r>
                        <a:rPr lang="it-IT" sz="1600" dirty="0" err="1" smtClean="0"/>
                        <a:t>characteristics</a:t>
                      </a:r>
                      <a:endParaRPr lang="en-US" sz="1600" dirty="0"/>
                    </a:p>
                  </a:txBody>
                  <a:tcPr marL="60956" marR="60956" marT="30484" marB="30484"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Are </a:t>
                      </a:r>
                      <a:r>
                        <a:rPr lang="it-IT" sz="1600" dirty="0" err="1" smtClean="0"/>
                        <a:t>my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patient</a:t>
                      </a:r>
                      <a:r>
                        <a:rPr lang="it-IT" sz="1600" dirty="0" smtClean="0"/>
                        <a:t>’s </a:t>
                      </a:r>
                      <a:r>
                        <a:rPr lang="it-IT" sz="1600" dirty="0" err="1" smtClean="0"/>
                        <a:t>characteristics</a:t>
                      </a:r>
                      <a:r>
                        <a:rPr lang="it-IT" sz="1600" dirty="0" smtClean="0"/>
                        <a:t> and management </a:t>
                      </a:r>
                      <a:r>
                        <a:rPr lang="it-IT" sz="1600" dirty="0" err="1" smtClean="0"/>
                        <a:t>similar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to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those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of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patients</a:t>
                      </a:r>
                      <a:r>
                        <a:rPr lang="it-IT" sz="1600" dirty="0" smtClean="0"/>
                        <a:t> in the </a:t>
                      </a:r>
                      <a:r>
                        <a:rPr lang="it-IT" sz="1600" dirty="0" err="1" smtClean="0"/>
                        <a:t>validation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studies</a:t>
                      </a:r>
                      <a:r>
                        <a:rPr lang="it-IT" sz="1600" dirty="0" smtClean="0"/>
                        <a:t>?</a:t>
                      </a:r>
                      <a:endParaRPr lang="en-US" sz="1600" dirty="0"/>
                    </a:p>
                  </a:txBody>
                  <a:tcPr marL="60956" marR="60956" marT="30484" marB="30484"/>
                </a:tc>
              </a:tr>
              <a:tr h="576137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Follow-up and </a:t>
                      </a:r>
                      <a:r>
                        <a:rPr lang="it-IT" sz="1600" dirty="0" err="1" smtClean="0"/>
                        <a:t>outcome</a:t>
                      </a:r>
                      <a:endParaRPr lang="en-US" sz="1600" dirty="0"/>
                    </a:p>
                  </a:txBody>
                  <a:tcPr marL="60956" marR="60956" marT="30484" marB="30484"/>
                </a:tc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Was</a:t>
                      </a:r>
                      <a:r>
                        <a:rPr lang="it-IT" sz="1600" dirty="0" smtClean="0"/>
                        <a:t> the follow-up long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enough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as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to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assess</a:t>
                      </a:r>
                      <a:r>
                        <a:rPr lang="it-IT" sz="1600" baseline="0" dirty="0" smtClean="0"/>
                        <a:t> the </a:t>
                      </a:r>
                      <a:r>
                        <a:rPr lang="it-IT" sz="1600" baseline="0" dirty="0" err="1" smtClean="0"/>
                        <a:t>outcome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of</a:t>
                      </a:r>
                      <a:r>
                        <a:rPr lang="it-IT" sz="1600" baseline="0" dirty="0" smtClean="0"/>
                        <a:t> interest in </a:t>
                      </a:r>
                      <a:r>
                        <a:rPr lang="it-IT" sz="1600" baseline="0" dirty="0" err="1" smtClean="0"/>
                        <a:t>my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patient</a:t>
                      </a:r>
                      <a:r>
                        <a:rPr lang="it-IT" sz="1600" baseline="0" dirty="0" smtClean="0"/>
                        <a:t>?</a:t>
                      </a:r>
                      <a:endParaRPr lang="en-US" sz="1600" dirty="0"/>
                    </a:p>
                  </a:txBody>
                  <a:tcPr marL="60956" marR="60956" marT="30484" marB="3048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37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3000" y="555625"/>
            <a:ext cx="6858000" cy="583142"/>
          </a:xfrm>
        </p:spPr>
        <p:txBody>
          <a:bodyPr/>
          <a:lstStyle/>
          <a:p>
            <a:pPr>
              <a:defRPr/>
            </a:pPr>
            <a:r>
              <a:rPr lang="en-CA" sz="1867" b="1" dirty="0">
                <a:latin typeface="+mn-lt"/>
              </a:rPr>
              <a:t>Can I use the results in the management of my patient?</a:t>
            </a:r>
            <a:endParaRPr lang="en-US" sz="1867" b="1" dirty="0">
              <a:latin typeface="+mn-lt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828367" y="3868209"/>
            <a:ext cx="956065" cy="2974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333" b="1" dirty="0">
                <a:solidFill>
                  <a:srgbClr val="FFFF00"/>
                </a:solidFill>
                <a:cs typeface="Arial" charset="0"/>
              </a:rPr>
              <a:t>Intervene</a:t>
            </a:r>
          </a:p>
        </p:txBody>
      </p:sp>
      <p:grpSp>
        <p:nvGrpSpPr>
          <p:cNvPr id="25604" name="Gruppo 18"/>
          <p:cNvGrpSpPr>
            <a:grpSpLocks/>
          </p:cNvGrpSpPr>
          <p:nvPr/>
        </p:nvGrpSpPr>
        <p:grpSpPr bwMode="auto">
          <a:xfrm>
            <a:off x="1355726" y="2496610"/>
            <a:ext cx="6733940" cy="747184"/>
            <a:chOff x="318964" y="1876296"/>
            <a:chExt cx="10101746" cy="1120656"/>
          </a:xfrm>
        </p:grpSpPr>
        <p:cxnSp>
          <p:nvCxnSpPr>
            <p:cNvPr id="25612" name="Connettore 1 7"/>
            <p:cNvCxnSpPr>
              <a:cxnSpLocks noChangeShapeType="1"/>
            </p:cNvCxnSpPr>
            <p:nvPr/>
          </p:nvCxnSpPr>
          <p:spPr bwMode="auto">
            <a:xfrm>
              <a:off x="462980" y="2708920"/>
              <a:ext cx="9145016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3" name="Connettore 1 10"/>
            <p:cNvCxnSpPr>
              <a:cxnSpLocks noChangeShapeType="1"/>
            </p:cNvCxnSpPr>
            <p:nvPr/>
          </p:nvCxnSpPr>
          <p:spPr bwMode="auto">
            <a:xfrm>
              <a:off x="462980" y="2348880"/>
              <a:ext cx="0" cy="648072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4" name="Connettore 1 11"/>
            <p:cNvCxnSpPr>
              <a:cxnSpLocks noChangeShapeType="1"/>
            </p:cNvCxnSpPr>
            <p:nvPr/>
          </p:nvCxnSpPr>
          <p:spPr bwMode="auto">
            <a:xfrm>
              <a:off x="2173692" y="2348880"/>
              <a:ext cx="0" cy="648072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5" name="Connettore 1 12"/>
            <p:cNvCxnSpPr>
              <a:cxnSpLocks noChangeShapeType="1"/>
            </p:cNvCxnSpPr>
            <p:nvPr/>
          </p:nvCxnSpPr>
          <p:spPr bwMode="auto">
            <a:xfrm>
              <a:off x="8347571" y="2348880"/>
              <a:ext cx="0" cy="648072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6" name="Connettore 1 13"/>
            <p:cNvCxnSpPr>
              <a:cxnSpLocks noChangeShapeType="1"/>
            </p:cNvCxnSpPr>
            <p:nvPr/>
          </p:nvCxnSpPr>
          <p:spPr bwMode="auto">
            <a:xfrm>
              <a:off x="9607996" y="2348880"/>
              <a:ext cx="0" cy="648072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CasellaDiTesto 14"/>
            <p:cNvSpPr txBox="1"/>
            <p:nvPr/>
          </p:nvSpPr>
          <p:spPr>
            <a:xfrm>
              <a:off x="1380842" y="1876296"/>
              <a:ext cx="1541895" cy="5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600" dirty="0" err="1">
                  <a:cs typeface="Arial" charset="0"/>
                </a:rPr>
                <a:t>threshold</a:t>
              </a:r>
              <a:endParaRPr lang="en-US" sz="1600" dirty="0">
                <a:cs typeface="Arial" charset="0"/>
              </a:endParaRP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7656659" y="1876296"/>
              <a:ext cx="1541895" cy="5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600" dirty="0" err="1">
                  <a:cs typeface="Arial" charset="0"/>
                </a:rPr>
                <a:t>threshold</a:t>
              </a:r>
              <a:endParaRPr lang="en-US" sz="1600" dirty="0">
                <a:cs typeface="Arial" charset="0"/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318964" y="1947724"/>
              <a:ext cx="721893" cy="5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600" dirty="0">
                  <a:cs typeface="Arial" charset="0"/>
                </a:rPr>
                <a:t>0%</a:t>
              </a:r>
              <a:endParaRPr lang="en-US" sz="1600" dirty="0">
                <a:cs typeface="Arial" charset="0"/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9357350" y="1906455"/>
              <a:ext cx="1063360" cy="5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600" dirty="0">
                  <a:cs typeface="Arial" charset="0"/>
                </a:rPr>
                <a:t>100%</a:t>
              </a:r>
              <a:endParaRPr lang="en-US" sz="1600" dirty="0">
                <a:cs typeface="Arial" charset="0"/>
              </a:endParaRPr>
            </a:p>
          </p:txBody>
        </p:sp>
      </p:grpSp>
      <p:sp>
        <p:nvSpPr>
          <p:cNvPr id="30" name="CasellaDiTesto 29"/>
          <p:cNvSpPr txBox="1"/>
          <p:nvPr/>
        </p:nvSpPr>
        <p:spPr>
          <a:xfrm>
            <a:off x="1480609" y="3819526"/>
            <a:ext cx="106150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 dirty="0" err="1">
                <a:solidFill>
                  <a:srgbClr val="FFFF00"/>
                </a:solidFill>
                <a:cs typeface="Arial" charset="0"/>
              </a:rPr>
              <a:t>Reassure</a:t>
            </a:r>
            <a:endParaRPr lang="en-US" sz="1600" dirty="0">
              <a:solidFill>
                <a:srgbClr val="FFFF00"/>
              </a:solidFill>
              <a:cs typeface="Arial" charset="0"/>
            </a:endParaRPr>
          </a:p>
        </p:txBody>
      </p:sp>
      <p:cxnSp>
        <p:nvCxnSpPr>
          <p:cNvPr id="25606" name="Connettore 2 31"/>
          <p:cNvCxnSpPr>
            <a:cxnSpLocks noChangeShapeType="1"/>
            <a:stCxn id="30" idx="0"/>
          </p:cNvCxnSpPr>
          <p:nvPr/>
        </p:nvCxnSpPr>
        <p:spPr bwMode="auto">
          <a:xfrm flipH="1" flipV="1">
            <a:off x="2003426" y="3051752"/>
            <a:ext cx="7938" cy="767774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CasellaDiTesto 34"/>
          <p:cNvSpPr txBox="1"/>
          <p:nvPr/>
        </p:nvSpPr>
        <p:spPr>
          <a:xfrm>
            <a:off x="4229102" y="3819526"/>
            <a:ext cx="96051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600" dirty="0" err="1">
                <a:solidFill>
                  <a:srgbClr val="FFFF00"/>
                </a:solidFill>
                <a:cs typeface="Arial" charset="0"/>
              </a:rPr>
              <a:t>Observe</a:t>
            </a:r>
            <a:endParaRPr lang="en-US" sz="1600" dirty="0">
              <a:solidFill>
                <a:srgbClr val="FFFF00"/>
              </a:solidFill>
              <a:cs typeface="Arial" charset="0"/>
            </a:endParaRPr>
          </a:p>
        </p:txBody>
      </p:sp>
      <p:cxnSp>
        <p:nvCxnSpPr>
          <p:cNvPr id="25608" name="Connettore 2 36"/>
          <p:cNvCxnSpPr>
            <a:cxnSpLocks noChangeShapeType="1"/>
            <a:stCxn id="35" idx="0"/>
          </p:cNvCxnSpPr>
          <p:nvPr/>
        </p:nvCxnSpPr>
        <p:spPr bwMode="auto">
          <a:xfrm flipH="1" flipV="1">
            <a:off x="4692316" y="3128211"/>
            <a:ext cx="17046" cy="69131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9" name="Connettore 2 38"/>
          <p:cNvCxnSpPr>
            <a:cxnSpLocks noChangeShapeType="1"/>
            <a:stCxn id="5" idx="0"/>
          </p:cNvCxnSpPr>
          <p:nvPr/>
        </p:nvCxnSpPr>
        <p:spPr bwMode="auto">
          <a:xfrm flipH="1" flipV="1">
            <a:off x="7260172" y="3099859"/>
            <a:ext cx="46228" cy="76835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CasellaDiTesto 39"/>
          <p:cNvSpPr txBox="1"/>
          <p:nvPr/>
        </p:nvSpPr>
        <p:spPr>
          <a:xfrm>
            <a:off x="1403350" y="1551517"/>
            <a:ext cx="654538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en-CA" sz="1600" dirty="0">
                <a:cs typeface="Arial" charset="0"/>
              </a:rPr>
              <a:t>Does the expected probability of outcome cross a decision threshold?</a:t>
            </a:r>
            <a:r>
              <a:rPr lang="en-CA" sz="1200" dirty="0">
                <a:cs typeface="Arial" charset="0"/>
              </a:rPr>
              <a:t> </a:t>
            </a:r>
            <a:endParaRPr lang="en-US" sz="1200" dirty="0">
              <a:cs typeface="Arial" charset="0"/>
            </a:endParaRPr>
          </a:p>
        </p:txBody>
      </p:sp>
      <p:sp>
        <p:nvSpPr>
          <p:cNvPr id="25611" name="CasellaDiTesto 19"/>
          <p:cNvSpPr txBox="1">
            <a:spLocks noChangeArrowheads="1"/>
          </p:cNvSpPr>
          <p:nvPr/>
        </p:nvSpPr>
        <p:spPr bwMode="auto">
          <a:xfrm>
            <a:off x="5868460" y="5254097"/>
            <a:ext cx="15790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200"/>
              <a:t>JAMAevidence 2011</a:t>
            </a:r>
            <a:endParaRPr lang="en-US" altLang="it-IT" sz="1200"/>
          </a:p>
        </p:txBody>
      </p:sp>
    </p:spTree>
    <p:extLst>
      <p:ext uri="{BB962C8B-B14F-4D97-AF65-F5344CB8AC3E}">
        <p14:creationId xmlns:p14="http://schemas.microsoft.com/office/powerpoint/2010/main" val="307178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>
          <a:xfrm>
            <a:off x="1277541" y="195262"/>
            <a:ext cx="6557963" cy="648296"/>
          </a:xfrm>
        </p:spPr>
        <p:txBody>
          <a:bodyPr/>
          <a:lstStyle/>
          <a:p>
            <a:r>
              <a:rPr lang="it-IT" altLang="it-IT" sz="2400" dirty="0" err="1"/>
              <a:t>Suggested</a:t>
            </a:r>
            <a:r>
              <a:rPr lang="it-IT" altLang="it-IT" sz="2400" dirty="0"/>
              <a:t> </a:t>
            </a:r>
            <a:r>
              <a:rPr lang="it-IT" altLang="it-IT" sz="2400" dirty="0" err="1"/>
              <a:t>phases</a:t>
            </a:r>
            <a:r>
              <a:rPr lang="it-IT" altLang="it-IT" sz="2400" dirty="0"/>
              <a:t> of </a:t>
            </a:r>
            <a:r>
              <a:rPr lang="it-IT" altLang="it-IT" sz="2400" dirty="0" err="1"/>
              <a:t>prognosis</a:t>
            </a:r>
            <a:r>
              <a:rPr lang="it-IT" altLang="it-IT" sz="2400" dirty="0"/>
              <a:t> </a:t>
            </a:r>
            <a:r>
              <a:rPr lang="it-IT" altLang="it-IT" sz="2400" dirty="0" err="1"/>
              <a:t>research</a:t>
            </a:r>
            <a:endParaRPr lang="en-US" altLang="it-IT" sz="2400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335654"/>
              </p:ext>
            </p:extLst>
          </p:nvPr>
        </p:nvGraphicFramePr>
        <p:xfrm>
          <a:off x="892886" y="843558"/>
          <a:ext cx="6933930" cy="37606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2996"/>
                <a:gridCol w="5620934"/>
              </a:tblGrid>
              <a:tr h="617141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err="1" smtClean="0">
                          <a:solidFill>
                            <a:schemeClr val="tx2"/>
                          </a:solidFill>
                        </a:rPr>
                        <a:t>Research</a:t>
                      </a:r>
                      <a:r>
                        <a:rPr lang="it-IT" sz="2000" b="1" dirty="0" smtClean="0">
                          <a:solidFill>
                            <a:schemeClr val="tx2"/>
                          </a:solidFill>
                        </a:rPr>
                        <a:t>  </a:t>
                      </a:r>
                      <a:r>
                        <a:rPr lang="it-IT" sz="2000" b="1" dirty="0" err="1" smtClean="0">
                          <a:solidFill>
                            <a:schemeClr val="tx2"/>
                          </a:solidFill>
                        </a:rPr>
                        <a:t>phase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86" marB="34286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err="1" smtClean="0">
                          <a:solidFill>
                            <a:schemeClr val="tx2"/>
                          </a:solidFill>
                        </a:rPr>
                        <a:t>Objective</a:t>
                      </a:r>
                      <a:r>
                        <a:rPr lang="it-IT" sz="200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86" marB="34286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617141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Phase</a:t>
                      </a:r>
                      <a:r>
                        <a:rPr lang="it-IT" sz="1500" dirty="0" smtClean="0"/>
                        <a:t> I</a:t>
                      </a:r>
                      <a:endParaRPr lang="en-US" sz="1500" dirty="0"/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Assess</a:t>
                      </a:r>
                      <a:r>
                        <a:rPr lang="it-IT" sz="1500" dirty="0" smtClean="0"/>
                        <a:t>/</a:t>
                      </a:r>
                      <a:r>
                        <a:rPr lang="it-IT" sz="1500" dirty="0" err="1" smtClean="0"/>
                        <a:t>define</a:t>
                      </a:r>
                      <a:r>
                        <a:rPr lang="it-IT" sz="1500" dirty="0" smtClean="0"/>
                        <a:t> candidate </a:t>
                      </a:r>
                      <a:r>
                        <a:rPr lang="it-IT" sz="1500" dirty="0" err="1" smtClean="0"/>
                        <a:t>prognostic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indicators</a:t>
                      </a:r>
                      <a:r>
                        <a:rPr lang="it-IT" sz="1500" dirty="0" smtClean="0"/>
                        <a:t> and </a:t>
                      </a:r>
                      <a:r>
                        <a:rPr lang="it-IT" sz="1500" dirty="0" err="1" smtClean="0"/>
                        <a:t>their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range</a:t>
                      </a:r>
                      <a:r>
                        <a:rPr lang="it-IT" sz="1500" dirty="0" smtClean="0"/>
                        <a:t> in </a:t>
                      </a:r>
                      <a:r>
                        <a:rPr lang="it-IT" sz="1500" dirty="0" err="1" smtClean="0"/>
                        <a:t>healthy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people</a:t>
                      </a:r>
                      <a:endParaRPr lang="en-US" sz="1500" dirty="0"/>
                    </a:p>
                  </a:txBody>
                  <a:tcPr marL="68580" marR="68580" marT="34286" marB="34286"/>
                </a:tc>
              </a:tr>
              <a:tr h="525771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Phase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IIa</a:t>
                      </a:r>
                      <a:endParaRPr lang="en-US" sz="1500" dirty="0"/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Assess</a:t>
                      </a:r>
                      <a:r>
                        <a:rPr lang="it-IT" sz="1500" dirty="0" smtClean="0"/>
                        <a:t> the </a:t>
                      </a:r>
                      <a:r>
                        <a:rPr lang="it-IT" sz="1500" dirty="0" err="1" smtClean="0"/>
                        <a:t>natural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history</a:t>
                      </a:r>
                      <a:r>
                        <a:rPr lang="it-IT" sz="1500" dirty="0" smtClean="0"/>
                        <a:t> of the </a:t>
                      </a:r>
                      <a:r>
                        <a:rPr lang="it-IT" sz="1500" dirty="0" err="1" smtClean="0"/>
                        <a:t>disease</a:t>
                      </a:r>
                      <a:r>
                        <a:rPr lang="it-IT" sz="1500" dirty="0" smtClean="0"/>
                        <a:t> and </a:t>
                      </a:r>
                      <a:r>
                        <a:rPr lang="it-IT" sz="1500" dirty="0" err="1" smtClean="0"/>
                        <a:t>incremental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outcome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risk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compared</a:t>
                      </a:r>
                      <a:r>
                        <a:rPr lang="it-IT" sz="1500" baseline="0" dirty="0" smtClean="0"/>
                        <a:t> to </a:t>
                      </a:r>
                      <a:r>
                        <a:rPr lang="it-IT" sz="1500" baseline="0" dirty="0" err="1" smtClean="0"/>
                        <a:t>healthy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people</a:t>
                      </a:r>
                      <a:r>
                        <a:rPr lang="it-IT" sz="1500" baseline="0" dirty="0" smtClean="0"/>
                        <a:t> (</a:t>
                      </a:r>
                      <a:r>
                        <a:rPr lang="it-IT" sz="1500" baseline="0" dirty="0" err="1" smtClean="0"/>
                        <a:t>cohort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study</a:t>
                      </a:r>
                      <a:r>
                        <a:rPr lang="it-IT" sz="1500" baseline="0" dirty="0" smtClean="0"/>
                        <a:t>)</a:t>
                      </a:r>
                      <a:endParaRPr lang="en-US" sz="1500" dirty="0"/>
                    </a:p>
                  </a:txBody>
                  <a:tcPr marL="68580" marR="68580" marT="34286" marB="34286"/>
                </a:tc>
              </a:tr>
              <a:tr h="525771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Phase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IIb</a:t>
                      </a:r>
                      <a:endParaRPr lang="en-US" sz="1500" dirty="0"/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Detect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prognostic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indicators</a:t>
                      </a:r>
                      <a:r>
                        <a:rPr lang="it-IT" sz="1500" dirty="0" smtClean="0"/>
                        <a:t> and </a:t>
                      </a:r>
                      <a:r>
                        <a:rPr lang="it-IT" sz="1500" dirty="0" err="1" smtClean="0"/>
                        <a:t>build</a:t>
                      </a:r>
                      <a:r>
                        <a:rPr lang="it-IT" sz="1500" dirty="0" smtClean="0"/>
                        <a:t> up a </a:t>
                      </a:r>
                      <a:r>
                        <a:rPr lang="it-IT" sz="1500" dirty="0" err="1" smtClean="0"/>
                        <a:t>predictive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rule</a:t>
                      </a:r>
                      <a:r>
                        <a:rPr lang="it-IT" sz="1500" dirty="0" smtClean="0"/>
                        <a:t> (</a:t>
                      </a:r>
                      <a:r>
                        <a:rPr lang="it-IT" sz="1500" dirty="0" err="1" smtClean="0"/>
                        <a:t>cohort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study</a:t>
                      </a:r>
                      <a:r>
                        <a:rPr lang="it-IT" sz="1500" dirty="0" smtClean="0"/>
                        <a:t>)</a:t>
                      </a:r>
                      <a:endParaRPr lang="en-US" sz="1500" dirty="0"/>
                    </a:p>
                  </a:txBody>
                  <a:tcPr marL="68580" marR="68580" marT="34286" marB="34286"/>
                </a:tc>
              </a:tr>
              <a:tr h="316578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Phase </a:t>
                      </a:r>
                      <a:r>
                        <a:rPr lang="en-US" sz="1500" dirty="0" err="1" smtClean="0"/>
                        <a:t>IIc</a:t>
                      </a:r>
                      <a:endParaRPr lang="en-US" sz="1500" dirty="0"/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Feasibility RCTs to</a:t>
                      </a:r>
                      <a:r>
                        <a:rPr lang="en-US" sz="1500" baseline="0" dirty="0" smtClean="0"/>
                        <a:t> test predictive strategies</a:t>
                      </a:r>
                      <a:endParaRPr lang="en-US" sz="1500" dirty="0"/>
                    </a:p>
                  </a:txBody>
                  <a:tcPr marL="68580" marR="68580" marT="34286" marB="34286"/>
                </a:tc>
              </a:tr>
              <a:tr h="342856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Phase</a:t>
                      </a:r>
                      <a:r>
                        <a:rPr lang="it-IT" sz="1500" dirty="0" smtClean="0"/>
                        <a:t> III</a:t>
                      </a:r>
                      <a:endParaRPr lang="en-US" sz="1500" dirty="0"/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RCTs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of</a:t>
                      </a:r>
                      <a:r>
                        <a:rPr lang="it-IT" sz="1500" dirty="0" smtClean="0"/>
                        <a:t> the </a:t>
                      </a:r>
                      <a:r>
                        <a:rPr lang="it-IT" sz="1500" dirty="0" err="1" smtClean="0"/>
                        <a:t>clinical</a:t>
                      </a:r>
                      <a:r>
                        <a:rPr lang="it-IT" sz="1500" dirty="0" smtClean="0"/>
                        <a:t> impact </a:t>
                      </a:r>
                      <a:r>
                        <a:rPr lang="it-IT" sz="1500" dirty="0" err="1" smtClean="0"/>
                        <a:t>of</a:t>
                      </a:r>
                      <a:r>
                        <a:rPr lang="it-IT" sz="1500" dirty="0" smtClean="0"/>
                        <a:t> the </a:t>
                      </a:r>
                      <a:r>
                        <a:rPr lang="it-IT" sz="1500" dirty="0" err="1" smtClean="0"/>
                        <a:t>predictive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rule</a:t>
                      </a:r>
                      <a:endParaRPr lang="en-US" sz="1500" dirty="0"/>
                    </a:p>
                  </a:txBody>
                  <a:tcPr marL="68580" marR="68580" marT="34286" marB="34286"/>
                </a:tc>
              </a:tr>
              <a:tr h="754371"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Phase</a:t>
                      </a:r>
                      <a:r>
                        <a:rPr lang="it-IT" sz="1500" dirty="0" smtClean="0"/>
                        <a:t> IV</a:t>
                      </a:r>
                      <a:endParaRPr lang="en-US" sz="1500" dirty="0"/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Observational</a:t>
                      </a:r>
                      <a:r>
                        <a:rPr lang="it-IT" sz="1500" dirty="0" smtClean="0"/>
                        <a:t> </a:t>
                      </a:r>
                      <a:r>
                        <a:rPr lang="it-IT" sz="1500" dirty="0" err="1" smtClean="0"/>
                        <a:t>studies</a:t>
                      </a:r>
                      <a:r>
                        <a:rPr lang="it-IT" sz="1500" dirty="0" smtClean="0"/>
                        <a:t> to </a:t>
                      </a:r>
                      <a:r>
                        <a:rPr lang="it-IT" sz="1500" dirty="0" err="1" smtClean="0"/>
                        <a:t>assess</a:t>
                      </a:r>
                      <a:r>
                        <a:rPr lang="it-IT" sz="1500" dirty="0" smtClean="0"/>
                        <a:t>  </a:t>
                      </a:r>
                      <a:r>
                        <a:rPr lang="it-IT" sz="1500" dirty="0" err="1" smtClean="0"/>
                        <a:t>applicability</a:t>
                      </a:r>
                      <a:r>
                        <a:rPr lang="it-IT" sz="1500" baseline="0" dirty="0" smtClean="0"/>
                        <a:t> of the </a:t>
                      </a:r>
                      <a:r>
                        <a:rPr lang="it-IT" sz="1500" baseline="0" dirty="0" err="1" smtClean="0"/>
                        <a:t>predictive</a:t>
                      </a:r>
                      <a:r>
                        <a:rPr lang="it-IT" sz="1500" baseline="0" dirty="0" smtClean="0"/>
                        <a:t>  </a:t>
                      </a:r>
                      <a:r>
                        <a:rPr lang="it-IT" sz="1500" baseline="0" dirty="0" err="1" smtClean="0"/>
                        <a:t>rule</a:t>
                      </a:r>
                      <a:r>
                        <a:rPr lang="it-IT" sz="1500" baseline="0" dirty="0" smtClean="0"/>
                        <a:t> on large scale and </a:t>
                      </a:r>
                      <a:r>
                        <a:rPr lang="it-IT" sz="1500" baseline="0" dirty="0" err="1" smtClean="0"/>
                        <a:t>adverse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events</a:t>
                      </a:r>
                      <a:r>
                        <a:rPr lang="it-IT" sz="1500" baseline="0" dirty="0" smtClean="0"/>
                        <a:t> </a:t>
                      </a:r>
                    </a:p>
                    <a:p>
                      <a:r>
                        <a:rPr lang="it-IT" sz="1500" baseline="0" dirty="0" err="1" smtClean="0"/>
                        <a:t>Further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RCTs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validating</a:t>
                      </a:r>
                      <a:r>
                        <a:rPr lang="it-IT" sz="1500" baseline="0" dirty="0" smtClean="0"/>
                        <a:t> or </a:t>
                      </a:r>
                      <a:r>
                        <a:rPr lang="it-IT" sz="1500" baseline="0" dirty="0" err="1" smtClean="0"/>
                        <a:t>recalibrating</a:t>
                      </a:r>
                      <a:r>
                        <a:rPr lang="it-IT" sz="1500" baseline="0" dirty="0" smtClean="0"/>
                        <a:t> the </a:t>
                      </a:r>
                      <a:r>
                        <a:rPr lang="it-IT" sz="1500" baseline="0" dirty="0" err="1" smtClean="0"/>
                        <a:t>original</a:t>
                      </a:r>
                      <a:r>
                        <a:rPr lang="it-IT" sz="1500" baseline="0" dirty="0" smtClean="0"/>
                        <a:t> </a:t>
                      </a:r>
                      <a:r>
                        <a:rPr lang="it-IT" sz="1500" baseline="0" dirty="0" err="1" smtClean="0"/>
                        <a:t>rule</a:t>
                      </a:r>
                      <a:r>
                        <a:rPr lang="it-IT" sz="1500" baseline="0" dirty="0" smtClean="0"/>
                        <a:t> </a:t>
                      </a:r>
                      <a:endParaRPr lang="en-US" sz="1500" dirty="0"/>
                    </a:p>
                  </a:txBody>
                  <a:tcPr marL="68580" marR="68580" marT="34286" marB="3428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16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>
          <a:xfrm>
            <a:off x="1657350" y="420221"/>
            <a:ext cx="5829300" cy="484095"/>
          </a:xfrm>
        </p:spPr>
        <p:txBody>
          <a:bodyPr/>
          <a:lstStyle/>
          <a:p>
            <a:r>
              <a:rPr lang="it-IT" altLang="it-IT" dirty="0" err="1" smtClean="0"/>
              <a:t>Key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concepts</a:t>
            </a:r>
            <a:endParaRPr lang="en-US" altLang="it-IT" dirty="0" smtClean="0"/>
          </a:p>
        </p:txBody>
      </p:sp>
      <p:pic>
        <p:nvPicPr>
          <p:cNvPr id="26628" name="Picture 2" descr="http://comps.canstockphoto.com/can-stock-photo_csp574065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634" y="3383647"/>
            <a:ext cx="2177366" cy="147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Segnaposto contenuto 2"/>
          <p:cNvSpPr>
            <a:spLocks noGrp="1"/>
          </p:cNvSpPr>
          <p:nvPr>
            <p:ph idx="1"/>
          </p:nvPr>
        </p:nvSpPr>
        <p:spPr>
          <a:xfrm>
            <a:off x="1355726" y="904318"/>
            <a:ext cx="6528858" cy="2723651"/>
          </a:xfrm>
        </p:spPr>
        <p:txBody>
          <a:bodyPr/>
          <a:lstStyle/>
          <a:p>
            <a:r>
              <a:rPr lang="it-IT" altLang="it-IT" sz="1867" i="1" dirty="0" err="1">
                <a:solidFill>
                  <a:schemeClr val="tx2"/>
                </a:solidFill>
              </a:rPr>
              <a:t>Diagnostic</a:t>
            </a:r>
            <a:r>
              <a:rPr lang="it-IT" altLang="it-IT" sz="1867" i="1" dirty="0">
                <a:solidFill>
                  <a:schemeClr val="tx2"/>
                </a:solidFill>
              </a:rPr>
              <a:t> </a:t>
            </a:r>
            <a:r>
              <a:rPr lang="it-IT" altLang="it-IT" sz="1867" i="1" dirty="0" err="1">
                <a:solidFill>
                  <a:schemeClr val="tx2"/>
                </a:solidFill>
              </a:rPr>
              <a:t>tests</a:t>
            </a:r>
            <a:r>
              <a:rPr lang="it-IT" altLang="it-IT" sz="1867" i="1" dirty="0">
                <a:solidFill>
                  <a:schemeClr val="tx2"/>
                </a:solidFill>
              </a:rPr>
              <a:t> </a:t>
            </a:r>
            <a:r>
              <a:rPr lang="it-IT" altLang="it-IT" sz="1867" dirty="0"/>
              <a:t>bear </a:t>
            </a:r>
            <a:r>
              <a:rPr lang="it-IT" altLang="it-IT" sz="1867" dirty="0" err="1"/>
              <a:t>prognostic</a:t>
            </a:r>
            <a:r>
              <a:rPr lang="it-IT" altLang="it-IT" sz="1867" dirty="0"/>
              <a:t> information</a:t>
            </a:r>
            <a:endParaRPr lang="en-US" altLang="it-IT" sz="1867" dirty="0"/>
          </a:p>
          <a:p>
            <a:r>
              <a:rPr lang="it-IT" altLang="it-IT" sz="1867" i="1" dirty="0" err="1">
                <a:solidFill>
                  <a:schemeClr val="tx2"/>
                </a:solidFill>
              </a:rPr>
              <a:t>Prognostic</a:t>
            </a:r>
            <a:r>
              <a:rPr lang="it-IT" altLang="it-IT" sz="1867" i="1" dirty="0">
                <a:solidFill>
                  <a:schemeClr val="tx2"/>
                </a:solidFill>
              </a:rPr>
              <a:t> </a:t>
            </a:r>
            <a:r>
              <a:rPr lang="it-IT" altLang="it-IT" sz="1867" i="1" dirty="0" err="1">
                <a:solidFill>
                  <a:schemeClr val="tx2"/>
                </a:solidFill>
              </a:rPr>
              <a:t>models</a:t>
            </a:r>
            <a:r>
              <a:rPr lang="it-IT" altLang="it-IT" sz="1867" i="1" dirty="0">
                <a:solidFill>
                  <a:schemeClr val="tx2"/>
                </a:solidFill>
              </a:rPr>
              <a:t> </a:t>
            </a:r>
            <a:r>
              <a:rPr lang="it-IT" altLang="it-IT" sz="1867" dirty="0" err="1"/>
              <a:t>allow</a:t>
            </a:r>
            <a:r>
              <a:rPr lang="it-IT" altLang="it-IT" sz="1867" dirty="0"/>
              <a:t> to </a:t>
            </a:r>
            <a:r>
              <a:rPr lang="it-IT" altLang="it-IT" sz="1867" dirty="0" err="1"/>
              <a:t>predict</a:t>
            </a:r>
            <a:r>
              <a:rPr lang="it-IT" altLang="it-IT" sz="1867" dirty="0"/>
              <a:t> </a:t>
            </a:r>
            <a:r>
              <a:rPr lang="it-IT" altLang="it-IT" sz="1867" dirty="0" err="1"/>
              <a:t>outcome</a:t>
            </a:r>
            <a:r>
              <a:rPr lang="it-IT" altLang="it-IT" sz="1867" dirty="0"/>
              <a:t> </a:t>
            </a:r>
            <a:r>
              <a:rPr lang="it-IT" altLang="it-IT" sz="1867" dirty="0" err="1"/>
              <a:t>risks</a:t>
            </a:r>
            <a:r>
              <a:rPr lang="it-IT" altLang="it-IT" sz="1867" dirty="0"/>
              <a:t> or </a:t>
            </a:r>
            <a:r>
              <a:rPr lang="it-IT" altLang="it-IT" sz="1867" dirty="0" err="1"/>
              <a:t>rates</a:t>
            </a:r>
            <a:r>
              <a:rPr lang="it-IT" altLang="it-IT" sz="1867" dirty="0"/>
              <a:t> in </a:t>
            </a:r>
            <a:r>
              <a:rPr lang="it-IT" altLang="it-IT" sz="1867" dirty="0" err="1"/>
              <a:t>patient-subgroups</a:t>
            </a:r>
            <a:endParaRPr lang="it-IT" altLang="it-IT" sz="1867" dirty="0"/>
          </a:p>
          <a:p>
            <a:r>
              <a:rPr lang="it-IT" altLang="it-IT" sz="1867" dirty="0"/>
              <a:t>A </a:t>
            </a:r>
            <a:r>
              <a:rPr lang="it-IT" altLang="it-IT" sz="1867" dirty="0" err="1"/>
              <a:t>prediction</a:t>
            </a:r>
            <a:r>
              <a:rPr lang="it-IT" altLang="it-IT" sz="1867" dirty="0"/>
              <a:t> </a:t>
            </a:r>
            <a:r>
              <a:rPr lang="it-IT" altLang="it-IT" sz="1867" dirty="0" err="1"/>
              <a:t>tool</a:t>
            </a:r>
            <a:r>
              <a:rPr lang="it-IT" altLang="it-IT" sz="1867" dirty="0"/>
              <a:t> must be </a:t>
            </a:r>
            <a:r>
              <a:rPr lang="it-IT" altLang="it-IT" sz="1867" dirty="0" err="1"/>
              <a:t>valid</a:t>
            </a:r>
            <a:r>
              <a:rPr lang="it-IT" altLang="it-IT" sz="1867" dirty="0"/>
              <a:t>, </a:t>
            </a:r>
            <a:r>
              <a:rPr lang="it-IT" altLang="it-IT" sz="1867" dirty="0" err="1"/>
              <a:t>reproducible</a:t>
            </a:r>
            <a:r>
              <a:rPr lang="it-IT" altLang="it-IT" sz="1867" dirty="0"/>
              <a:t> and </a:t>
            </a:r>
            <a:r>
              <a:rPr lang="it-IT" altLang="it-IT" sz="1867" dirty="0" err="1"/>
              <a:t>generalizable</a:t>
            </a:r>
            <a:r>
              <a:rPr lang="it-IT" altLang="it-IT" sz="1867" dirty="0"/>
              <a:t>, to be </a:t>
            </a:r>
            <a:r>
              <a:rPr lang="it-IT" altLang="it-IT" sz="1867" dirty="0" err="1"/>
              <a:t>applied</a:t>
            </a:r>
            <a:r>
              <a:rPr lang="it-IT" altLang="it-IT" sz="1867" dirty="0"/>
              <a:t> </a:t>
            </a:r>
          </a:p>
          <a:p>
            <a:r>
              <a:rPr lang="it-IT" altLang="it-IT" sz="1867" dirty="0"/>
              <a:t>To </a:t>
            </a:r>
            <a:r>
              <a:rPr lang="it-IT" altLang="it-IT" sz="1867" dirty="0" err="1"/>
              <a:t>apply</a:t>
            </a:r>
            <a:r>
              <a:rPr lang="it-IT" altLang="it-IT" sz="1867" dirty="0"/>
              <a:t> a </a:t>
            </a:r>
            <a:r>
              <a:rPr lang="it-IT" altLang="it-IT" sz="1867" i="1" dirty="0" err="1">
                <a:solidFill>
                  <a:schemeClr val="tx2"/>
                </a:solidFill>
              </a:rPr>
              <a:t>prediction</a:t>
            </a:r>
            <a:r>
              <a:rPr lang="it-IT" altLang="it-IT" sz="1867" i="1" dirty="0">
                <a:solidFill>
                  <a:schemeClr val="tx2"/>
                </a:solidFill>
              </a:rPr>
              <a:t> </a:t>
            </a:r>
            <a:r>
              <a:rPr lang="it-IT" altLang="it-IT" sz="1867" i="1" dirty="0" err="1">
                <a:solidFill>
                  <a:schemeClr val="tx2"/>
                </a:solidFill>
              </a:rPr>
              <a:t>tool</a:t>
            </a:r>
            <a:r>
              <a:rPr lang="it-IT" altLang="it-IT" sz="1867" i="1" dirty="0">
                <a:solidFill>
                  <a:schemeClr val="tx2"/>
                </a:solidFill>
              </a:rPr>
              <a:t> in </a:t>
            </a:r>
            <a:r>
              <a:rPr lang="it-IT" altLang="it-IT" sz="1867" i="1" dirty="0" err="1">
                <a:solidFill>
                  <a:schemeClr val="tx2"/>
                </a:solidFill>
              </a:rPr>
              <a:t>individual</a:t>
            </a:r>
            <a:r>
              <a:rPr lang="it-IT" altLang="it-IT" sz="1867" i="1" dirty="0">
                <a:solidFill>
                  <a:schemeClr val="tx2"/>
                </a:solidFill>
              </a:rPr>
              <a:t> </a:t>
            </a:r>
            <a:r>
              <a:rPr lang="it-IT" altLang="it-IT" sz="1867" i="1" dirty="0" err="1">
                <a:solidFill>
                  <a:schemeClr val="tx2"/>
                </a:solidFill>
              </a:rPr>
              <a:t>patients</a:t>
            </a:r>
            <a:r>
              <a:rPr lang="it-IT" altLang="it-IT" sz="1867" dirty="0"/>
              <a:t>, the </a:t>
            </a:r>
            <a:r>
              <a:rPr lang="it-IT" altLang="it-IT" sz="1867" dirty="0" err="1"/>
              <a:t>patient</a:t>
            </a:r>
            <a:r>
              <a:rPr lang="it-IT" altLang="it-IT" sz="1867" dirty="0"/>
              <a:t> </a:t>
            </a:r>
            <a:r>
              <a:rPr lang="it-IT" altLang="it-IT" sz="1867" dirty="0" err="1"/>
              <a:t>characteristics</a:t>
            </a:r>
            <a:r>
              <a:rPr lang="it-IT" altLang="it-IT" sz="1867" dirty="0"/>
              <a:t> must be </a:t>
            </a:r>
            <a:r>
              <a:rPr lang="it-IT" altLang="it-IT" sz="1867" dirty="0" err="1"/>
              <a:t>similar</a:t>
            </a:r>
            <a:r>
              <a:rPr lang="it-IT" altLang="it-IT" sz="1867" dirty="0"/>
              <a:t> to </a:t>
            </a:r>
            <a:r>
              <a:rPr lang="it-IT" altLang="it-IT" sz="1867" dirty="0" err="1"/>
              <a:t>those</a:t>
            </a:r>
            <a:r>
              <a:rPr lang="it-IT" altLang="it-IT" sz="1867" dirty="0"/>
              <a:t> of </a:t>
            </a:r>
            <a:r>
              <a:rPr lang="it-IT" altLang="it-IT" sz="1867" dirty="0" err="1"/>
              <a:t>patient</a:t>
            </a:r>
            <a:r>
              <a:rPr lang="it-IT" altLang="it-IT" sz="1867" dirty="0"/>
              <a:t> </a:t>
            </a:r>
            <a:r>
              <a:rPr lang="it-IT" altLang="it-IT" sz="1867" dirty="0" err="1"/>
              <a:t>samples</a:t>
            </a:r>
            <a:r>
              <a:rPr lang="it-IT" altLang="it-IT" sz="1867" dirty="0"/>
              <a:t> </a:t>
            </a:r>
            <a:r>
              <a:rPr lang="it-IT" altLang="it-IT" sz="1867" dirty="0" err="1"/>
              <a:t>generating</a:t>
            </a:r>
            <a:r>
              <a:rPr lang="it-IT" altLang="it-IT" sz="1867" dirty="0"/>
              <a:t> and </a:t>
            </a:r>
            <a:r>
              <a:rPr lang="it-IT" altLang="it-IT" sz="1867" dirty="0" err="1"/>
              <a:t>validating</a:t>
            </a:r>
            <a:r>
              <a:rPr lang="it-IT" altLang="it-IT" sz="1867" dirty="0"/>
              <a:t> the </a:t>
            </a:r>
            <a:r>
              <a:rPr lang="it-IT" altLang="it-IT" sz="1867" dirty="0" err="1"/>
              <a:t>prediction</a:t>
            </a:r>
            <a:r>
              <a:rPr lang="it-IT" altLang="it-IT" sz="1867" dirty="0"/>
              <a:t> </a:t>
            </a:r>
            <a:r>
              <a:rPr lang="it-IT" altLang="it-IT" sz="1867" dirty="0" err="1"/>
              <a:t>tool</a:t>
            </a:r>
            <a:endParaRPr lang="it-IT" altLang="it-IT" sz="1867" dirty="0"/>
          </a:p>
          <a:p>
            <a:r>
              <a:rPr lang="it-IT" altLang="it-IT" sz="1867" dirty="0"/>
              <a:t>Application of the </a:t>
            </a:r>
            <a:r>
              <a:rPr lang="it-IT" altLang="it-IT" sz="1867" dirty="0" err="1"/>
              <a:t>prediction</a:t>
            </a:r>
            <a:r>
              <a:rPr lang="it-IT" altLang="it-IT" sz="1867" dirty="0"/>
              <a:t> </a:t>
            </a:r>
            <a:r>
              <a:rPr lang="it-IT" altLang="it-IT" sz="1867" dirty="0" err="1"/>
              <a:t>tool</a:t>
            </a:r>
            <a:r>
              <a:rPr lang="it-IT" altLang="it-IT" sz="1867" dirty="0"/>
              <a:t> </a:t>
            </a:r>
            <a:r>
              <a:rPr lang="it-IT" altLang="it-IT" sz="1867" dirty="0" err="1"/>
              <a:t>is</a:t>
            </a:r>
            <a:endParaRPr lang="it-IT" altLang="it-IT" sz="1867" dirty="0"/>
          </a:p>
          <a:p>
            <a:pPr marL="0" indent="0">
              <a:buNone/>
            </a:pPr>
            <a:r>
              <a:rPr lang="it-IT" altLang="it-IT" sz="1867" dirty="0"/>
              <a:t>   </a:t>
            </a:r>
            <a:r>
              <a:rPr lang="it-IT" altLang="it-IT" sz="1867" dirty="0" err="1"/>
              <a:t>expected</a:t>
            </a:r>
            <a:r>
              <a:rPr lang="it-IT" altLang="it-IT" sz="1867" dirty="0"/>
              <a:t> to </a:t>
            </a:r>
            <a:r>
              <a:rPr lang="it-IT" altLang="it-IT" sz="1867" dirty="0" err="1"/>
              <a:t>provide</a:t>
            </a:r>
            <a:r>
              <a:rPr lang="it-IT" altLang="it-IT" sz="1867" dirty="0"/>
              <a:t> </a:t>
            </a:r>
            <a:r>
              <a:rPr lang="it-IT" altLang="it-IT" sz="1867" i="1" dirty="0">
                <a:solidFill>
                  <a:schemeClr val="tx2"/>
                </a:solidFill>
              </a:rPr>
              <a:t>benefit</a:t>
            </a:r>
          </a:p>
          <a:p>
            <a:pPr marL="0" indent="0">
              <a:buNone/>
            </a:pPr>
            <a:r>
              <a:rPr lang="it-IT" altLang="it-IT" sz="1867" i="1" dirty="0">
                <a:solidFill>
                  <a:schemeClr val="tx2"/>
                </a:solidFill>
              </a:rPr>
              <a:t>   to the </a:t>
            </a:r>
            <a:r>
              <a:rPr lang="it-IT" altLang="it-IT" sz="1867" i="1" dirty="0" err="1">
                <a:solidFill>
                  <a:schemeClr val="tx2"/>
                </a:solidFill>
              </a:rPr>
              <a:t>patient</a:t>
            </a:r>
            <a:endParaRPr lang="it-IT" altLang="it-IT" sz="1867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b="1" dirty="0" smtClean="0"/>
              <a:t>The </a:t>
            </a:r>
            <a:r>
              <a:rPr lang="it-IT" sz="2800" b="1" dirty="0"/>
              <a:t>link between diagnosis and prognosis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Patients mainly benefit from medical testing if it affects future medical decisions</a:t>
            </a:r>
          </a:p>
          <a:p>
            <a:pPr eaLnBrk="1" hangingPunct="1"/>
            <a:r>
              <a:rPr lang="it-IT" altLang="it-IT" smtClean="0"/>
              <a:t>This implies that diagnostic tests are clinically relevant if they not only inform on the disease status but also on the future outcome</a:t>
            </a:r>
          </a:p>
          <a:p>
            <a:pPr eaLnBrk="1" hangingPunct="1"/>
            <a:r>
              <a:rPr lang="it-IT" altLang="it-IT" smtClean="0"/>
              <a:t>Hence the relevance of diagnostic information is closely related to prognosis: </a:t>
            </a:r>
            <a:r>
              <a:rPr lang="it-IT" altLang="it-IT" i="1" smtClean="0"/>
              <a:t>the implication for the future course of the patient’s condition</a:t>
            </a:r>
          </a:p>
        </p:txBody>
      </p:sp>
    </p:spTree>
    <p:extLst>
      <p:ext uri="{BB962C8B-B14F-4D97-AF65-F5344CB8AC3E}">
        <p14:creationId xmlns:p14="http://schemas.microsoft.com/office/powerpoint/2010/main" val="876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" y="170406"/>
            <a:ext cx="9144000" cy="543859"/>
          </a:xfrm>
        </p:spPr>
        <p:txBody>
          <a:bodyPr/>
          <a:lstStyle/>
          <a:p>
            <a:r>
              <a:rPr lang="it-IT" sz="2800" dirty="0"/>
              <a:t>The </a:t>
            </a:r>
            <a:r>
              <a:rPr lang="it-IT" sz="2800" dirty="0" err="1"/>
              <a:t>temporal</a:t>
            </a:r>
            <a:r>
              <a:rPr lang="it-IT" sz="2800" dirty="0"/>
              <a:t> </a:t>
            </a:r>
            <a:r>
              <a:rPr lang="it-IT" sz="2800" dirty="0" err="1"/>
              <a:t>dimension</a:t>
            </a:r>
            <a:r>
              <a:rPr lang="it-IT" sz="2800" dirty="0"/>
              <a:t> </a:t>
            </a:r>
            <a:r>
              <a:rPr lang="it-IT" sz="2800" dirty="0" smtClean="0"/>
              <a:t>of the </a:t>
            </a:r>
            <a:r>
              <a:rPr lang="it-IT" sz="2800" dirty="0" err="1" smtClean="0"/>
              <a:t>diagnosis</a:t>
            </a:r>
            <a:r>
              <a:rPr lang="it-IT" sz="2800" dirty="0" smtClean="0"/>
              <a:t> of </a:t>
            </a:r>
            <a:r>
              <a:rPr lang="it-IT" sz="2800" dirty="0" err="1" smtClean="0"/>
              <a:t>cirrhosis</a:t>
            </a:r>
            <a:endParaRPr lang="it-IT" sz="28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31" y="1117841"/>
            <a:ext cx="2389105" cy="3236867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906606" y="4341064"/>
            <a:ext cx="1311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dirty="0" err="1">
                <a:solidFill>
                  <a:schemeClr val="tx2"/>
                </a:solidFill>
              </a:rPr>
              <a:t>Diagnosis</a:t>
            </a:r>
            <a:r>
              <a:rPr lang="it-IT" sz="1600" dirty="0">
                <a:solidFill>
                  <a:schemeClr val="tx2"/>
                </a:solidFill>
              </a:rPr>
              <a:t> of</a:t>
            </a:r>
          </a:p>
          <a:p>
            <a:pPr algn="ctr"/>
            <a:r>
              <a:rPr lang="it-IT" sz="1600" dirty="0" err="1">
                <a:solidFill>
                  <a:schemeClr val="tx2"/>
                </a:solidFill>
              </a:rPr>
              <a:t>cirrhosis</a:t>
            </a:r>
            <a:endParaRPr lang="it-IT" sz="1600" dirty="0">
              <a:solidFill>
                <a:schemeClr val="tx2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653119" y="4464175"/>
            <a:ext cx="40142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tx2"/>
                </a:solidFill>
              </a:rPr>
              <a:t>Future </a:t>
            </a:r>
            <a:r>
              <a:rPr lang="it-IT" sz="1600" dirty="0" err="1">
                <a:solidFill>
                  <a:schemeClr val="tx2"/>
                </a:solidFill>
              </a:rPr>
              <a:t>implication</a:t>
            </a:r>
            <a:r>
              <a:rPr lang="it-IT" sz="1600" dirty="0">
                <a:solidFill>
                  <a:schemeClr val="tx2"/>
                </a:solidFill>
              </a:rPr>
              <a:t> of </a:t>
            </a:r>
            <a:r>
              <a:rPr lang="it-IT" sz="1600" dirty="0" err="1" smtClean="0">
                <a:solidFill>
                  <a:schemeClr val="tx2"/>
                </a:solidFill>
              </a:rPr>
              <a:t>diagnosing</a:t>
            </a:r>
            <a:r>
              <a:rPr lang="it-IT" sz="1600" dirty="0" smtClean="0">
                <a:solidFill>
                  <a:schemeClr val="tx2"/>
                </a:solidFill>
              </a:rPr>
              <a:t> </a:t>
            </a:r>
            <a:r>
              <a:rPr lang="it-IT" sz="1600" dirty="0" err="1" smtClean="0">
                <a:solidFill>
                  <a:schemeClr val="tx2"/>
                </a:solidFill>
              </a:rPr>
              <a:t>cirrhosis</a:t>
            </a:r>
            <a:endParaRPr lang="it-IT" sz="1600" dirty="0">
              <a:solidFill>
                <a:schemeClr val="tx2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110" y="1117842"/>
            <a:ext cx="5440505" cy="328270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370463" y="840843"/>
            <a:ext cx="2579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/>
              <a:t>Ratib</a:t>
            </a:r>
            <a:r>
              <a:rPr lang="it-IT" sz="1200" dirty="0"/>
              <a:t> S J </a:t>
            </a:r>
            <a:r>
              <a:rPr lang="it-IT" sz="1200" dirty="0" err="1"/>
              <a:t>Hepatol</a:t>
            </a:r>
            <a:r>
              <a:rPr lang="it-IT" sz="1200" dirty="0"/>
              <a:t> 2014;60:282-289</a:t>
            </a:r>
          </a:p>
        </p:txBody>
      </p:sp>
    </p:spTree>
    <p:extLst>
      <p:ext uri="{BB962C8B-B14F-4D97-AF65-F5344CB8AC3E}">
        <p14:creationId xmlns:p14="http://schemas.microsoft.com/office/powerpoint/2010/main" val="332846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UUExQUFhUXGBgXGBgYFhgYFxoYHBwcGhwdGhoYHCggGB0lHBQYITEhJSkrLi4uFx8zODMsNygtLisBCgoKDg0OGhAQGiwkHyQsLCwsLCwsLCwsLCwsLCwsLCwsLCwsLCwsLCwsLCwsLCwsLCwsLC8sLCwsLCwsLCwsLP/AABEIAMQBAQMBIgACEQEDEQH/xAAcAAACAgMBAQAAAAAAAAAAAAAABAMFAQIGBwj/xABGEAABAwIDBQMLAQQHCAMAAAABAAIRAyEEMUEFElFhcQYigRMyM3ORobGywdHw4SNC0vEHUlNicpKTFBYkQ4KDwuJEVGP/xAAZAQADAQEBAAAAAAAAAAAAAAAAAgMBBAX/xAAoEQACAgIBAwQBBQEAAAAAAAAAAQIRAyExBBJRExQyQVIFIjNCkSP/2gAMAwEAAhEDEQA/APGNq+mq+sf8xSib2r6ar6x/zFKIAEIQgAQhCABZU+Bwb61RtOk0ve8w1ozJ/NV752L/AKNaGEoh2JaytXcJdvAOY3+60Ee12vRJOahyPCDm6R8+IX09V2FhdMNh/wDSZ/Ckq+xsKP8A4+Hn1TPsuf3cTsj+nzlwz5uWF9GOoYdsf8NhbGZNGnPQjduq9mysO9xPkaPP9kwfRD6yC+h1+mZfto8DWV9DU9iYUkf8PSP/AGmfZb19kYX/AOvQbH/5M+yaPUp/Qj6CS+0fO0IXuGNbhGEhuHoud6tkfBVVanTd/wAiiOlNg+ib10Z7GXlHkkIXqf8AsFP+xp/5G/ZaO2dSNjTog/4R9keuvBnsn5R5eheoU9n0JvTZ4MH2T1DBUT5tGk4eqE+2FvrLwHsn5PIYQvXHbOo5mjSHLybfspaWy8Of+VS/yN+yz114D2UvJ48heyjZlH+ypf6bfstH7Pof2NL/ACN+yPXXgPZS8njqwvZjs+hHoaP+m37KJ2zKDgQaNKP8DR9EyyoR9LJfZ48hX/aXs8cOd9kupE2OreR+hVCVU5mqdMwhCEGAhCEACEIQA3tX01X1j/mKUTe1fTVfWP8AmKUQAIQhAAmtmbOqYio2lRYXveYAH5YDUnJb7H2VVxNVtGiwve7IDIDUk6AalfQ/YPsXS2eyAd+s70lSM9d1s5MHvi/KeTIoclMeNzYf0e9hqWzae+7dqYl4779Gg/uMnIcTmY6AdLiq1iTH0W9ao2M1W4h5cOXNcGTI3yelgxJCeIquM3AEe5LOJORUuIMGTf8AuyocTXyuByb91yKNs9Lu7eDU0QeB4qNrR+5c5cktXqk2u49bePNR16nk2S9243r8FaGPYkslLkadidzznxx1K53a+3ZJawwNTm4/ZVm0dqB9mWbxOZVaa409q6kqVHPLINnHx5rSeZWGValTlyFgqirtHOACoW7SquyIaPGVqgyTyo6UYPiVIzDNGQv1XJnE1CTDyYGqmp4ypwHvH1WuAvqHXswjdc+qxUpMHmbwdyNlz9LaFUX3bdSncPtcWDmxzNwl7R1NFxRqPGbhb+s2f5qI0jMnM6jL9EMxAOuemY8E9hKgMtKUqhWgfFSxOqwzD3O6NVO+gRcoZovS4FZe1StZeFio3knRGT2V9doLS1wBBEEaQvP+0OwTSJfTvT97evLmvQsUxIvIuPaFWM6ObJiU+Dy1CvdvbF8mS+mJZqP6v6KiV07OCUWnTBCELTAQhCAG9q+mq+sf8xSib2r6ar6x/wAxSiABbMbJA4rVSYcd5vUfFBq5PpLsP2Ro7PoQO9VcP2j4ueQ4N5K+Y6bm3AclWDGOe6wtE/yWJLXXBjj+i8mWS2e5DB2qhqtVJcSTlZIYjHCOkxChr1rQT4i09eCQxOKDRIN8v5JLsuopDb6u6Jd53hdKU5fJsAlAHOBfVO6BeDr1VPtLtBaKcBup+3FdGPF9sjkyVwXeK2nSotLjc6DiuOx+KfXdv1XW0bo0fmqQxu0TcuudBNh+qqq2Ic+7jI4aLopI5ZTHMRjGzDcm8fiq+ttMHzt4jiLBK4h0iMhn1WlKkTCdJUc08rvRK7ENI4RkFq/EE+bbp+WW5w9lo1pFiM8jz/mt0hbkySlUfo7rIH5CdwGODnAOsTkTkY+H6Kv3JA0H57dExRwRcQch70OvsaLlZ09IjIhbVKANpEX6j8K12ThKZqM8uagpDzvJwahEWjesLwpsFRAJmeUxvROsapGWN8CLbhuRl0VsaJEXibxySO4Gva4xw6q2wA337xHhySNWXxSG9n4UzPuT1XC8VLQaOiy+pfkikb3NvRS4jDw6QEu8iVa4wSq+o0jQQhCu3yKV2TZVGMpRcK6qhI4gTMAZarWhClc+c76Lkdv4BtNwc2wcT3eBHDlddhXwd7LmO07CNyeJ+AT43uiGdJxKBCEK5xAhCEAN7V9NV9Y/5ilE3tX01X1j/mKUQB09PsnMzWADB+1lsAHyYqDdJdDheJMZcwq7E7INJzyT3WPYxpIu8uG8I3SR5sHPUcVabPa5ww58rWJFGs9rA+5LC5gYy1pawSIJhpA0Su1MIfL1JqVHBlWmO93oNQd7eMxvDc3bC+7pCw2PJ9AN6wBHtuo69VwiI63PuWxcAQAPzmq6tiT3Q2ZJifoPavM7D3Iyb2a4ll7ukk8LTE3g2StPAgHylR9micoaNeN01RoTvOJfwIkga8RcfquR25t2pUeWU3ltNucWk5RPD7q0MSW2Sllk9JkfaHaJc9zSTuA2E5jMExpEQudxWKnIeEpqrLyT5xuST+uaVw1AF17xqFWyMmL+RuJQzDjd6prGuAsB/JR1B3RbTxRZlasqsWyLZyd0fHwTmDwunJQBm/UM5NEmMp/I9iudl0pdZoO61zjMZC2RzzFk9kKti2Iw1MU6Za6p5Uuc1zSB5Pd3bEHPekmyWNETukC4i948dCrJzMjYkE2+p4JHHNLWu/rOF+F+andsrSURJjIc4WIb4jNW1BlgYyvnbwVXg2gAAi7hOf5yTeEr7nccRBy5ciUzMgX9Elw1/NE3gqJFzqltm1xuwOvirjDvE6dEpVMgxIHdBGv0VhgXEDQXVbtWXvEfujKdfwLGDxBiD7CsZWDOlpPg3JIW7n8FUUsaOY5FTPxgI0RaGp2S1KmepRSY17mgzcgQCB7zYJJ+LBztzWWGRmCsTMkjbGUN1xbkQYiZ94SFSARKddGgS+IbZOTbK7FVBBtZcX2pyZ1d9F1+MaPFcn2sbAZ1d8Amh8iGZf8AOzmkIQrnCCEIQA3tX01X1j/mKUTe1fTVfWP+YpRAGVvR84dQuoxmMY2o3ym8KFSW+TNDdNOk5oHdcRctO6RuyDuyjFbUNTDjdoOhzn7ztw+TYN9pbBDYJDQGzNp5rGbHk9UfiJEm5Jvy5KLDYY1TJmPd0C2qm/dFrTaykqVRTb0lefCDctnv5JftpCHbLaYptbSpjdc4AZyQG2c7x4LkaA/dFvz4pjGuNSs55MzAHID9U2/DBu6SNb6KsnukctUiHFU9xkDMxmlcGAGEniU7jr66fn1SbKPcvlMlPwSoUADjebkmemQ9qMTSzOZyhNYBgguM8v5KWvSEXz9yTu2U7dHOYWn5MuDpvMFWGFfBHDJa4rDyDIylRbMqS1pPQ/VUsh20NY2mQSOehSVdxy9xurHF07lpEafyVYXRLfaUjKxpoWYQHTFrWVgW0XUqg3KnlS5vk3B4DGtB74LSJJIyUFSjMNAH5/JaYkXbAJI0CZCcG7K1Sk9ohw3hLSRmDbXMSPcrijiy43HOfzqqiiXODN5ziGy1oJJgSSAJyFzYcVd4SN0sdm3LoePtRWjYsewlaHzoRbwVm7Ch43hYqs/2I7nTn+ck3s/EuGRk5RwP1SlUzUMeLfFFSlU4t8FZjEbwuPgoiZNlnaP3MrfJHWT9kN3mmyuKrAW8+Sr2U4ORSp7GaIhjEVMTOSmxOAiI10STqR0B66JnKuSfYmK17rl+13m0+rvgF1Rpwue7cshlLmXfAJ8buRLqVWM5BCELpPNBCEIAb2r6ar6x/wAxSib2r6ar6x/zFKIA6nb+K33OpOpVQd4vdDmvLXinuw3dBAb3ZdebaQla73DC0W7lMta4gv32OdLzvgANMts0zIW20+1lSs3dcxgEudm+ZcKgN96Y/amBkIGkzUuxZc2kyAAyYjUudJJ55Do0IZq5Pe30HRbgD7Fz+2PKAEuB3QAZkRBmI9hVvtPaG63T38I0KoMTj/KA0pBbLIN57o3YvxgFckqjwewnJ0K7Pw8ne4Rn+c1b1WhwLY0mea1o4aAIiMyPop8Szdblz9qWHlmTKWk0vdByHvRjKED7kfVNYJoBJmZgyotqUZEaJlsk1TFNntG5z/LreqyBe54awocI7dO67w8ExUbaYg/lkn2WXArjaMjdAuVWjZ5AJExPJWTjNz+FZgTYRx5p09UTcNlQ+m9sES7Oxz9pSr63D/q4hdBiWajM3VTiMEQ+RF8+EdEyJuLXAu2tvCSNQp6DZg8brFbZkERb7pvC4TdAn35xxWGpM0o0oBkeafFTYSncmdRn7U1XpG7hHFZweFnM5mUJjtFlTqiN0m9/DxyKSNMklzDF78CMlrWBkN4ps0oZA5LGBGysQSDY/FOYZxJHNKUackSmqMsd8OiVsskWjWuASbgZKc8rZIYh/e8ClS2M3onguIEyFIXENLbbrrG2oyhIYau6Ta8cU3SxALCFRomVlVg3+S5nt/5tK2rvgF1WIiZXKdvnS2l1d8AjD8iXVfxs4xCELrPLBCEIAb2r6ar6x/zFKJvavpqvrH/MUogAW9LMdVot6WY6oNXJ61j8QXSfALGGwsQNcz1WKLZdyCt6QHC+S4JbPciTYSnAiAckjtSvaOf5CuMIwmwF7BKbQwkkwMhfRUiriSfyK/BwM/z8lZxlPuzZLtYWndMwPH8yUjXEgjNCVCyKrEC0jRTxvNvnCiqU7kXCxQBMg5ix+KDEwp08wdRbkgUiJJzufsmC0EZQRqohUmx6JKH7jO4CAYgfVLVaOugMeKnp2N5gTZaPfkGtPUrbNIa9M2seq0o043pzyEpl1F1iSfBRYenLjJmFqtmM2YCe6THHkExUhpCKdSAXETOiW3JG8TdaTsZYzeMnJNloIj2JSk8CyZw1S29msY8VRp5MiVI7IFZNWc/FBcHRawWFkNUa8WOseCUxGK3HbxAMaHI8jyQ2bmDAtKWxDS43CNoKRZu2mK3m02U2ZgMbF+ua03N0KXDNpl4LWPDLS3eG9zgxC2xMSYa7dmwOcJmTS2KPxHdLYEkyT+ZLkO3gO7Sni74Bdk+jIkDNcd29ZDaXV3wC3H8iXU/xs4xCELqPLBCEIAb2r6ar6x/zFKJvavpqvrH/ADFKIAFszMLVb08wg2PJ7FgqQABCdZUy5JPCO3WctPFTUGmc7A5Lzme9FFnQPdBnLQZzzU9YODMrnPhdLYVoDtOIurFrQWEaj4J8b2TyHP1aUG3MBK1XbifxjS0gxebdNUrVG/8AaLp29iSQi4A62S1Qbr97SACpK9FzSRmEUCQMiZvxWNiUM1wC2xzCQfTDvNsmn1OQaFDWAzEoDgX3HZRPG6y2uQYIItb4qZntRUpudA+i2gUrM0cQ6bkgZ31UbnSYGRv7VJWw8GD1K03r26BHBpis6SALcfFBZLgI7oTVChAnjc9UOpkEcx8boBKyGrTJaHADdktmciL5ZjNbYes0CJmOCmdQgTPVRU6UuFoGqwpRs8yLEhZJuAFO5gJEaKTCNDZJzJ9yBkhh2DHHr1QMOBpKmp1JyUlRzQQDwWox2a4Zl8lvUokxu53NuS3ZUGkLLrDn7USaFQi5vFcT/SObUurvgF3VU+9cL/SK4FtLq/4NW4vkQ6n4M4dCELqPNBCEIAb2r6ar6x/zFKJvavpqvrH/ADFKIAFvS84dQtFtSzHUINXJ7c2jDojXL7LWm/vEG1/y6dxFCXC8GDfmk8HStzkzxnVefNbPei9Fg7vNH7pbrxP2Q3HFpAFneELbDtJkATHHQKPFAGJvMyY5W6LEmEWnpmlc6uMuJ+HwSr2jQyQsEEGx3uM5/qhjhcjoqq/slLTMYtocAQeRSj8LBid3norEMlpB9uqTrs0JPUIFa0L1GbtnjXqI6qKrRAyy8Ey2biZHDkl3jdvEjULRCBtO+evFS0wZj38o+623ZOQg+5SOoGLa/maGakQPZ15yhtH2clK2mDJJJjib25aqWm8HIQElle3RoXENgXEKOgJnl+fVNvfMNEa9FE9kcb5lDYyiStZEAX4zzUb3KTCOMGTce8IdRJM6arbsxaZFRw1+9bMj9VI9hn8vwWd+DZYbWkybooeyahULdJV9ss0G0a7qm4a1VpZSBY4kW45NknO2SqMLvOIaGkzkIkq7wGH71J7fJvIqUpY8Dd3HudTdM3Dg4cNRxTxRzdRLWyl8i4EgG7TBkhBqEZwmNpPc6tVL7O8q8GIgAOIERnYBJ4p2YzGiQonaF8QfzmuI7eukUurvgF1lXqVx/bY92kebvgFTH8jl6j4M5JCELpPPBCEIAb2r6ar6x/zFKJvavpqvrH/MUogAW9LMdQtFvSzHUINXJ74bkm9tfBKUQQ4ublx4pvD1aYZd58pvOlm7YAeb3tZtZZpUTujpkuN/uPYi6QUK8fbmsYoT4zZDmEaAarLXTOf68ktUMmLVKWZ8ISVYe1XXk8pzi6QxmHt9OSfkSzTAVJEO4yPzwTFShN+SraL4MaK6w5F4MgiQVkeTZMpnUYMgcVBukzCscUJJBnWElSfBIP4EN7MURelM/FWNBsxO9uzcCAYm8FQU6UGSCfFNbjTFoKVsbtFKdNsukkSLXGdoniInJRPYMmj4wmnt3RcW0j6rZruAP5ZLZVJ0aUaW7czOa2xMEG3D9FMyuImVDXrNPdEnImRqjuNSYrIgX/OCYbUsbjh4KGqyDyOS2pUZBz6QtTGcbI3ZXyyUjbQBYfVblhHPwUG9cgEeKLBxLihgBVZRbQ3zXJqNq02uN2hwLHhzrN7oi3Hkr7E092u3FtbT8lhHNohhMVag80mcnEb4I47q5/B44CSGt7zCw8pgSL2Nltia7nbge4u3GgMmO6OCo8muDgnhlJ7eiJ7QHO3ZDXPe5oOgLi4e4paqZ5rfFV0k+qpovVKjStE2XH9u2ANpdXfALrHOuuT7dvBbS6u+AVsXyOXqPgcehCF0nnghCEAN7V9NV9Y/5ilE3tX01X1j/mKUQALLSsIQB6n2N7RsxPcqwKvzDUjnyXc1WFlnAZA2IMA3GWsaL52pVC0hzSQQZBFiCvUexPaoYhooVCG1tDk1/wD7clzzx9u0ehhz99RkdlVaDyhKBxkxmOP2TRp3gZ6klS0MPBPO8pFHuOhy7SOmDEmf5Iq0pEzdTuaZGo4LEGMrX6KijRKznNp4VzTIU+FxfdDhYixaVZ4qjYjxVQ/CnTVTlEqnaLBhDhd183Dnw96psVVc19mzyDTyvORmTYcFI0wTbL6Jhrxa1tEjl5HUb4E6O0HbsimfNkGHQZ8Jy/IumcPtB5MeScASBMHXM3GWXvupmOEyBzUdYOcQaZuA61wN626TBgixznoltM1wl5NfLOJeCDDd4gbrgDnHXIZDW0pSrjHDdAY8mJdLC2/ekAX/ALsE+5WAwVbIlpueRi2u7E5+3WFszZlQOa9zmQS6GtdLgALT3Rqihk+FspmVnuMCk4Zkkh3uEZ5JmlXfmKbspggk56d2chP5KsfIuBMyRxn4qTcIuJ+sFLa8Fe2V8kD8PImRFs1CAZMT9E06pIJgSNBaI5KSiXPEiAOX5zQnYzVFdWkSCUtuXV27CN1uVA7DgCQBIlaK5JiwJaIMTMzrfRb1MULGeSyaEtsb6ylKtAjkmeyerI69Ykzml3PIuSt60BKY6o1rS9xgDMrEvAk2b4nEtY0lxAC4Hbe1TWd/dBMcb6+5G2drGs60hgyHHmVVrrx462zy82bu0uAQhCqc4IQhADe1fTVfWP8AmKUTe1fTVfWP+YpRAAhCEAC2p1C0ggkEXBFiCtUIA9R7FdsvKxSrwKgENdkH9eDvivQsHimxe5PAL5ta6Ml6J2U7eNazcxTiC3zXgE7w4Oi889VKUK2jrx5k1Uv9PVHsESc4yULzDRzy4Lknf0g4TSu4D1bz/wCKhPb7C5eVkerf/Cst+CqcPyR1JGmca8z+FL4hngqCn29wetQzyY/+FYf27we/veVN8+4/+FK02UWSC+0WdbDgTf2qCnYk2toq13bTBEH9obmfMf8Awpf/AHxwmflPDcf9kjg/A8csPyRewD5tlNh3SOeS51vbHCQf2kcO4/7KZnbPBRepBtMMf9lN45eCyz46+S/06kAZgwclq9jh+/biANVQUu2+BAM1TPDyb4+VY/33wVv2xH/bf/Cs9OXgFmx/ki9ND+qT46qCrJIGUG8cOqrW9usCB6Uk/wCB/wDCoj24weXlberf/CseOXgddRD8kXBoQ6DeMzy5KZrQ0QLLmn9tcJLYq2Gfcf8AZbVe2mCMftTH+B+X+VaoSX0JPPB/2R0j3CIkJR9T90kD6qmPbXB/2h/03/ZQVe2OEJH7SwB/cf8AZb2S8CerD8kX+8oXuuqZ/bLCkCapsIH7N32SWJ7XYeDuvJ/6XT7wm7JeCbyx8oc2viGsBe4gNH5bqvPts7WdXdwYPNb9TxK12vtV9d0mzR5o4fqq9dOOHbt8nDmzuelwCEIVDnBCEIAEIQgCbF1C573HMuJ9plQoQgAQhCABCEIAEIQgAQhCABCEIAEIQgAQhCABCEIAEIQgAQhCABCEIAEIQgAQhCABCEIAEIQgAQhCAP/Z"/>
          <p:cNvSpPr>
            <a:spLocks noChangeAspect="1" noChangeArrowheads="1"/>
          </p:cNvSpPr>
          <p:nvPr/>
        </p:nvSpPr>
        <p:spPr bwMode="auto">
          <a:xfrm>
            <a:off x="1121835" y="-448204"/>
            <a:ext cx="2032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it-IT" sz="120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3" y="1284727"/>
            <a:ext cx="2185134" cy="163885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38" y="3035164"/>
            <a:ext cx="2203291" cy="1652468"/>
          </a:xfrm>
          <a:prstGeom prst="rect">
            <a:avLst/>
          </a:prstGeom>
        </p:spPr>
      </p:pic>
      <p:sp>
        <p:nvSpPr>
          <p:cNvPr id="452" name="Title 3"/>
          <p:cNvSpPr txBox="1">
            <a:spLocks/>
          </p:cNvSpPr>
          <p:nvPr/>
        </p:nvSpPr>
        <p:spPr>
          <a:xfrm>
            <a:off x="1657350" y="405280"/>
            <a:ext cx="5829300" cy="676697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it-IT" sz="1867" b="1" kern="0" dirty="0"/>
              <a:t>The </a:t>
            </a:r>
            <a:r>
              <a:rPr lang="it-IT" sz="1867" b="1" kern="0" dirty="0" err="1"/>
              <a:t>temporal</a:t>
            </a:r>
            <a:r>
              <a:rPr lang="it-IT" sz="1867" b="1" kern="0" dirty="0"/>
              <a:t> </a:t>
            </a:r>
            <a:r>
              <a:rPr lang="it-IT" sz="1867" b="1" kern="0" dirty="0" err="1"/>
              <a:t>dimension</a:t>
            </a:r>
            <a:r>
              <a:rPr lang="it-IT" sz="1867" b="1" kern="0" dirty="0"/>
              <a:t> of </a:t>
            </a:r>
            <a:r>
              <a:rPr lang="it-IT" sz="1867" b="1" kern="0" dirty="0" err="1"/>
              <a:t>diagnosis</a:t>
            </a:r>
            <a:endParaRPr lang="it-IT" sz="1867" b="1" kern="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1867" b="1" kern="0" dirty="0" err="1"/>
              <a:t>Esophageal</a:t>
            </a:r>
            <a:r>
              <a:rPr lang="it-IT" sz="1867" b="1" kern="0" dirty="0"/>
              <a:t> </a:t>
            </a:r>
            <a:r>
              <a:rPr lang="it-IT" sz="1867" b="1" kern="0" dirty="0" err="1"/>
              <a:t>varices</a:t>
            </a:r>
            <a:r>
              <a:rPr lang="it-IT" sz="1867" b="1" kern="0" dirty="0"/>
              <a:t> in </a:t>
            </a:r>
            <a:r>
              <a:rPr lang="it-IT" sz="1867" b="1" kern="0" dirty="0" err="1"/>
              <a:t>cirrhosis</a:t>
            </a:r>
            <a:endParaRPr lang="it-IT" sz="1867" b="1" kern="0" dirty="0"/>
          </a:p>
        </p:txBody>
      </p:sp>
      <p:grpSp>
        <p:nvGrpSpPr>
          <p:cNvPr id="2" name="Gruppo 1"/>
          <p:cNvGrpSpPr/>
          <p:nvPr/>
        </p:nvGrpSpPr>
        <p:grpSpPr>
          <a:xfrm>
            <a:off x="4110317" y="1460127"/>
            <a:ext cx="3774143" cy="3350761"/>
            <a:chOff x="4450976" y="1761565"/>
            <a:chExt cx="5661213" cy="5026140"/>
          </a:xfrm>
        </p:grpSpPr>
        <p:grpSp>
          <p:nvGrpSpPr>
            <p:cNvPr id="454" name="Gruppo 453"/>
            <p:cNvGrpSpPr/>
            <p:nvPr/>
          </p:nvGrpSpPr>
          <p:grpSpPr>
            <a:xfrm>
              <a:off x="4450976" y="1761565"/>
              <a:ext cx="5171504" cy="4768246"/>
              <a:chOff x="390525" y="1736725"/>
              <a:chExt cx="5305426" cy="4793113"/>
            </a:xfrm>
          </p:grpSpPr>
          <p:grpSp>
            <p:nvGrpSpPr>
              <p:cNvPr id="8" name="Gruppo 658"/>
              <p:cNvGrpSpPr>
                <a:grpSpLocks/>
              </p:cNvGrpSpPr>
              <p:nvPr/>
            </p:nvGrpSpPr>
            <p:grpSpPr bwMode="auto">
              <a:xfrm>
                <a:off x="390525" y="1736725"/>
                <a:ext cx="5305426" cy="4793113"/>
                <a:chOff x="4829299" y="1449439"/>
                <a:chExt cx="5305301" cy="4793062"/>
              </a:xfrm>
            </p:grpSpPr>
            <p:sp>
              <p:nvSpPr>
                <p:cNvPr id="9" name="Rectangle 1033"/>
                <p:cNvSpPr>
                  <a:spLocks noChangeArrowheads="1"/>
                </p:cNvSpPr>
                <p:nvPr/>
              </p:nvSpPr>
              <p:spPr bwMode="auto">
                <a:xfrm>
                  <a:off x="4829299" y="5335599"/>
                  <a:ext cx="510610" cy="309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it-IT" sz="1333">
                      <a:cs typeface="Arial" charset="0"/>
                    </a:rPr>
                    <a:t>0.00</a:t>
                  </a:r>
                </a:p>
              </p:txBody>
            </p:sp>
            <p:sp>
              <p:nvSpPr>
                <p:cNvPr id="10" name="Rectangle 1035"/>
                <p:cNvSpPr>
                  <a:spLocks noChangeArrowheads="1"/>
                </p:cNvSpPr>
                <p:nvPr/>
              </p:nvSpPr>
              <p:spPr bwMode="auto">
                <a:xfrm>
                  <a:off x="4829299" y="4338658"/>
                  <a:ext cx="510610" cy="309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it-IT" sz="1333">
                      <a:cs typeface="Arial" charset="0"/>
                    </a:rPr>
                    <a:t>0.25</a:t>
                  </a:r>
                </a:p>
              </p:txBody>
            </p:sp>
            <p:sp>
              <p:nvSpPr>
                <p:cNvPr id="11" name="Rectangle 1037"/>
                <p:cNvSpPr>
                  <a:spLocks noChangeArrowheads="1"/>
                </p:cNvSpPr>
                <p:nvPr/>
              </p:nvSpPr>
              <p:spPr bwMode="auto">
                <a:xfrm>
                  <a:off x="4829299" y="3413156"/>
                  <a:ext cx="510610" cy="309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it-IT" sz="1333" dirty="0">
                      <a:cs typeface="Arial" charset="0"/>
                    </a:rPr>
                    <a:t>0.50</a:t>
                  </a:r>
                </a:p>
              </p:txBody>
            </p:sp>
            <p:sp>
              <p:nvSpPr>
                <p:cNvPr id="12" name="Rectangle 1039"/>
                <p:cNvSpPr>
                  <a:spLocks noChangeArrowheads="1"/>
                </p:cNvSpPr>
                <p:nvPr/>
              </p:nvSpPr>
              <p:spPr bwMode="auto">
                <a:xfrm>
                  <a:off x="4829299" y="2401929"/>
                  <a:ext cx="510610" cy="309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it-IT" sz="1333" dirty="0">
                      <a:cs typeface="Arial" charset="0"/>
                    </a:rPr>
                    <a:t>0.75</a:t>
                  </a:r>
                </a:p>
              </p:txBody>
            </p:sp>
            <p:sp>
              <p:nvSpPr>
                <p:cNvPr id="13" name="Rectangle 1041"/>
                <p:cNvSpPr>
                  <a:spLocks noChangeArrowheads="1"/>
                </p:cNvSpPr>
                <p:nvPr/>
              </p:nvSpPr>
              <p:spPr bwMode="auto">
                <a:xfrm>
                  <a:off x="4829299" y="1449439"/>
                  <a:ext cx="510610" cy="309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it-IT" sz="1333" dirty="0">
                      <a:cs typeface="Arial" charset="0"/>
                    </a:rPr>
                    <a:t>1.00</a:t>
                  </a:r>
                </a:p>
              </p:txBody>
            </p:sp>
            <p:sp>
              <p:nvSpPr>
                <p:cNvPr id="14" name="Rectangle 1242"/>
                <p:cNvSpPr>
                  <a:spLocks noChangeArrowheads="1"/>
                </p:cNvSpPr>
                <p:nvPr/>
              </p:nvSpPr>
              <p:spPr bwMode="auto">
                <a:xfrm>
                  <a:off x="5603981" y="5816605"/>
                  <a:ext cx="145537" cy="309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it-IT" sz="1333">
                      <a:cs typeface="Arial" charset="0"/>
                    </a:rPr>
                    <a:t>0</a:t>
                  </a:r>
                </a:p>
              </p:txBody>
            </p:sp>
            <p:sp>
              <p:nvSpPr>
                <p:cNvPr id="15" name="Line 1243"/>
                <p:cNvSpPr>
                  <a:spLocks noChangeShapeType="1"/>
                </p:cNvSpPr>
                <p:nvPr/>
              </p:nvSpPr>
              <p:spPr bwMode="auto">
                <a:xfrm flipV="1">
                  <a:off x="5708753" y="5719769"/>
                  <a:ext cx="1588" cy="93662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6" name="Rectangle 1244"/>
                <p:cNvSpPr>
                  <a:spLocks noChangeArrowheads="1"/>
                </p:cNvSpPr>
                <p:nvPr/>
              </p:nvSpPr>
              <p:spPr bwMode="auto">
                <a:xfrm>
                  <a:off x="7626410" y="5816605"/>
                  <a:ext cx="291072" cy="309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it-IT" sz="1333">
                      <a:cs typeface="Arial" charset="0"/>
                    </a:rPr>
                    <a:t>50</a:t>
                  </a:r>
                </a:p>
              </p:txBody>
            </p:sp>
            <p:sp>
              <p:nvSpPr>
                <p:cNvPr id="17" name="Line 1245"/>
                <p:cNvSpPr>
                  <a:spLocks noChangeShapeType="1"/>
                </p:cNvSpPr>
                <p:nvPr/>
              </p:nvSpPr>
              <p:spPr bwMode="auto">
                <a:xfrm flipV="1">
                  <a:off x="7791505" y="5719769"/>
                  <a:ext cx="1588" cy="93662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8" name="Rectangle 1246"/>
                <p:cNvSpPr>
                  <a:spLocks noChangeArrowheads="1"/>
                </p:cNvSpPr>
                <p:nvPr/>
              </p:nvSpPr>
              <p:spPr bwMode="auto">
                <a:xfrm>
                  <a:off x="9650423" y="5816605"/>
                  <a:ext cx="436609" cy="309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it-IT" sz="1333">
                      <a:cs typeface="Arial" charset="0"/>
                    </a:rPr>
                    <a:t>100</a:t>
                  </a:r>
                </a:p>
              </p:txBody>
            </p:sp>
            <p:sp>
              <p:nvSpPr>
                <p:cNvPr id="19" name="Line 1247"/>
                <p:cNvSpPr>
                  <a:spLocks noChangeShapeType="1"/>
                </p:cNvSpPr>
                <p:nvPr/>
              </p:nvSpPr>
              <p:spPr bwMode="auto">
                <a:xfrm flipV="1">
                  <a:off x="9871081" y="5719769"/>
                  <a:ext cx="1588" cy="93662"/>
                </a:xfrm>
                <a:prstGeom prst="line">
                  <a:avLst/>
                </a:prstGeom>
                <a:noFill/>
                <a:ln w="4763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0" name="Line 1248"/>
                <p:cNvSpPr>
                  <a:spLocks noChangeShapeType="1"/>
                </p:cNvSpPr>
                <p:nvPr/>
              </p:nvSpPr>
              <p:spPr bwMode="auto">
                <a:xfrm flipH="1">
                  <a:off x="5461109" y="5572133"/>
                  <a:ext cx="95248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1" name="Line 1249"/>
                <p:cNvSpPr>
                  <a:spLocks noChangeShapeType="1"/>
                </p:cNvSpPr>
                <p:nvPr/>
              </p:nvSpPr>
              <p:spPr bwMode="auto">
                <a:xfrm flipH="1">
                  <a:off x="5461109" y="4597418"/>
                  <a:ext cx="95248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2" name="Line 1250"/>
                <p:cNvSpPr>
                  <a:spLocks noChangeShapeType="1"/>
                </p:cNvSpPr>
                <p:nvPr/>
              </p:nvSpPr>
              <p:spPr bwMode="auto">
                <a:xfrm flipH="1">
                  <a:off x="5461109" y="3622704"/>
                  <a:ext cx="9524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3" name="Line 1251"/>
                <p:cNvSpPr>
                  <a:spLocks noChangeShapeType="1"/>
                </p:cNvSpPr>
                <p:nvPr/>
              </p:nvSpPr>
              <p:spPr bwMode="auto">
                <a:xfrm flipH="1">
                  <a:off x="5461109" y="2646401"/>
                  <a:ext cx="95248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4" name="Line 1252"/>
                <p:cNvSpPr>
                  <a:spLocks noChangeShapeType="1"/>
                </p:cNvSpPr>
                <p:nvPr/>
              </p:nvSpPr>
              <p:spPr bwMode="auto">
                <a:xfrm flipH="1">
                  <a:off x="5461109" y="1665337"/>
                  <a:ext cx="95248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5" name="Line 1253"/>
                <p:cNvSpPr>
                  <a:spLocks noChangeShapeType="1"/>
                </p:cNvSpPr>
                <p:nvPr/>
              </p:nvSpPr>
              <p:spPr bwMode="auto">
                <a:xfrm flipH="1">
                  <a:off x="5556357" y="5707069"/>
                  <a:ext cx="4578243" cy="127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6" name="Line 1254"/>
                <p:cNvSpPr>
                  <a:spLocks noChangeShapeType="1"/>
                </p:cNvSpPr>
                <p:nvPr/>
              </p:nvSpPr>
              <p:spPr bwMode="auto">
                <a:xfrm flipV="1">
                  <a:off x="5556357" y="1522463"/>
                  <a:ext cx="1588" cy="41973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7" name="Line 1255"/>
                <p:cNvSpPr>
                  <a:spLocks noChangeShapeType="1"/>
                </p:cNvSpPr>
                <p:nvPr/>
              </p:nvSpPr>
              <p:spPr bwMode="auto">
                <a:xfrm>
                  <a:off x="5713516" y="1665337"/>
                  <a:ext cx="38099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8" name="Line 1256"/>
                <p:cNvSpPr>
                  <a:spLocks noChangeShapeType="1"/>
                </p:cNvSpPr>
                <p:nvPr/>
              </p:nvSpPr>
              <p:spPr bwMode="auto">
                <a:xfrm>
                  <a:off x="5751615" y="1665337"/>
                  <a:ext cx="1587" cy="2222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9" name="Line 1257"/>
                <p:cNvSpPr>
                  <a:spLocks noChangeShapeType="1"/>
                </p:cNvSpPr>
                <p:nvPr/>
              </p:nvSpPr>
              <p:spPr bwMode="auto">
                <a:xfrm>
                  <a:off x="5751615" y="1687561"/>
                  <a:ext cx="41274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0" name="Line 1258"/>
                <p:cNvSpPr>
                  <a:spLocks noChangeShapeType="1"/>
                </p:cNvSpPr>
                <p:nvPr/>
              </p:nvSpPr>
              <p:spPr bwMode="auto">
                <a:xfrm>
                  <a:off x="5792889" y="1687561"/>
                  <a:ext cx="1587" cy="14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1" name="Line 1259"/>
                <p:cNvSpPr>
                  <a:spLocks noChangeShapeType="1"/>
                </p:cNvSpPr>
                <p:nvPr/>
              </p:nvSpPr>
              <p:spPr bwMode="auto">
                <a:xfrm>
                  <a:off x="5792889" y="1701849"/>
                  <a:ext cx="4286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2" name="Line 1260"/>
                <p:cNvSpPr>
                  <a:spLocks noChangeShapeType="1"/>
                </p:cNvSpPr>
                <p:nvPr/>
              </p:nvSpPr>
              <p:spPr bwMode="auto">
                <a:xfrm>
                  <a:off x="5835750" y="1701849"/>
                  <a:ext cx="15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3" name="Line 1261"/>
                <p:cNvSpPr>
                  <a:spLocks noChangeShapeType="1"/>
                </p:cNvSpPr>
                <p:nvPr/>
              </p:nvSpPr>
              <p:spPr bwMode="auto">
                <a:xfrm>
                  <a:off x="5835750" y="1701849"/>
                  <a:ext cx="4286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4" name="Line 1262"/>
                <p:cNvSpPr>
                  <a:spLocks noChangeShapeType="1"/>
                </p:cNvSpPr>
                <p:nvPr/>
              </p:nvSpPr>
              <p:spPr bwMode="auto">
                <a:xfrm>
                  <a:off x="5878612" y="1701849"/>
                  <a:ext cx="1587" cy="635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5" name="Line 1263"/>
                <p:cNvSpPr>
                  <a:spLocks noChangeShapeType="1"/>
                </p:cNvSpPr>
                <p:nvPr/>
              </p:nvSpPr>
              <p:spPr bwMode="auto">
                <a:xfrm>
                  <a:off x="5878612" y="1708199"/>
                  <a:ext cx="41274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6" name="Line 1264"/>
                <p:cNvSpPr>
                  <a:spLocks noChangeShapeType="1"/>
                </p:cNvSpPr>
                <p:nvPr/>
              </p:nvSpPr>
              <p:spPr bwMode="auto">
                <a:xfrm>
                  <a:off x="5919887" y="1708199"/>
                  <a:ext cx="1587" cy="142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7" name="Line 1265"/>
                <p:cNvSpPr>
                  <a:spLocks noChangeShapeType="1"/>
                </p:cNvSpPr>
                <p:nvPr/>
              </p:nvSpPr>
              <p:spPr bwMode="auto">
                <a:xfrm>
                  <a:off x="5919887" y="1722486"/>
                  <a:ext cx="42861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8" name="Line 1266"/>
                <p:cNvSpPr>
                  <a:spLocks noChangeShapeType="1"/>
                </p:cNvSpPr>
                <p:nvPr/>
              </p:nvSpPr>
              <p:spPr bwMode="auto">
                <a:xfrm>
                  <a:off x="5962748" y="1722486"/>
                  <a:ext cx="3175" cy="3651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9" name="Line 1267"/>
                <p:cNvSpPr>
                  <a:spLocks noChangeShapeType="1"/>
                </p:cNvSpPr>
                <p:nvPr/>
              </p:nvSpPr>
              <p:spPr bwMode="auto">
                <a:xfrm>
                  <a:off x="5962748" y="1758999"/>
                  <a:ext cx="3651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0" name="Line 1268"/>
                <p:cNvSpPr>
                  <a:spLocks noChangeShapeType="1"/>
                </p:cNvSpPr>
                <p:nvPr/>
              </p:nvSpPr>
              <p:spPr bwMode="auto">
                <a:xfrm>
                  <a:off x="5999260" y="1758999"/>
                  <a:ext cx="1587" cy="635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1" name="Line 1269"/>
                <p:cNvSpPr>
                  <a:spLocks noChangeShapeType="1"/>
                </p:cNvSpPr>
                <p:nvPr/>
              </p:nvSpPr>
              <p:spPr bwMode="auto">
                <a:xfrm>
                  <a:off x="5999260" y="1765349"/>
                  <a:ext cx="42861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2" name="Line 1270"/>
                <p:cNvSpPr>
                  <a:spLocks noChangeShapeType="1"/>
                </p:cNvSpPr>
                <p:nvPr/>
              </p:nvSpPr>
              <p:spPr bwMode="auto">
                <a:xfrm>
                  <a:off x="6042121" y="1765349"/>
                  <a:ext cx="0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3" name="Line 1271"/>
                <p:cNvSpPr>
                  <a:spLocks noChangeShapeType="1"/>
                </p:cNvSpPr>
                <p:nvPr/>
              </p:nvSpPr>
              <p:spPr bwMode="auto">
                <a:xfrm>
                  <a:off x="6042121" y="1765349"/>
                  <a:ext cx="42862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4" name="Line 1272"/>
                <p:cNvSpPr>
                  <a:spLocks noChangeShapeType="1"/>
                </p:cNvSpPr>
                <p:nvPr/>
              </p:nvSpPr>
              <p:spPr bwMode="auto">
                <a:xfrm>
                  <a:off x="6084983" y="1765349"/>
                  <a:ext cx="1587" cy="142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5" name="Line 1273"/>
                <p:cNvSpPr>
                  <a:spLocks noChangeShapeType="1"/>
                </p:cNvSpPr>
                <p:nvPr/>
              </p:nvSpPr>
              <p:spPr bwMode="auto">
                <a:xfrm>
                  <a:off x="6084983" y="1779635"/>
                  <a:ext cx="41274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6" name="Line 1274"/>
                <p:cNvSpPr>
                  <a:spLocks noChangeShapeType="1"/>
                </p:cNvSpPr>
                <p:nvPr/>
              </p:nvSpPr>
              <p:spPr bwMode="auto">
                <a:xfrm>
                  <a:off x="6126257" y="1779635"/>
                  <a:ext cx="1587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7" name="Line 1275"/>
                <p:cNvSpPr>
                  <a:spLocks noChangeShapeType="1"/>
                </p:cNvSpPr>
                <p:nvPr/>
              </p:nvSpPr>
              <p:spPr bwMode="auto">
                <a:xfrm>
                  <a:off x="6126257" y="1779635"/>
                  <a:ext cx="42861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8" name="Line 1276"/>
                <p:cNvSpPr>
                  <a:spLocks noChangeShapeType="1"/>
                </p:cNvSpPr>
                <p:nvPr/>
              </p:nvSpPr>
              <p:spPr bwMode="auto">
                <a:xfrm>
                  <a:off x="6169118" y="1779635"/>
                  <a:ext cx="0" cy="254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9" name="Line 1277"/>
                <p:cNvSpPr>
                  <a:spLocks noChangeShapeType="1"/>
                </p:cNvSpPr>
                <p:nvPr/>
              </p:nvSpPr>
              <p:spPr bwMode="auto">
                <a:xfrm>
                  <a:off x="6169118" y="1805035"/>
                  <a:ext cx="42862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50" name="Line 1278"/>
                <p:cNvSpPr>
                  <a:spLocks noChangeShapeType="1"/>
                </p:cNvSpPr>
                <p:nvPr/>
              </p:nvSpPr>
              <p:spPr bwMode="auto">
                <a:xfrm>
                  <a:off x="6211980" y="1805035"/>
                  <a:ext cx="1587" cy="952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51" name="Line 1279"/>
                <p:cNvSpPr>
                  <a:spLocks noChangeShapeType="1"/>
                </p:cNvSpPr>
                <p:nvPr/>
              </p:nvSpPr>
              <p:spPr bwMode="auto">
                <a:xfrm>
                  <a:off x="6211980" y="1814560"/>
                  <a:ext cx="3968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52" name="Line 1280"/>
                <p:cNvSpPr>
                  <a:spLocks noChangeShapeType="1"/>
                </p:cNvSpPr>
                <p:nvPr/>
              </p:nvSpPr>
              <p:spPr bwMode="auto">
                <a:xfrm>
                  <a:off x="6251666" y="1814560"/>
                  <a:ext cx="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53" name="Line 1281"/>
                <p:cNvSpPr>
                  <a:spLocks noChangeShapeType="1"/>
                </p:cNvSpPr>
                <p:nvPr/>
              </p:nvSpPr>
              <p:spPr bwMode="auto">
                <a:xfrm>
                  <a:off x="6251666" y="1814560"/>
                  <a:ext cx="39687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54" name="Line 1282"/>
                <p:cNvSpPr>
                  <a:spLocks noChangeShapeType="1"/>
                </p:cNvSpPr>
                <p:nvPr/>
              </p:nvSpPr>
              <p:spPr bwMode="auto">
                <a:xfrm>
                  <a:off x="6291353" y="1814560"/>
                  <a:ext cx="1587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55" name="Line 1283"/>
                <p:cNvSpPr>
                  <a:spLocks noChangeShapeType="1"/>
                </p:cNvSpPr>
                <p:nvPr/>
              </p:nvSpPr>
              <p:spPr bwMode="auto">
                <a:xfrm>
                  <a:off x="6291353" y="1814560"/>
                  <a:ext cx="4286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56" name="Line 1284"/>
                <p:cNvSpPr>
                  <a:spLocks noChangeShapeType="1"/>
                </p:cNvSpPr>
                <p:nvPr/>
              </p:nvSpPr>
              <p:spPr bwMode="auto">
                <a:xfrm>
                  <a:off x="6334214" y="1814560"/>
                  <a:ext cx="1588" cy="412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57" name="Line 1285"/>
                <p:cNvSpPr>
                  <a:spLocks noChangeShapeType="1"/>
                </p:cNvSpPr>
                <p:nvPr/>
              </p:nvSpPr>
              <p:spPr bwMode="auto">
                <a:xfrm>
                  <a:off x="6334214" y="1855835"/>
                  <a:ext cx="4286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58" name="Line 1286"/>
                <p:cNvSpPr>
                  <a:spLocks noChangeShapeType="1"/>
                </p:cNvSpPr>
                <p:nvPr/>
              </p:nvSpPr>
              <p:spPr bwMode="auto">
                <a:xfrm>
                  <a:off x="6377076" y="1855835"/>
                  <a:ext cx="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59" name="Line 1287"/>
                <p:cNvSpPr>
                  <a:spLocks noChangeShapeType="1"/>
                </p:cNvSpPr>
                <p:nvPr/>
              </p:nvSpPr>
              <p:spPr bwMode="auto">
                <a:xfrm>
                  <a:off x="6377076" y="1855835"/>
                  <a:ext cx="4127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60" name="Line 1288"/>
                <p:cNvSpPr>
                  <a:spLocks noChangeShapeType="1"/>
                </p:cNvSpPr>
                <p:nvPr/>
              </p:nvSpPr>
              <p:spPr bwMode="auto">
                <a:xfrm>
                  <a:off x="6418350" y="1855835"/>
                  <a:ext cx="1587" cy="3333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61" name="Line 1289"/>
                <p:cNvSpPr>
                  <a:spLocks noChangeShapeType="1"/>
                </p:cNvSpPr>
                <p:nvPr/>
              </p:nvSpPr>
              <p:spPr bwMode="auto">
                <a:xfrm>
                  <a:off x="6418350" y="1889172"/>
                  <a:ext cx="42861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62" name="Line 1290"/>
                <p:cNvSpPr>
                  <a:spLocks noChangeShapeType="1"/>
                </p:cNvSpPr>
                <p:nvPr/>
              </p:nvSpPr>
              <p:spPr bwMode="auto">
                <a:xfrm>
                  <a:off x="6461211" y="1889172"/>
                  <a:ext cx="1588" cy="142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63" name="Line 1291"/>
                <p:cNvSpPr>
                  <a:spLocks noChangeShapeType="1"/>
                </p:cNvSpPr>
                <p:nvPr/>
              </p:nvSpPr>
              <p:spPr bwMode="auto">
                <a:xfrm>
                  <a:off x="6461211" y="1903459"/>
                  <a:ext cx="4286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64" name="Line 1292"/>
                <p:cNvSpPr>
                  <a:spLocks noChangeShapeType="1"/>
                </p:cNvSpPr>
                <p:nvPr/>
              </p:nvSpPr>
              <p:spPr bwMode="auto">
                <a:xfrm>
                  <a:off x="6504073" y="1903459"/>
                  <a:ext cx="0" cy="254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65" name="Line 1293"/>
                <p:cNvSpPr>
                  <a:spLocks noChangeShapeType="1"/>
                </p:cNvSpPr>
                <p:nvPr/>
              </p:nvSpPr>
              <p:spPr bwMode="auto">
                <a:xfrm>
                  <a:off x="6504073" y="1928859"/>
                  <a:ext cx="39686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66" name="Line 1294"/>
                <p:cNvSpPr>
                  <a:spLocks noChangeShapeType="1"/>
                </p:cNvSpPr>
                <p:nvPr/>
              </p:nvSpPr>
              <p:spPr bwMode="auto">
                <a:xfrm>
                  <a:off x="6543759" y="1928859"/>
                  <a:ext cx="3175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67" name="Line 1295"/>
                <p:cNvSpPr>
                  <a:spLocks noChangeShapeType="1"/>
                </p:cNvSpPr>
                <p:nvPr/>
              </p:nvSpPr>
              <p:spPr bwMode="auto">
                <a:xfrm>
                  <a:off x="6543759" y="1928859"/>
                  <a:ext cx="39687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68" name="Line 1296"/>
                <p:cNvSpPr>
                  <a:spLocks noChangeShapeType="1"/>
                </p:cNvSpPr>
                <p:nvPr/>
              </p:nvSpPr>
              <p:spPr bwMode="auto">
                <a:xfrm>
                  <a:off x="6583446" y="1928859"/>
                  <a:ext cx="0" cy="1111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69" name="Line 1297"/>
                <p:cNvSpPr>
                  <a:spLocks noChangeShapeType="1"/>
                </p:cNvSpPr>
                <p:nvPr/>
              </p:nvSpPr>
              <p:spPr bwMode="auto">
                <a:xfrm>
                  <a:off x="6583446" y="1939972"/>
                  <a:ext cx="41274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70" name="Line 1298"/>
                <p:cNvSpPr>
                  <a:spLocks noChangeShapeType="1"/>
                </p:cNvSpPr>
                <p:nvPr/>
              </p:nvSpPr>
              <p:spPr bwMode="auto">
                <a:xfrm>
                  <a:off x="6624720" y="1939972"/>
                  <a:ext cx="1587" cy="142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71" name="Line 1299"/>
                <p:cNvSpPr>
                  <a:spLocks noChangeShapeType="1"/>
                </p:cNvSpPr>
                <p:nvPr/>
              </p:nvSpPr>
              <p:spPr bwMode="auto">
                <a:xfrm>
                  <a:off x="6624720" y="1954259"/>
                  <a:ext cx="4127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72" name="Line 1300"/>
                <p:cNvSpPr>
                  <a:spLocks noChangeShapeType="1"/>
                </p:cNvSpPr>
                <p:nvPr/>
              </p:nvSpPr>
              <p:spPr bwMode="auto">
                <a:xfrm>
                  <a:off x="6665994" y="1954259"/>
                  <a:ext cx="1587" cy="14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73" name="Line 1301"/>
                <p:cNvSpPr>
                  <a:spLocks noChangeShapeType="1"/>
                </p:cNvSpPr>
                <p:nvPr/>
              </p:nvSpPr>
              <p:spPr bwMode="auto">
                <a:xfrm>
                  <a:off x="6665994" y="1968546"/>
                  <a:ext cx="44449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74" name="Line 1302"/>
                <p:cNvSpPr>
                  <a:spLocks noChangeShapeType="1"/>
                </p:cNvSpPr>
                <p:nvPr/>
              </p:nvSpPr>
              <p:spPr bwMode="auto">
                <a:xfrm>
                  <a:off x="6710443" y="1968546"/>
                  <a:ext cx="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75" name="Line 1303"/>
                <p:cNvSpPr>
                  <a:spLocks noChangeShapeType="1"/>
                </p:cNvSpPr>
                <p:nvPr/>
              </p:nvSpPr>
              <p:spPr bwMode="auto">
                <a:xfrm>
                  <a:off x="6710443" y="1968546"/>
                  <a:ext cx="4127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76" name="Line 1304"/>
                <p:cNvSpPr>
                  <a:spLocks noChangeShapeType="1"/>
                </p:cNvSpPr>
                <p:nvPr/>
              </p:nvSpPr>
              <p:spPr bwMode="auto">
                <a:xfrm>
                  <a:off x="6751717" y="1968546"/>
                  <a:ext cx="1587" cy="127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77" name="Line 1305"/>
                <p:cNvSpPr>
                  <a:spLocks noChangeShapeType="1"/>
                </p:cNvSpPr>
                <p:nvPr/>
              </p:nvSpPr>
              <p:spPr bwMode="auto">
                <a:xfrm>
                  <a:off x="6751717" y="1981246"/>
                  <a:ext cx="41274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78" name="Line 1306"/>
                <p:cNvSpPr>
                  <a:spLocks noChangeShapeType="1"/>
                </p:cNvSpPr>
                <p:nvPr/>
              </p:nvSpPr>
              <p:spPr bwMode="auto">
                <a:xfrm>
                  <a:off x="6792991" y="1981246"/>
                  <a:ext cx="1587" cy="142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79" name="Line 1307"/>
                <p:cNvSpPr>
                  <a:spLocks noChangeShapeType="1"/>
                </p:cNvSpPr>
                <p:nvPr/>
              </p:nvSpPr>
              <p:spPr bwMode="auto">
                <a:xfrm>
                  <a:off x="6792991" y="1995533"/>
                  <a:ext cx="44449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80" name="Line 1308"/>
                <p:cNvSpPr>
                  <a:spLocks noChangeShapeType="1"/>
                </p:cNvSpPr>
                <p:nvPr/>
              </p:nvSpPr>
              <p:spPr bwMode="auto">
                <a:xfrm>
                  <a:off x="6837440" y="1995533"/>
                  <a:ext cx="0" cy="3651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81" name="Line 1309"/>
                <p:cNvSpPr>
                  <a:spLocks noChangeShapeType="1"/>
                </p:cNvSpPr>
                <p:nvPr/>
              </p:nvSpPr>
              <p:spPr bwMode="auto">
                <a:xfrm>
                  <a:off x="6837440" y="2032046"/>
                  <a:ext cx="34924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82" name="Line 1310"/>
                <p:cNvSpPr>
                  <a:spLocks noChangeShapeType="1"/>
                </p:cNvSpPr>
                <p:nvPr/>
              </p:nvSpPr>
              <p:spPr bwMode="auto">
                <a:xfrm>
                  <a:off x="6872364" y="2032046"/>
                  <a:ext cx="3175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83" name="Line 1311"/>
                <p:cNvSpPr>
                  <a:spLocks noChangeShapeType="1"/>
                </p:cNvSpPr>
                <p:nvPr/>
              </p:nvSpPr>
              <p:spPr bwMode="auto">
                <a:xfrm>
                  <a:off x="6872364" y="2032046"/>
                  <a:ext cx="46036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84" name="Line 1312"/>
                <p:cNvSpPr>
                  <a:spLocks noChangeShapeType="1"/>
                </p:cNvSpPr>
                <p:nvPr/>
              </p:nvSpPr>
              <p:spPr bwMode="auto">
                <a:xfrm>
                  <a:off x="6918400" y="2032046"/>
                  <a:ext cx="0" cy="3333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85" name="Line 1313"/>
                <p:cNvSpPr>
                  <a:spLocks noChangeShapeType="1"/>
                </p:cNvSpPr>
                <p:nvPr/>
              </p:nvSpPr>
              <p:spPr bwMode="auto">
                <a:xfrm>
                  <a:off x="6918400" y="2065382"/>
                  <a:ext cx="39687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86" name="Line 1314"/>
                <p:cNvSpPr>
                  <a:spLocks noChangeShapeType="1"/>
                </p:cNvSpPr>
                <p:nvPr/>
              </p:nvSpPr>
              <p:spPr bwMode="auto">
                <a:xfrm>
                  <a:off x="6958087" y="2065382"/>
                  <a:ext cx="3175" cy="2381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87" name="Line 1315"/>
                <p:cNvSpPr>
                  <a:spLocks noChangeShapeType="1"/>
                </p:cNvSpPr>
                <p:nvPr/>
              </p:nvSpPr>
              <p:spPr bwMode="auto">
                <a:xfrm>
                  <a:off x="6958087" y="2089195"/>
                  <a:ext cx="41274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88" name="Line 1316"/>
                <p:cNvSpPr>
                  <a:spLocks noChangeShapeType="1"/>
                </p:cNvSpPr>
                <p:nvPr/>
              </p:nvSpPr>
              <p:spPr bwMode="auto">
                <a:xfrm>
                  <a:off x="6999361" y="2089195"/>
                  <a:ext cx="1587" cy="142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89" name="Line 1317"/>
                <p:cNvSpPr>
                  <a:spLocks noChangeShapeType="1"/>
                </p:cNvSpPr>
                <p:nvPr/>
              </p:nvSpPr>
              <p:spPr bwMode="auto">
                <a:xfrm>
                  <a:off x="6999361" y="2103482"/>
                  <a:ext cx="44449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90" name="Line 1318"/>
                <p:cNvSpPr>
                  <a:spLocks noChangeShapeType="1"/>
                </p:cNvSpPr>
                <p:nvPr/>
              </p:nvSpPr>
              <p:spPr bwMode="auto">
                <a:xfrm>
                  <a:off x="7043810" y="2103482"/>
                  <a:ext cx="0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91" name="Line 1319"/>
                <p:cNvSpPr>
                  <a:spLocks noChangeShapeType="1"/>
                </p:cNvSpPr>
                <p:nvPr/>
              </p:nvSpPr>
              <p:spPr bwMode="auto">
                <a:xfrm>
                  <a:off x="7043810" y="2103482"/>
                  <a:ext cx="41274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92" name="Line 1320"/>
                <p:cNvSpPr>
                  <a:spLocks noChangeShapeType="1"/>
                </p:cNvSpPr>
                <p:nvPr/>
              </p:nvSpPr>
              <p:spPr bwMode="auto">
                <a:xfrm>
                  <a:off x="7085084" y="2103482"/>
                  <a:ext cx="1587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93" name="Line 1321"/>
                <p:cNvSpPr>
                  <a:spLocks noChangeShapeType="1"/>
                </p:cNvSpPr>
                <p:nvPr/>
              </p:nvSpPr>
              <p:spPr bwMode="auto">
                <a:xfrm>
                  <a:off x="7085084" y="2103482"/>
                  <a:ext cx="38099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94" name="Line 1322"/>
                <p:cNvSpPr>
                  <a:spLocks noChangeShapeType="1"/>
                </p:cNvSpPr>
                <p:nvPr/>
              </p:nvSpPr>
              <p:spPr bwMode="auto">
                <a:xfrm>
                  <a:off x="7123183" y="2103482"/>
                  <a:ext cx="1587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95" name="Line 1323"/>
                <p:cNvSpPr>
                  <a:spLocks noChangeShapeType="1"/>
                </p:cNvSpPr>
                <p:nvPr/>
              </p:nvSpPr>
              <p:spPr bwMode="auto">
                <a:xfrm>
                  <a:off x="7123183" y="2103482"/>
                  <a:ext cx="42861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96" name="Line 1324"/>
                <p:cNvSpPr>
                  <a:spLocks noChangeShapeType="1"/>
                </p:cNvSpPr>
                <p:nvPr/>
              </p:nvSpPr>
              <p:spPr bwMode="auto">
                <a:xfrm>
                  <a:off x="7166044" y="2103482"/>
                  <a:ext cx="1588" cy="174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97" name="Line 1325"/>
                <p:cNvSpPr>
                  <a:spLocks noChangeShapeType="1"/>
                </p:cNvSpPr>
                <p:nvPr/>
              </p:nvSpPr>
              <p:spPr bwMode="auto">
                <a:xfrm>
                  <a:off x="7166044" y="2120945"/>
                  <a:ext cx="41274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98" name="Line 1326"/>
                <p:cNvSpPr>
                  <a:spLocks noChangeShapeType="1"/>
                </p:cNvSpPr>
                <p:nvPr/>
              </p:nvSpPr>
              <p:spPr bwMode="auto">
                <a:xfrm>
                  <a:off x="7207318" y="2120945"/>
                  <a:ext cx="1588" cy="142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99" name="Line 1327"/>
                <p:cNvSpPr>
                  <a:spLocks noChangeShapeType="1"/>
                </p:cNvSpPr>
                <p:nvPr/>
              </p:nvSpPr>
              <p:spPr bwMode="auto">
                <a:xfrm>
                  <a:off x="7207318" y="2135232"/>
                  <a:ext cx="44449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00" name="Line 1328"/>
                <p:cNvSpPr>
                  <a:spLocks noChangeShapeType="1"/>
                </p:cNvSpPr>
                <p:nvPr/>
              </p:nvSpPr>
              <p:spPr bwMode="auto">
                <a:xfrm>
                  <a:off x="7251767" y="2135232"/>
                  <a:ext cx="0" cy="1111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01" name="Line 1329"/>
                <p:cNvSpPr>
                  <a:spLocks noChangeShapeType="1"/>
                </p:cNvSpPr>
                <p:nvPr/>
              </p:nvSpPr>
              <p:spPr bwMode="auto">
                <a:xfrm>
                  <a:off x="7251767" y="2146345"/>
                  <a:ext cx="41274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02" name="Line 1330"/>
                <p:cNvSpPr>
                  <a:spLocks noChangeShapeType="1"/>
                </p:cNvSpPr>
                <p:nvPr/>
              </p:nvSpPr>
              <p:spPr bwMode="auto">
                <a:xfrm>
                  <a:off x="7293041" y="2146345"/>
                  <a:ext cx="1588" cy="1905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03" name="Line 1331"/>
                <p:cNvSpPr>
                  <a:spLocks noChangeShapeType="1"/>
                </p:cNvSpPr>
                <p:nvPr/>
              </p:nvSpPr>
              <p:spPr bwMode="auto">
                <a:xfrm>
                  <a:off x="7293041" y="2165394"/>
                  <a:ext cx="4127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04" name="Line 1332"/>
                <p:cNvSpPr>
                  <a:spLocks noChangeShapeType="1"/>
                </p:cNvSpPr>
                <p:nvPr/>
              </p:nvSpPr>
              <p:spPr bwMode="auto">
                <a:xfrm>
                  <a:off x="7334315" y="2165394"/>
                  <a:ext cx="1588" cy="111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05" name="Line 1333"/>
                <p:cNvSpPr>
                  <a:spLocks noChangeShapeType="1"/>
                </p:cNvSpPr>
                <p:nvPr/>
              </p:nvSpPr>
              <p:spPr bwMode="auto">
                <a:xfrm>
                  <a:off x="7334315" y="2176506"/>
                  <a:ext cx="42862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06" name="Line 1334"/>
                <p:cNvSpPr>
                  <a:spLocks noChangeShapeType="1"/>
                </p:cNvSpPr>
                <p:nvPr/>
              </p:nvSpPr>
              <p:spPr bwMode="auto">
                <a:xfrm>
                  <a:off x="7377177" y="2176506"/>
                  <a:ext cx="1587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07" name="Line 1335"/>
                <p:cNvSpPr>
                  <a:spLocks noChangeShapeType="1"/>
                </p:cNvSpPr>
                <p:nvPr/>
              </p:nvSpPr>
              <p:spPr bwMode="auto">
                <a:xfrm>
                  <a:off x="7377177" y="2176506"/>
                  <a:ext cx="79373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08" name="Line 1336"/>
                <p:cNvSpPr>
                  <a:spLocks noChangeShapeType="1"/>
                </p:cNvSpPr>
                <p:nvPr/>
              </p:nvSpPr>
              <p:spPr bwMode="auto">
                <a:xfrm>
                  <a:off x="7456551" y="2176506"/>
                  <a:ext cx="1587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09" name="Line 1337"/>
                <p:cNvSpPr>
                  <a:spLocks noChangeShapeType="1"/>
                </p:cNvSpPr>
                <p:nvPr/>
              </p:nvSpPr>
              <p:spPr bwMode="auto">
                <a:xfrm>
                  <a:off x="7456551" y="2176506"/>
                  <a:ext cx="41274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10" name="Line 1338"/>
                <p:cNvSpPr>
                  <a:spLocks noChangeShapeType="1"/>
                </p:cNvSpPr>
                <p:nvPr/>
              </p:nvSpPr>
              <p:spPr bwMode="auto">
                <a:xfrm>
                  <a:off x="7497825" y="2176506"/>
                  <a:ext cx="1587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11" name="Line 1339"/>
                <p:cNvSpPr>
                  <a:spLocks noChangeShapeType="1"/>
                </p:cNvSpPr>
                <p:nvPr/>
              </p:nvSpPr>
              <p:spPr bwMode="auto">
                <a:xfrm>
                  <a:off x="7497825" y="2176506"/>
                  <a:ext cx="42861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12" name="Line 1340"/>
                <p:cNvSpPr>
                  <a:spLocks noChangeShapeType="1"/>
                </p:cNvSpPr>
                <p:nvPr/>
              </p:nvSpPr>
              <p:spPr bwMode="auto">
                <a:xfrm>
                  <a:off x="7540686" y="2176506"/>
                  <a:ext cx="1588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13" name="Line 1341"/>
                <p:cNvSpPr>
                  <a:spLocks noChangeShapeType="1"/>
                </p:cNvSpPr>
                <p:nvPr/>
              </p:nvSpPr>
              <p:spPr bwMode="auto">
                <a:xfrm>
                  <a:off x="7540686" y="2176506"/>
                  <a:ext cx="42862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14" name="Line 1342"/>
                <p:cNvSpPr>
                  <a:spLocks noChangeShapeType="1"/>
                </p:cNvSpPr>
                <p:nvPr/>
              </p:nvSpPr>
              <p:spPr bwMode="auto">
                <a:xfrm>
                  <a:off x="7583548" y="2176506"/>
                  <a:ext cx="1587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15" name="Line 1343"/>
                <p:cNvSpPr>
                  <a:spLocks noChangeShapeType="1"/>
                </p:cNvSpPr>
                <p:nvPr/>
              </p:nvSpPr>
              <p:spPr bwMode="auto">
                <a:xfrm>
                  <a:off x="7583548" y="2176506"/>
                  <a:ext cx="41274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16" name="Line 1344"/>
                <p:cNvSpPr>
                  <a:spLocks noChangeShapeType="1"/>
                </p:cNvSpPr>
                <p:nvPr/>
              </p:nvSpPr>
              <p:spPr bwMode="auto">
                <a:xfrm>
                  <a:off x="7624822" y="2176506"/>
                  <a:ext cx="1587" cy="14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17" name="Line 1345"/>
                <p:cNvSpPr>
                  <a:spLocks noChangeShapeType="1"/>
                </p:cNvSpPr>
                <p:nvPr/>
              </p:nvSpPr>
              <p:spPr bwMode="auto">
                <a:xfrm>
                  <a:off x="7624822" y="2190794"/>
                  <a:ext cx="42861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18" name="Line 1346"/>
                <p:cNvSpPr>
                  <a:spLocks noChangeShapeType="1"/>
                </p:cNvSpPr>
                <p:nvPr/>
              </p:nvSpPr>
              <p:spPr bwMode="auto">
                <a:xfrm>
                  <a:off x="7667683" y="2190794"/>
                  <a:ext cx="1588" cy="1746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19" name="Line 1347"/>
                <p:cNvSpPr>
                  <a:spLocks noChangeShapeType="1"/>
                </p:cNvSpPr>
                <p:nvPr/>
              </p:nvSpPr>
              <p:spPr bwMode="auto">
                <a:xfrm>
                  <a:off x="7667683" y="2208256"/>
                  <a:ext cx="38099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20" name="Line 1348"/>
                <p:cNvSpPr>
                  <a:spLocks noChangeShapeType="1"/>
                </p:cNvSpPr>
                <p:nvPr/>
              </p:nvSpPr>
              <p:spPr bwMode="auto">
                <a:xfrm>
                  <a:off x="7705782" y="2208256"/>
                  <a:ext cx="1588" cy="619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21" name="Line 1349"/>
                <p:cNvSpPr>
                  <a:spLocks noChangeShapeType="1"/>
                </p:cNvSpPr>
                <p:nvPr/>
              </p:nvSpPr>
              <p:spPr bwMode="auto">
                <a:xfrm>
                  <a:off x="7705782" y="2270168"/>
                  <a:ext cx="42862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22" name="Line 1350"/>
                <p:cNvSpPr>
                  <a:spLocks noChangeShapeType="1"/>
                </p:cNvSpPr>
                <p:nvPr/>
              </p:nvSpPr>
              <p:spPr bwMode="auto">
                <a:xfrm>
                  <a:off x="7748644" y="2270168"/>
                  <a:ext cx="3175" cy="158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23" name="Line 1351"/>
                <p:cNvSpPr>
                  <a:spLocks noChangeShapeType="1"/>
                </p:cNvSpPr>
                <p:nvPr/>
              </p:nvSpPr>
              <p:spPr bwMode="auto">
                <a:xfrm>
                  <a:off x="7748644" y="2286043"/>
                  <a:ext cx="42861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24" name="Line 1352"/>
                <p:cNvSpPr>
                  <a:spLocks noChangeShapeType="1"/>
                </p:cNvSpPr>
                <p:nvPr/>
              </p:nvSpPr>
              <p:spPr bwMode="auto">
                <a:xfrm>
                  <a:off x="7791505" y="2286043"/>
                  <a:ext cx="1588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25" name="Line 1353"/>
                <p:cNvSpPr>
                  <a:spLocks noChangeShapeType="1"/>
                </p:cNvSpPr>
                <p:nvPr/>
              </p:nvSpPr>
              <p:spPr bwMode="auto">
                <a:xfrm>
                  <a:off x="7791505" y="2286043"/>
                  <a:ext cx="41274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26" name="Line 1354"/>
                <p:cNvSpPr>
                  <a:spLocks noChangeShapeType="1"/>
                </p:cNvSpPr>
                <p:nvPr/>
              </p:nvSpPr>
              <p:spPr bwMode="auto">
                <a:xfrm>
                  <a:off x="7832779" y="2286043"/>
                  <a:ext cx="1588" cy="1905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27" name="Line 1355"/>
                <p:cNvSpPr>
                  <a:spLocks noChangeShapeType="1"/>
                </p:cNvSpPr>
                <p:nvPr/>
              </p:nvSpPr>
              <p:spPr bwMode="auto">
                <a:xfrm>
                  <a:off x="7832779" y="2305093"/>
                  <a:ext cx="42862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28" name="Line 1356"/>
                <p:cNvSpPr>
                  <a:spLocks noChangeShapeType="1"/>
                </p:cNvSpPr>
                <p:nvPr/>
              </p:nvSpPr>
              <p:spPr bwMode="auto">
                <a:xfrm>
                  <a:off x="7875641" y="2305093"/>
                  <a:ext cx="0" cy="142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29" name="Line 1357"/>
                <p:cNvSpPr>
                  <a:spLocks noChangeShapeType="1"/>
                </p:cNvSpPr>
                <p:nvPr/>
              </p:nvSpPr>
              <p:spPr bwMode="auto">
                <a:xfrm>
                  <a:off x="7875641" y="2319380"/>
                  <a:ext cx="4286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30" name="Line 1358"/>
                <p:cNvSpPr>
                  <a:spLocks noChangeShapeType="1"/>
                </p:cNvSpPr>
                <p:nvPr/>
              </p:nvSpPr>
              <p:spPr bwMode="auto">
                <a:xfrm>
                  <a:off x="7918502" y="2319380"/>
                  <a:ext cx="15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31" name="Line 1359"/>
                <p:cNvSpPr>
                  <a:spLocks noChangeShapeType="1"/>
                </p:cNvSpPr>
                <p:nvPr/>
              </p:nvSpPr>
              <p:spPr bwMode="auto">
                <a:xfrm>
                  <a:off x="7918502" y="2319380"/>
                  <a:ext cx="39687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32" name="Line 1360"/>
                <p:cNvSpPr>
                  <a:spLocks noChangeShapeType="1"/>
                </p:cNvSpPr>
                <p:nvPr/>
              </p:nvSpPr>
              <p:spPr bwMode="auto">
                <a:xfrm>
                  <a:off x="7958189" y="2319380"/>
                  <a:ext cx="317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33" name="Line 1361"/>
                <p:cNvSpPr>
                  <a:spLocks noChangeShapeType="1"/>
                </p:cNvSpPr>
                <p:nvPr/>
              </p:nvSpPr>
              <p:spPr bwMode="auto">
                <a:xfrm>
                  <a:off x="7958189" y="2319380"/>
                  <a:ext cx="38099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34" name="Line 1362"/>
                <p:cNvSpPr>
                  <a:spLocks noChangeShapeType="1"/>
                </p:cNvSpPr>
                <p:nvPr/>
              </p:nvSpPr>
              <p:spPr bwMode="auto">
                <a:xfrm>
                  <a:off x="7996288" y="2319380"/>
                  <a:ext cx="1587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35" name="Line 1363"/>
                <p:cNvSpPr>
                  <a:spLocks noChangeShapeType="1"/>
                </p:cNvSpPr>
                <p:nvPr/>
              </p:nvSpPr>
              <p:spPr bwMode="auto">
                <a:xfrm>
                  <a:off x="7996288" y="2319380"/>
                  <a:ext cx="4286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36" name="Line 1364"/>
                <p:cNvSpPr>
                  <a:spLocks noChangeShapeType="1"/>
                </p:cNvSpPr>
                <p:nvPr/>
              </p:nvSpPr>
              <p:spPr bwMode="auto">
                <a:xfrm>
                  <a:off x="8039149" y="2319380"/>
                  <a:ext cx="1588" cy="158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37" name="Line 1365"/>
                <p:cNvSpPr>
                  <a:spLocks noChangeShapeType="1"/>
                </p:cNvSpPr>
                <p:nvPr/>
              </p:nvSpPr>
              <p:spPr bwMode="auto">
                <a:xfrm>
                  <a:off x="8039149" y="2335255"/>
                  <a:ext cx="4286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38" name="Line 1366"/>
                <p:cNvSpPr>
                  <a:spLocks noChangeShapeType="1"/>
                </p:cNvSpPr>
                <p:nvPr/>
              </p:nvSpPr>
              <p:spPr bwMode="auto">
                <a:xfrm>
                  <a:off x="8082011" y="2335255"/>
                  <a:ext cx="1587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39" name="Line 1367"/>
                <p:cNvSpPr>
                  <a:spLocks noChangeShapeType="1"/>
                </p:cNvSpPr>
                <p:nvPr/>
              </p:nvSpPr>
              <p:spPr bwMode="auto">
                <a:xfrm>
                  <a:off x="8082011" y="2335255"/>
                  <a:ext cx="8413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40" name="Line 1368"/>
                <p:cNvSpPr>
                  <a:spLocks noChangeShapeType="1"/>
                </p:cNvSpPr>
                <p:nvPr/>
              </p:nvSpPr>
              <p:spPr bwMode="auto">
                <a:xfrm>
                  <a:off x="8166146" y="2335255"/>
                  <a:ext cx="15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41" name="Line 1369"/>
                <p:cNvSpPr>
                  <a:spLocks noChangeShapeType="1"/>
                </p:cNvSpPr>
                <p:nvPr/>
              </p:nvSpPr>
              <p:spPr bwMode="auto">
                <a:xfrm>
                  <a:off x="8166146" y="2335255"/>
                  <a:ext cx="4286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42" name="Line 1370"/>
                <p:cNvSpPr>
                  <a:spLocks noChangeShapeType="1"/>
                </p:cNvSpPr>
                <p:nvPr/>
              </p:nvSpPr>
              <p:spPr bwMode="auto">
                <a:xfrm>
                  <a:off x="8209008" y="2335255"/>
                  <a:ext cx="0" cy="174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43" name="Line 1371"/>
                <p:cNvSpPr>
                  <a:spLocks noChangeShapeType="1"/>
                </p:cNvSpPr>
                <p:nvPr/>
              </p:nvSpPr>
              <p:spPr bwMode="auto">
                <a:xfrm>
                  <a:off x="8209008" y="2352717"/>
                  <a:ext cx="42861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44" name="Line 1372"/>
                <p:cNvSpPr>
                  <a:spLocks noChangeShapeType="1"/>
                </p:cNvSpPr>
                <p:nvPr/>
              </p:nvSpPr>
              <p:spPr bwMode="auto">
                <a:xfrm>
                  <a:off x="8251869" y="2352717"/>
                  <a:ext cx="0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45" name="Line 1373"/>
                <p:cNvSpPr>
                  <a:spLocks noChangeShapeType="1"/>
                </p:cNvSpPr>
                <p:nvPr/>
              </p:nvSpPr>
              <p:spPr bwMode="auto">
                <a:xfrm>
                  <a:off x="8251869" y="2352717"/>
                  <a:ext cx="38099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46" name="Line 1374"/>
                <p:cNvSpPr>
                  <a:spLocks noChangeShapeType="1"/>
                </p:cNvSpPr>
                <p:nvPr/>
              </p:nvSpPr>
              <p:spPr bwMode="auto">
                <a:xfrm>
                  <a:off x="8289968" y="2352717"/>
                  <a:ext cx="1588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47" name="Line 1375"/>
                <p:cNvSpPr>
                  <a:spLocks noChangeShapeType="1"/>
                </p:cNvSpPr>
                <p:nvPr/>
              </p:nvSpPr>
              <p:spPr bwMode="auto">
                <a:xfrm>
                  <a:off x="8289968" y="2352717"/>
                  <a:ext cx="82548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48" name="Line 1376"/>
                <p:cNvSpPr>
                  <a:spLocks noChangeShapeType="1"/>
                </p:cNvSpPr>
                <p:nvPr/>
              </p:nvSpPr>
              <p:spPr bwMode="auto">
                <a:xfrm>
                  <a:off x="8372516" y="2352717"/>
                  <a:ext cx="3175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49" name="Line 1377"/>
                <p:cNvSpPr>
                  <a:spLocks noChangeShapeType="1"/>
                </p:cNvSpPr>
                <p:nvPr/>
              </p:nvSpPr>
              <p:spPr bwMode="auto">
                <a:xfrm>
                  <a:off x="8372516" y="2352717"/>
                  <a:ext cx="42862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50" name="Line 1378"/>
                <p:cNvSpPr>
                  <a:spLocks noChangeShapeType="1"/>
                </p:cNvSpPr>
                <p:nvPr/>
              </p:nvSpPr>
              <p:spPr bwMode="auto">
                <a:xfrm>
                  <a:off x="8415378" y="2352717"/>
                  <a:ext cx="3175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51" name="Line 1379"/>
                <p:cNvSpPr>
                  <a:spLocks noChangeShapeType="1"/>
                </p:cNvSpPr>
                <p:nvPr/>
              </p:nvSpPr>
              <p:spPr bwMode="auto">
                <a:xfrm>
                  <a:off x="8415378" y="2352717"/>
                  <a:ext cx="84135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52" name="Line 1380"/>
                <p:cNvSpPr>
                  <a:spLocks noChangeShapeType="1"/>
                </p:cNvSpPr>
                <p:nvPr/>
              </p:nvSpPr>
              <p:spPr bwMode="auto">
                <a:xfrm>
                  <a:off x="8499513" y="2352717"/>
                  <a:ext cx="1588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53" name="Line 1381"/>
                <p:cNvSpPr>
                  <a:spLocks noChangeShapeType="1"/>
                </p:cNvSpPr>
                <p:nvPr/>
              </p:nvSpPr>
              <p:spPr bwMode="auto">
                <a:xfrm>
                  <a:off x="8499513" y="2352717"/>
                  <a:ext cx="42862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54" name="Line 1382"/>
                <p:cNvSpPr>
                  <a:spLocks noChangeShapeType="1"/>
                </p:cNvSpPr>
                <p:nvPr/>
              </p:nvSpPr>
              <p:spPr bwMode="auto">
                <a:xfrm>
                  <a:off x="8542375" y="2352717"/>
                  <a:ext cx="0" cy="396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55" name="Line 1383"/>
                <p:cNvSpPr>
                  <a:spLocks noChangeShapeType="1"/>
                </p:cNvSpPr>
                <p:nvPr/>
              </p:nvSpPr>
              <p:spPr bwMode="auto">
                <a:xfrm>
                  <a:off x="8542375" y="2392404"/>
                  <a:ext cx="80960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56" name="Line 1384"/>
                <p:cNvSpPr>
                  <a:spLocks noChangeShapeType="1"/>
                </p:cNvSpPr>
                <p:nvPr/>
              </p:nvSpPr>
              <p:spPr bwMode="auto">
                <a:xfrm>
                  <a:off x="8623335" y="2392404"/>
                  <a:ext cx="1588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57" name="Line 1385"/>
                <p:cNvSpPr>
                  <a:spLocks noChangeShapeType="1"/>
                </p:cNvSpPr>
                <p:nvPr/>
              </p:nvSpPr>
              <p:spPr bwMode="auto">
                <a:xfrm>
                  <a:off x="8623335" y="2392404"/>
                  <a:ext cx="41274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58" name="Line 1386"/>
                <p:cNvSpPr>
                  <a:spLocks noChangeShapeType="1"/>
                </p:cNvSpPr>
                <p:nvPr/>
              </p:nvSpPr>
              <p:spPr bwMode="auto">
                <a:xfrm>
                  <a:off x="8664609" y="2392404"/>
                  <a:ext cx="1588" cy="396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59" name="Line 1387"/>
                <p:cNvSpPr>
                  <a:spLocks noChangeShapeType="1"/>
                </p:cNvSpPr>
                <p:nvPr/>
              </p:nvSpPr>
              <p:spPr bwMode="auto">
                <a:xfrm>
                  <a:off x="8664609" y="2432092"/>
                  <a:ext cx="8731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60" name="Line 1388"/>
                <p:cNvSpPr>
                  <a:spLocks noChangeShapeType="1"/>
                </p:cNvSpPr>
                <p:nvPr/>
              </p:nvSpPr>
              <p:spPr bwMode="auto">
                <a:xfrm>
                  <a:off x="8751920" y="2432092"/>
                  <a:ext cx="0" cy="1746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61" name="Line 1389"/>
                <p:cNvSpPr>
                  <a:spLocks noChangeShapeType="1"/>
                </p:cNvSpPr>
                <p:nvPr/>
              </p:nvSpPr>
              <p:spPr bwMode="auto">
                <a:xfrm>
                  <a:off x="8751920" y="2449553"/>
                  <a:ext cx="39686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62" name="Line 1390"/>
                <p:cNvSpPr>
                  <a:spLocks noChangeShapeType="1"/>
                </p:cNvSpPr>
                <p:nvPr/>
              </p:nvSpPr>
              <p:spPr bwMode="auto">
                <a:xfrm>
                  <a:off x="8791606" y="2449553"/>
                  <a:ext cx="1588" cy="396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63" name="Line 1391"/>
                <p:cNvSpPr>
                  <a:spLocks noChangeShapeType="1"/>
                </p:cNvSpPr>
                <p:nvPr/>
              </p:nvSpPr>
              <p:spPr bwMode="auto">
                <a:xfrm>
                  <a:off x="8791606" y="2489241"/>
                  <a:ext cx="4127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64" name="Line 1392"/>
                <p:cNvSpPr>
                  <a:spLocks noChangeShapeType="1"/>
                </p:cNvSpPr>
                <p:nvPr/>
              </p:nvSpPr>
              <p:spPr bwMode="auto">
                <a:xfrm>
                  <a:off x="8832880" y="2489241"/>
                  <a:ext cx="1588" cy="1746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65" name="Line 1393"/>
                <p:cNvSpPr>
                  <a:spLocks noChangeShapeType="1"/>
                </p:cNvSpPr>
                <p:nvPr/>
              </p:nvSpPr>
              <p:spPr bwMode="auto">
                <a:xfrm>
                  <a:off x="8832880" y="2506703"/>
                  <a:ext cx="38099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66" name="Line 1394"/>
                <p:cNvSpPr>
                  <a:spLocks noChangeShapeType="1"/>
                </p:cNvSpPr>
                <p:nvPr/>
              </p:nvSpPr>
              <p:spPr bwMode="auto">
                <a:xfrm>
                  <a:off x="8870980" y="2506703"/>
                  <a:ext cx="1588" cy="2222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67" name="Line 1395"/>
                <p:cNvSpPr>
                  <a:spLocks noChangeShapeType="1"/>
                </p:cNvSpPr>
                <p:nvPr/>
              </p:nvSpPr>
              <p:spPr bwMode="auto">
                <a:xfrm>
                  <a:off x="8870980" y="2528928"/>
                  <a:ext cx="4286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68" name="Line 1396"/>
                <p:cNvSpPr>
                  <a:spLocks noChangeShapeType="1"/>
                </p:cNvSpPr>
                <p:nvPr/>
              </p:nvSpPr>
              <p:spPr bwMode="auto">
                <a:xfrm>
                  <a:off x="8913842" y="2528928"/>
                  <a:ext cx="0" cy="174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69" name="Line 1397"/>
                <p:cNvSpPr>
                  <a:spLocks noChangeShapeType="1"/>
                </p:cNvSpPr>
                <p:nvPr/>
              </p:nvSpPr>
              <p:spPr bwMode="auto">
                <a:xfrm>
                  <a:off x="8913842" y="2546390"/>
                  <a:ext cx="4127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70" name="Line 1398"/>
                <p:cNvSpPr>
                  <a:spLocks noChangeShapeType="1"/>
                </p:cNvSpPr>
                <p:nvPr/>
              </p:nvSpPr>
              <p:spPr bwMode="auto">
                <a:xfrm>
                  <a:off x="8955116" y="2546390"/>
                  <a:ext cx="1587" cy="2063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71" name="Line 1399"/>
                <p:cNvSpPr>
                  <a:spLocks noChangeShapeType="1"/>
                </p:cNvSpPr>
                <p:nvPr/>
              </p:nvSpPr>
              <p:spPr bwMode="auto">
                <a:xfrm>
                  <a:off x="8955116" y="2567027"/>
                  <a:ext cx="85723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72" name="Line 1400"/>
                <p:cNvSpPr>
                  <a:spLocks noChangeShapeType="1"/>
                </p:cNvSpPr>
                <p:nvPr/>
              </p:nvSpPr>
              <p:spPr bwMode="auto">
                <a:xfrm>
                  <a:off x="9040839" y="2567027"/>
                  <a:ext cx="0" cy="5873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73" name="Line 1401"/>
                <p:cNvSpPr>
                  <a:spLocks noChangeShapeType="1"/>
                </p:cNvSpPr>
                <p:nvPr/>
              </p:nvSpPr>
              <p:spPr bwMode="auto">
                <a:xfrm>
                  <a:off x="9040839" y="2625764"/>
                  <a:ext cx="41274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74" name="Line 1402"/>
                <p:cNvSpPr>
                  <a:spLocks noChangeShapeType="1"/>
                </p:cNvSpPr>
                <p:nvPr/>
              </p:nvSpPr>
              <p:spPr bwMode="auto">
                <a:xfrm>
                  <a:off x="9082113" y="2625764"/>
                  <a:ext cx="1587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75" name="Line 1403"/>
                <p:cNvSpPr>
                  <a:spLocks noChangeShapeType="1"/>
                </p:cNvSpPr>
                <p:nvPr/>
              </p:nvSpPr>
              <p:spPr bwMode="auto">
                <a:xfrm>
                  <a:off x="9082113" y="2625764"/>
                  <a:ext cx="80960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76" name="Line 1404"/>
                <p:cNvSpPr>
                  <a:spLocks noChangeShapeType="1"/>
                </p:cNvSpPr>
                <p:nvPr/>
              </p:nvSpPr>
              <p:spPr bwMode="auto">
                <a:xfrm>
                  <a:off x="9163073" y="2625764"/>
                  <a:ext cx="1588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77" name="Line 1405"/>
                <p:cNvSpPr>
                  <a:spLocks noChangeShapeType="1"/>
                </p:cNvSpPr>
                <p:nvPr/>
              </p:nvSpPr>
              <p:spPr bwMode="auto">
                <a:xfrm>
                  <a:off x="9163073" y="2625764"/>
                  <a:ext cx="41274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78" name="Line 1406"/>
                <p:cNvSpPr>
                  <a:spLocks noChangeShapeType="1"/>
                </p:cNvSpPr>
                <p:nvPr/>
              </p:nvSpPr>
              <p:spPr bwMode="auto">
                <a:xfrm>
                  <a:off x="9204347" y="2625764"/>
                  <a:ext cx="1588" cy="2063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79" name="Line 1407"/>
                <p:cNvSpPr>
                  <a:spLocks noChangeShapeType="1"/>
                </p:cNvSpPr>
                <p:nvPr/>
              </p:nvSpPr>
              <p:spPr bwMode="auto">
                <a:xfrm>
                  <a:off x="9204347" y="2646401"/>
                  <a:ext cx="44449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80" name="Line 1408"/>
                <p:cNvSpPr>
                  <a:spLocks noChangeShapeType="1"/>
                </p:cNvSpPr>
                <p:nvPr/>
              </p:nvSpPr>
              <p:spPr bwMode="auto">
                <a:xfrm>
                  <a:off x="9248796" y="2646401"/>
                  <a:ext cx="0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81" name="Line 1409"/>
                <p:cNvSpPr>
                  <a:spLocks noChangeShapeType="1"/>
                </p:cNvSpPr>
                <p:nvPr/>
              </p:nvSpPr>
              <p:spPr bwMode="auto">
                <a:xfrm>
                  <a:off x="9248796" y="2646401"/>
                  <a:ext cx="41274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82" name="Line 1410"/>
                <p:cNvSpPr>
                  <a:spLocks noChangeShapeType="1"/>
                </p:cNvSpPr>
                <p:nvPr/>
              </p:nvSpPr>
              <p:spPr bwMode="auto">
                <a:xfrm>
                  <a:off x="9290070" y="2646401"/>
                  <a:ext cx="1588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83" name="Line 1411"/>
                <p:cNvSpPr>
                  <a:spLocks noChangeShapeType="1"/>
                </p:cNvSpPr>
                <p:nvPr/>
              </p:nvSpPr>
              <p:spPr bwMode="auto">
                <a:xfrm>
                  <a:off x="9290070" y="2646401"/>
                  <a:ext cx="39687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84" name="Line 1412"/>
                <p:cNvSpPr>
                  <a:spLocks noChangeShapeType="1"/>
                </p:cNvSpPr>
                <p:nvPr/>
              </p:nvSpPr>
              <p:spPr bwMode="auto">
                <a:xfrm>
                  <a:off x="9329757" y="2646401"/>
                  <a:ext cx="3175" cy="2063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85" name="Line 1413"/>
                <p:cNvSpPr>
                  <a:spLocks noChangeShapeType="1"/>
                </p:cNvSpPr>
                <p:nvPr/>
              </p:nvSpPr>
              <p:spPr bwMode="auto">
                <a:xfrm>
                  <a:off x="9329757" y="2667039"/>
                  <a:ext cx="42861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86" name="Line 1414"/>
                <p:cNvSpPr>
                  <a:spLocks noChangeShapeType="1"/>
                </p:cNvSpPr>
                <p:nvPr/>
              </p:nvSpPr>
              <p:spPr bwMode="auto">
                <a:xfrm>
                  <a:off x="9372618" y="2667039"/>
                  <a:ext cx="3175" cy="1905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87" name="Line 1415"/>
                <p:cNvSpPr>
                  <a:spLocks noChangeShapeType="1"/>
                </p:cNvSpPr>
                <p:nvPr/>
              </p:nvSpPr>
              <p:spPr bwMode="auto">
                <a:xfrm>
                  <a:off x="9372618" y="2686089"/>
                  <a:ext cx="38099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88" name="Line 1416"/>
                <p:cNvSpPr>
                  <a:spLocks noChangeShapeType="1"/>
                </p:cNvSpPr>
                <p:nvPr/>
              </p:nvSpPr>
              <p:spPr bwMode="auto">
                <a:xfrm>
                  <a:off x="9410717" y="2686089"/>
                  <a:ext cx="1588" cy="2063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89" name="Line 1417"/>
                <p:cNvSpPr>
                  <a:spLocks noChangeShapeType="1"/>
                </p:cNvSpPr>
                <p:nvPr/>
              </p:nvSpPr>
              <p:spPr bwMode="auto">
                <a:xfrm>
                  <a:off x="9410717" y="2706726"/>
                  <a:ext cx="42862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90" name="Line 1418"/>
                <p:cNvSpPr>
                  <a:spLocks noChangeShapeType="1"/>
                </p:cNvSpPr>
                <p:nvPr/>
              </p:nvSpPr>
              <p:spPr bwMode="auto">
                <a:xfrm>
                  <a:off x="9453579" y="2706726"/>
                  <a:ext cx="1587" cy="2222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91" name="Line 1419"/>
                <p:cNvSpPr>
                  <a:spLocks noChangeShapeType="1"/>
                </p:cNvSpPr>
                <p:nvPr/>
              </p:nvSpPr>
              <p:spPr bwMode="auto">
                <a:xfrm>
                  <a:off x="9453579" y="2728950"/>
                  <a:ext cx="84135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92" name="Line 1420"/>
                <p:cNvSpPr>
                  <a:spLocks noChangeShapeType="1"/>
                </p:cNvSpPr>
                <p:nvPr/>
              </p:nvSpPr>
              <p:spPr bwMode="auto">
                <a:xfrm>
                  <a:off x="9537714" y="2728950"/>
                  <a:ext cx="1588" cy="2381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93" name="Line 1421"/>
                <p:cNvSpPr>
                  <a:spLocks noChangeShapeType="1"/>
                </p:cNvSpPr>
                <p:nvPr/>
              </p:nvSpPr>
              <p:spPr bwMode="auto">
                <a:xfrm>
                  <a:off x="9537714" y="2752763"/>
                  <a:ext cx="4286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94" name="Line 1422"/>
                <p:cNvSpPr>
                  <a:spLocks noChangeShapeType="1"/>
                </p:cNvSpPr>
                <p:nvPr/>
              </p:nvSpPr>
              <p:spPr bwMode="auto">
                <a:xfrm>
                  <a:off x="9580576" y="2752763"/>
                  <a:ext cx="1587" cy="2063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95" name="Line 1423"/>
                <p:cNvSpPr>
                  <a:spLocks noChangeShapeType="1"/>
                </p:cNvSpPr>
                <p:nvPr/>
              </p:nvSpPr>
              <p:spPr bwMode="auto">
                <a:xfrm>
                  <a:off x="9580576" y="2773400"/>
                  <a:ext cx="42861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96" name="Line 1424"/>
                <p:cNvSpPr>
                  <a:spLocks noChangeShapeType="1"/>
                </p:cNvSpPr>
                <p:nvPr/>
              </p:nvSpPr>
              <p:spPr bwMode="auto">
                <a:xfrm>
                  <a:off x="9623437" y="2773400"/>
                  <a:ext cx="1588" cy="2063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97" name="Line 1425"/>
                <p:cNvSpPr>
                  <a:spLocks noChangeShapeType="1"/>
                </p:cNvSpPr>
                <p:nvPr/>
              </p:nvSpPr>
              <p:spPr bwMode="auto">
                <a:xfrm>
                  <a:off x="9623437" y="2794038"/>
                  <a:ext cx="8096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98" name="Line 1426"/>
                <p:cNvSpPr>
                  <a:spLocks noChangeShapeType="1"/>
                </p:cNvSpPr>
                <p:nvPr/>
              </p:nvSpPr>
              <p:spPr bwMode="auto">
                <a:xfrm>
                  <a:off x="9704398" y="2794038"/>
                  <a:ext cx="1587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199" name="Line 1427"/>
                <p:cNvSpPr>
                  <a:spLocks noChangeShapeType="1"/>
                </p:cNvSpPr>
                <p:nvPr/>
              </p:nvSpPr>
              <p:spPr bwMode="auto">
                <a:xfrm>
                  <a:off x="9704398" y="2794038"/>
                  <a:ext cx="8254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00" name="Line 1428"/>
                <p:cNvSpPr>
                  <a:spLocks noChangeShapeType="1"/>
                </p:cNvSpPr>
                <p:nvPr/>
              </p:nvSpPr>
              <p:spPr bwMode="auto">
                <a:xfrm>
                  <a:off x="9786946" y="2794038"/>
                  <a:ext cx="317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01" name="Line 1429"/>
                <p:cNvSpPr>
                  <a:spLocks noChangeShapeType="1"/>
                </p:cNvSpPr>
                <p:nvPr/>
              </p:nvSpPr>
              <p:spPr bwMode="auto">
                <a:xfrm>
                  <a:off x="9786946" y="2794038"/>
                  <a:ext cx="4286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02" name="Line 1430"/>
                <p:cNvSpPr>
                  <a:spLocks noChangeShapeType="1"/>
                </p:cNvSpPr>
                <p:nvPr/>
              </p:nvSpPr>
              <p:spPr bwMode="auto">
                <a:xfrm>
                  <a:off x="9829807" y="2794038"/>
                  <a:ext cx="317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03" name="Line 1431"/>
                <p:cNvSpPr>
                  <a:spLocks noChangeShapeType="1"/>
                </p:cNvSpPr>
                <p:nvPr/>
              </p:nvSpPr>
              <p:spPr bwMode="auto">
                <a:xfrm>
                  <a:off x="9829807" y="2794038"/>
                  <a:ext cx="4127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04" name="Line 1432"/>
                <p:cNvSpPr>
                  <a:spLocks noChangeShapeType="1"/>
                </p:cNvSpPr>
                <p:nvPr/>
              </p:nvSpPr>
              <p:spPr bwMode="auto">
                <a:xfrm>
                  <a:off x="9871081" y="2794038"/>
                  <a:ext cx="1588" cy="2222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05" name="Line 1433"/>
                <p:cNvSpPr>
                  <a:spLocks noChangeShapeType="1"/>
                </p:cNvSpPr>
                <p:nvPr/>
              </p:nvSpPr>
              <p:spPr bwMode="auto">
                <a:xfrm>
                  <a:off x="9871081" y="2816262"/>
                  <a:ext cx="85723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06" name="Line 1434"/>
                <p:cNvSpPr>
                  <a:spLocks noChangeShapeType="1"/>
                </p:cNvSpPr>
                <p:nvPr/>
              </p:nvSpPr>
              <p:spPr bwMode="auto">
                <a:xfrm>
                  <a:off x="5713516" y="1732011"/>
                  <a:ext cx="38099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07" name="Line 1435"/>
                <p:cNvSpPr>
                  <a:spLocks noChangeShapeType="1"/>
                </p:cNvSpPr>
                <p:nvPr/>
              </p:nvSpPr>
              <p:spPr bwMode="auto">
                <a:xfrm>
                  <a:off x="5751615" y="1732011"/>
                  <a:ext cx="1587" cy="904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08" name="Line 1436"/>
                <p:cNvSpPr>
                  <a:spLocks noChangeShapeType="1"/>
                </p:cNvSpPr>
                <p:nvPr/>
              </p:nvSpPr>
              <p:spPr bwMode="auto">
                <a:xfrm>
                  <a:off x="5751615" y="1822498"/>
                  <a:ext cx="41274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09" name="Line 1437"/>
                <p:cNvSpPr>
                  <a:spLocks noChangeShapeType="1"/>
                </p:cNvSpPr>
                <p:nvPr/>
              </p:nvSpPr>
              <p:spPr bwMode="auto">
                <a:xfrm>
                  <a:off x="5792889" y="1822498"/>
                  <a:ext cx="1587" cy="4445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10" name="Line 1438"/>
                <p:cNvSpPr>
                  <a:spLocks noChangeShapeType="1"/>
                </p:cNvSpPr>
                <p:nvPr/>
              </p:nvSpPr>
              <p:spPr bwMode="auto">
                <a:xfrm>
                  <a:off x="5792889" y="1866948"/>
                  <a:ext cx="42861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11" name="Line 1439"/>
                <p:cNvSpPr>
                  <a:spLocks noChangeShapeType="1"/>
                </p:cNvSpPr>
                <p:nvPr/>
              </p:nvSpPr>
              <p:spPr bwMode="auto">
                <a:xfrm>
                  <a:off x="5835750" y="1866948"/>
                  <a:ext cx="1588" cy="269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12" name="Line 1440"/>
                <p:cNvSpPr>
                  <a:spLocks noChangeShapeType="1"/>
                </p:cNvSpPr>
                <p:nvPr/>
              </p:nvSpPr>
              <p:spPr bwMode="auto">
                <a:xfrm>
                  <a:off x="5835750" y="1893934"/>
                  <a:ext cx="42862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13" name="Line 1441"/>
                <p:cNvSpPr>
                  <a:spLocks noChangeShapeType="1"/>
                </p:cNvSpPr>
                <p:nvPr/>
              </p:nvSpPr>
              <p:spPr bwMode="auto">
                <a:xfrm>
                  <a:off x="5878612" y="1893934"/>
                  <a:ext cx="1587" cy="4445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14" name="Line 1442"/>
                <p:cNvSpPr>
                  <a:spLocks noChangeShapeType="1"/>
                </p:cNvSpPr>
                <p:nvPr/>
              </p:nvSpPr>
              <p:spPr bwMode="auto">
                <a:xfrm>
                  <a:off x="5878612" y="1938384"/>
                  <a:ext cx="41274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15" name="Line 1443"/>
                <p:cNvSpPr>
                  <a:spLocks noChangeShapeType="1"/>
                </p:cNvSpPr>
                <p:nvPr/>
              </p:nvSpPr>
              <p:spPr bwMode="auto">
                <a:xfrm>
                  <a:off x="5919887" y="1938384"/>
                  <a:ext cx="1587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16" name="Line 1444"/>
                <p:cNvSpPr>
                  <a:spLocks noChangeShapeType="1"/>
                </p:cNvSpPr>
                <p:nvPr/>
              </p:nvSpPr>
              <p:spPr bwMode="auto">
                <a:xfrm>
                  <a:off x="5919887" y="1938384"/>
                  <a:ext cx="42861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17" name="Line 1445"/>
                <p:cNvSpPr>
                  <a:spLocks noChangeShapeType="1"/>
                </p:cNvSpPr>
                <p:nvPr/>
              </p:nvSpPr>
              <p:spPr bwMode="auto">
                <a:xfrm>
                  <a:off x="5962748" y="1938384"/>
                  <a:ext cx="3175" cy="2063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18" name="Line 1446"/>
                <p:cNvSpPr>
                  <a:spLocks noChangeShapeType="1"/>
                </p:cNvSpPr>
                <p:nvPr/>
              </p:nvSpPr>
              <p:spPr bwMode="auto">
                <a:xfrm>
                  <a:off x="5962748" y="1959022"/>
                  <a:ext cx="79373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19" name="Line 1447"/>
                <p:cNvSpPr>
                  <a:spLocks noChangeShapeType="1"/>
                </p:cNvSpPr>
                <p:nvPr/>
              </p:nvSpPr>
              <p:spPr bwMode="auto">
                <a:xfrm>
                  <a:off x="6042121" y="1959022"/>
                  <a:ext cx="0" cy="11906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20" name="Line 1448"/>
                <p:cNvSpPr>
                  <a:spLocks noChangeShapeType="1"/>
                </p:cNvSpPr>
                <p:nvPr/>
              </p:nvSpPr>
              <p:spPr bwMode="auto">
                <a:xfrm>
                  <a:off x="6042121" y="2078082"/>
                  <a:ext cx="4286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21" name="Line 1449"/>
                <p:cNvSpPr>
                  <a:spLocks noChangeShapeType="1"/>
                </p:cNvSpPr>
                <p:nvPr/>
              </p:nvSpPr>
              <p:spPr bwMode="auto">
                <a:xfrm>
                  <a:off x="6084983" y="2078082"/>
                  <a:ext cx="1587" cy="9683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22" name="Line 1450"/>
                <p:cNvSpPr>
                  <a:spLocks noChangeShapeType="1"/>
                </p:cNvSpPr>
                <p:nvPr/>
              </p:nvSpPr>
              <p:spPr bwMode="auto">
                <a:xfrm>
                  <a:off x="6084983" y="2174919"/>
                  <a:ext cx="4127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23" name="Line 1451"/>
                <p:cNvSpPr>
                  <a:spLocks noChangeShapeType="1"/>
                </p:cNvSpPr>
                <p:nvPr/>
              </p:nvSpPr>
              <p:spPr bwMode="auto">
                <a:xfrm>
                  <a:off x="6126257" y="2174919"/>
                  <a:ext cx="1587" cy="4762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24" name="Line 1452"/>
                <p:cNvSpPr>
                  <a:spLocks noChangeShapeType="1"/>
                </p:cNvSpPr>
                <p:nvPr/>
              </p:nvSpPr>
              <p:spPr bwMode="auto">
                <a:xfrm>
                  <a:off x="6126257" y="2222544"/>
                  <a:ext cx="4286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25" name="Line 1453"/>
                <p:cNvSpPr>
                  <a:spLocks noChangeShapeType="1"/>
                </p:cNvSpPr>
                <p:nvPr/>
              </p:nvSpPr>
              <p:spPr bwMode="auto">
                <a:xfrm>
                  <a:off x="6169118" y="2222544"/>
                  <a:ext cx="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26" name="Line 1454"/>
                <p:cNvSpPr>
                  <a:spLocks noChangeShapeType="1"/>
                </p:cNvSpPr>
                <p:nvPr/>
              </p:nvSpPr>
              <p:spPr bwMode="auto">
                <a:xfrm>
                  <a:off x="6169118" y="2222544"/>
                  <a:ext cx="4286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27" name="Line 1455"/>
                <p:cNvSpPr>
                  <a:spLocks noChangeShapeType="1"/>
                </p:cNvSpPr>
                <p:nvPr/>
              </p:nvSpPr>
              <p:spPr bwMode="auto">
                <a:xfrm>
                  <a:off x="6211980" y="2222544"/>
                  <a:ext cx="1587" cy="4762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28" name="Line 1456"/>
                <p:cNvSpPr>
                  <a:spLocks noChangeShapeType="1"/>
                </p:cNvSpPr>
                <p:nvPr/>
              </p:nvSpPr>
              <p:spPr bwMode="auto">
                <a:xfrm>
                  <a:off x="6211980" y="2270168"/>
                  <a:ext cx="39686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29" name="Line 1457"/>
                <p:cNvSpPr>
                  <a:spLocks noChangeShapeType="1"/>
                </p:cNvSpPr>
                <p:nvPr/>
              </p:nvSpPr>
              <p:spPr bwMode="auto">
                <a:xfrm>
                  <a:off x="6251666" y="2270168"/>
                  <a:ext cx="0" cy="2063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30" name="Line 1458"/>
                <p:cNvSpPr>
                  <a:spLocks noChangeShapeType="1"/>
                </p:cNvSpPr>
                <p:nvPr/>
              </p:nvSpPr>
              <p:spPr bwMode="auto">
                <a:xfrm>
                  <a:off x="6251666" y="2290805"/>
                  <a:ext cx="39687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31" name="Line 1459"/>
                <p:cNvSpPr>
                  <a:spLocks noChangeShapeType="1"/>
                </p:cNvSpPr>
                <p:nvPr/>
              </p:nvSpPr>
              <p:spPr bwMode="auto">
                <a:xfrm>
                  <a:off x="6291353" y="2290805"/>
                  <a:ext cx="1587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32" name="Line 1460"/>
                <p:cNvSpPr>
                  <a:spLocks noChangeShapeType="1"/>
                </p:cNvSpPr>
                <p:nvPr/>
              </p:nvSpPr>
              <p:spPr bwMode="auto">
                <a:xfrm>
                  <a:off x="6291353" y="2290805"/>
                  <a:ext cx="42861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33" name="Line 1461"/>
                <p:cNvSpPr>
                  <a:spLocks noChangeShapeType="1"/>
                </p:cNvSpPr>
                <p:nvPr/>
              </p:nvSpPr>
              <p:spPr bwMode="auto">
                <a:xfrm>
                  <a:off x="6334214" y="2290805"/>
                  <a:ext cx="1588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34" name="Line 1462"/>
                <p:cNvSpPr>
                  <a:spLocks noChangeShapeType="1"/>
                </p:cNvSpPr>
                <p:nvPr/>
              </p:nvSpPr>
              <p:spPr bwMode="auto">
                <a:xfrm>
                  <a:off x="6334214" y="2290805"/>
                  <a:ext cx="42862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35" name="Line 1463"/>
                <p:cNvSpPr>
                  <a:spLocks noChangeShapeType="1"/>
                </p:cNvSpPr>
                <p:nvPr/>
              </p:nvSpPr>
              <p:spPr bwMode="auto">
                <a:xfrm>
                  <a:off x="6377076" y="2290805"/>
                  <a:ext cx="0" cy="285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36" name="Line 1464"/>
                <p:cNvSpPr>
                  <a:spLocks noChangeShapeType="1"/>
                </p:cNvSpPr>
                <p:nvPr/>
              </p:nvSpPr>
              <p:spPr bwMode="auto">
                <a:xfrm>
                  <a:off x="6377076" y="2319380"/>
                  <a:ext cx="4127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37" name="Line 1465"/>
                <p:cNvSpPr>
                  <a:spLocks noChangeShapeType="1"/>
                </p:cNvSpPr>
                <p:nvPr/>
              </p:nvSpPr>
              <p:spPr bwMode="auto">
                <a:xfrm>
                  <a:off x="6418350" y="2319380"/>
                  <a:ext cx="1587" cy="2381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38" name="Line 1466"/>
                <p:cNvSpPr>
                  <a:spLocks noChangeShapeType="1"/>
                </p:cNvSpPr>
                <p:nvPr/>
              </p:nvSpPr>
              <p:spPr bwMode="auto">
                <a:xfrm>
                  <a:off x="6418350" y="2343192"/>
                  <a:ext cx="4286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39" name="Line 1467"/>
                <p:cNvSpPr>
                  <a:spLocks noChangeShapeType="1"/>
                </p:cNvSpPr>
                <p:nvPr/>
              </p:nvSpPr>
              <p:spPr bwMode="auto">
                <a:xfrm>
                  <a:off x="6461211" y="2343192"/>
                  <a:ext cx="1588" cy="238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40" name="Line 1468"/>
                <p:cNvSpPr>
                  <a:spLocks noChangeShapeType="1"/>
                </p:cNvSpPr>
                <p:nvPr/>
              </p:nvSpPr>
              <p:spPr bwMode="auto">
                <a:xfrm>
                  <a:off x="6461211" y="2367004"/>
                  <a:ext cx="4286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41" name="Line 1469"/>
                <p:cNvSpPr>
                  <a:spLocks noChangeShapeType="1"/>
                </p:cNvSpPr>
                <p:nvPr/>
              </p:nvSpPr>
              <p:spPr bwMode="auto">
                <a:xfrm>
                  <a:off x="6504073" y="2367004"/>
                  <a:ext cx="0" cy="254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42" name="Line 1470"/>
                <p:cNvSpPr>
                  <a:spLocks noChangeShapeType="1"/>
                </p:cNvSpPr>
                <p:nvPr/>
              </p:nvSpPr>
              <p:spPr bwMode="auto">
                <a:xfrm>
                  <a:off x="6504073" y="2392404"/>
                  <a:ext cx="39686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43" name="Line 1471"/>
                <p:cNvSpPr>
                  <a:spLocks noChangeShapeType="1"/>
                </p:cNvSpPr>
                <p:nvPr/>
              </p:nvSpPr>
              <p:spPr bwMode="auto">
                <a:xfrm>
                  <a:off x="6543759" y="2392404"/>
                  <a:ext cx="3175" cy="254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44" name="Line 1472"/>
                <p:cNvSpPr>
                  <a:spLocks noChangeShapeType="1"/>
                </p:cNvSpPr>
                <p:nvPr/>
              </p:nvSpPr>
              <p:spPr bwMode="auto">
                <a:xfrm>
                  <a:off x="6543759" y="2417804"/>
                  <a:ext cx="39687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45" name="Line 1473"/>
                <p:cNvSpPr>
                  <a:spLocks noChangeShapeType="1"/>
                </p:cNvSpPr>
                <p:nvPr/>
              </p:nvSpPr>
              <p:spPr bwMode="auto">
                <a:xfrm>
                  <a:off x="6583446" y="2417804"/>
                  <a:ext cx="0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46" name="Line 1474"/>
                <p:cNvSpPr>
                  <a:spLocks noChangeShapeType="1"/>
                </p:cNvSpPr>
                <p:nvPr/>
              </p:nvSpPr>
              <p:spPr bwMode="auto">
                <a:xfrm>
                  <a:off x="6583446" y="2417804"/>
                  <a:ext cx="41274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47" name="Line 1475"/>
                <p:cNvSpPr>
                  <a:spLocks noChangeShapeType="1"/>
                </p:cNvSpPr>
                <p:nvPr/>
              </p:nvSpPr>
              <p:spPr bwMode="auto">
                <a:xfrm>
                  <a:off x="6624720" y="2417804"/>
                  <a:ext cx="1587" cy="269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48" name="Line 1476"/>
                <p:cNvSpPr>
                  <a:spLocks noChangeShapeType="1"/>
                </p:cNvSpPr>
                <p:nvPr/>
              </p:nvSpPr>
              <p:spPr bwMode="auto">
                <a:xfrm>
                  <a:off x="6624720" y="2444791"/>
                  <a:ext cx="41274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49" name="Line 1477"/>
                <p:cNvSpPr>
                  <a:spLocks noChangeShapeType="1"/>
                </p:cNvSpPr>
                <p:nvPr/>
              </p:nvSpPr>
              <p:spPr bwMode="auto">
                <a:xfrm>
                  <a:off x="6665994" y="2444791"/>
                  <a:ext cx="1587" cy="254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50" name="Line 1478"/>
                <p:cNvSpPr>
                  <a:spLocks noChangeShapeType="1"/>
                </p:cNvSpPr>
                <p:nvPr/>
              </p:nvSpPr>
              <p:spPr bwMode="auto">
                <a:xfrm>
                  <a:off x="6665994" y="2470191"/>
                  <a:ext cx="44449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51" name="Line 1479"/>
                <p:cNvSpPr>
                  <a:spLocks noChangeShapeType="1"/>
                </p:cNvSpPr>
                <p:nvPr/>
              </p:nvSpPr>
              <p:spPr bwMode="auto">
                <a:xfrm>
                  <a:off x="6710443" y="2470191"/>
                  <a:ext cx="0" cy="3175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52" name="Line 1480"/>
                <p:cNvSpPr>
                  <a:spLocks noChangeShapeType="1"/>
                </p:cNvSpPr>
                <p:nvPr/>
              </p:nvSpPr>
              <p:spPr bwMode="auto">
                <a:xfrm>
                  <a:off x="6710443" y="2501941"/>
                  <a:ext cx="82548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53" name="Line 1481"/>
                <p:cNvSpPr>
                  <a:spLocks noChangeShapeType="1"/>
                </p:cNvSpPr>
                <p:nvPr/>
              </p:nvSpPr>
              <p:spPr bwMode="auto">
                <a:xfrm>
                  <a:off x="6792991" y="2501941"/>
                  <a:ext cx="1587" cy="5079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54" name="Line 1482"/>
                <p:cNvSpPr>
                  <a:spLocks noChangeShapeType="1"/>
                </p:cNvSpPr>
                <p:nvPr/>
              </p:nvSpPr>
              <p:spPr bwMode="auto">
                <a:xfrm>
                  <a:off x="6792991" y="2552740"/>
                  <a:ext cx="44449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55" name="Line 1483"/>
                <p:cNvSpPr>
                  <a:spLocks noChangeShapeType="1"/>
                </p:cNvSpPr>
                <p:nvPr/>
              </p:nvSpPr>
              <p:spPr bwMode="auto">
                <a:xfrm>
                  <a:off x="6837440" y="2552740"/>
                  <a:ext cx="0" cy="5238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56" name="Line 1484"/>
                <p:cNvSpPr>
                  <a:spLocks noChangeShapeType="1"/>
                </p:cNvSpPr>
                <p:nvPr/>
              </p:nvSpPr>
              <p:spPr bwMode="auto">
                <a:xfrm>
                  <a:off x="6837440" y="2605127"/>
                  <a:ext cx="80960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57" name="Line 1485"/>
                <p:cNvSpPr>
                  <a:spLocks noChangeShapeType="1"/>
                </p:cNvSpPr>
                <p:nvPr/>
              </p:nvSpPr>
              <p:spPr bwMode="auto">
                <a:xfrm>
                  <a:off x="6918400" y="2605127"/>
                  <a:ext cx="0" cy="285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58" name="Line 1486"/>
                <p:cNvSpPr>
                  <a:spLocks noChangeShapeType="1"/>
                </p:cNvSpPr>
                <p:nvPr/>
              </p:nvSpPr>
              <p:spPr bwMode="auto">
                <a:xfrm>
                  <a:off x="6918400" y="2633701"/>
                  <a:ext cx="39687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59" name="Line 1487"/>
                <p:cNvSpPr>
                  <a:spLocks noChangeShapeType="1"/>
                </p:cNvSpPr>
                <p:nvPr/>
              </p:nvSpPr>
              <p:spPr bwMode="auto">
                <a:xfrm>
                  <a:off x="6958087" y="2633701"/>
                  <a:ext cx="317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60" name="Line 1488"/>
                <p:cNvSpPr>
                  <a:spLocks noChangeShapeType="1"/>
                </p:cNvSpPr>
                <p:nvPr/>
              </p:nvSpPr>
              <p:spPr bwMode="auto">
                <a:xfrm>
                  <a:off x="6958087" y="2633701"/>
                  <a:ext cx="4127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61" name="Line 1489"/>
                <p:cNvSpPr>
                  <a:spLocks noChangeShapeType="1"/>
                </p:cNvSpPr>
                <p:nvPr/>
              </p:nvSpPr>
              <p:spPr bwMode="auto">
                <a:xfrm>
                  <a:off x="6999361" y="2633701"/>
                  <a:ext cx="1587" cy="254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62" name="Line 1490"/>
                <p:cNvSpPr>
                  <a:spLocks noChangeShapeType="1"/>
                </p:cNvSpPr>
                <p:nvPr/>
              </p:nvSpPr>
              <p:spPr bwMode="auto">
                <a:xfrm>
                  <a:off x="6999361" y="2659101"/>
                  <a:ext cx="44449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63" name="Line 1491"/>
                <p:cNvSpPr>
                  <a:spLocks noChangeShapeType="1"/>
                </p:cNvSpPr>
                <p:nvPr/>
              </p:nvSpPr>
              <p:spPr bwMode="auto">
                <a:xfrm>
                  <a:off x="7043810" y="2659101"/>
                  <a:ext cx="0" cy="269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64" name="Line 1492"/>
                <p:cNvSpPr>
                  <a:spLocks noChangeShapeType="1"/>
                </p:cNvSpPr>
                <p:nvPr/>
              </p:nvSpPr>
              <p:spPr bwMode="auto">
                <a:xfrm>
                  <a:off x="7043810" y="2686089"/>
                  <a:ext cx="4127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65" name="Line 1493"/>
                <p:cNvSpPr>
                  <a:spLocks noChangeShapeType="1"/>
                </p:cNvSpPr>
                <p:nvPr/>
              </p:nvSpPr>
              <p:spPr bwMode="auto">
                <a:xfrm>
                  <a:off x="7085084" y="2686089"/>
                  <a:ext cx="1587" cy="5714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66" name="Line 1494"/>
                <p:cNvSpPr>
                  <a:spLocks noChangeShapeType="1"/>
                </p:cNvSpPr>
                <p:nvPr/>
              </p:nvSpPr>
              <p:spPr bwMode="auto">
                <a:xfrm>
                  <a:off x="7085084" y="2743238"/>
                  <a:ext cx="38099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67" name="Line 1495"/>
                <p:cNvSpPr>
                  <a:spLocks noChangeShapeType="1"/>
                </p:cNvSpPr>
                <p:nvPr/>
              </p:nvSpPr>
              <p:spPr bwMode="auto">
                <a:xfrm>
                  <a:off x="7123183" y="2743238"/>
                  <a:ext cx="1587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68" name="Line 1496"/>
                <p:cNvSpPr>
                  <a:spLocks noChangeShapeType="1"/>
                </p:cNvSpPr>
                <p:nvPr/>
              </p:nvSpPr>
              <p:spPr bwMode="auto">
                <a:xfrm>
                  <a:off x="7123183" y="2743238"/>
                  <a:ext cx="8413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69" name="Line 1497"/>
                <p:cNvSpPr>
                  <a:spLocks noChangeShapeType="1"/>
                </p:cNvSpPr>
                <p:nvPr/>
              </p:nvSpPr>
              <p:spPr bwMode="auto">
                <a:xfrm>
                  <a:off x="7207318" y="2743238"/>
                  <a:ext cx="1588" cy="254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70" name="Line 1498"/>
                <p:cNvSpPr>
                  <a:spLocks noChangeShapeType="1"/>
                </p:cNvSpPr>
                <p:nvPr/>
              </p:nvSpPr>
              <p:spPr bwMode="auto">
                <a:xfrm>
                  <a:off x="7207318" y="2768638"/>
                  <a:ext cx="44449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71" name="Line 1499"/>
                <p:cNvSpPr>
                  <a:spLocks noChangeShapeType="1"/>
                </p:cNvSpPr>
                <p:nvPr/>
              </p:nvSpPr>
              <p:spPr bwMode="auto">
                <a:xfrm>
                  <a:off x="7251767" y="2768638"/>
                  <a:ext cx="0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72" name="Line 1500"/>
                <p:cNvSpPr>
                  <a:spLocks noChangeShapeType="1"/>
                </p:cNvSpPr>
                <p:nvPr/>
              </p:nvSpPr>
              <p:spPr bwMode="auto">
                <a:xfrm>
                  <a:off x="7251767" y="2768638"/>
                  <a:ext cx="125410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73" name="Line 1501"/>
                <p:cNvSpPr>
                  <a:spLocks noChangeShapeType="1"/>
                </p:cNvSpPr>
                <p:nvPr/>
              </p:nvSpPr>
              <p:spPr bwMode="auto">
                <a:xfrm>
                  <a:off x="7377177" y="2768638"/>
                  <a:ext cx="1587" cy="3016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74" name="Line 1502"/>
                <p:cNvSpPr>
                  <a:spLocks noChangeShapeType="1"/>
                </p:cNvSpPr>
                <p:nvPr/>
              </p:nvSpPr>
              <p:spPr bwMode="auto">
                <a:xfrm>
                  <a:off x="7377177" y="2798800"/>
                  <a:ext cx="38099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75" name="Line 1503"/>
                <p:cNvSpPr>
                  <a:spLocks noChangeShapeType="1"/>
                </p:cNvSpPr>
                <p:nvPr/>
              </p:nvSpPr>
              <p:spPr bwMode="auto">
                <a:xfrm>
                  <a:off x="7415277" y="2798800"/>
                  <a:ext cx="0" cy="269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76" name="Line 1504"/>
                <p:cNvSpPr>
                  <a:spLocks noChangeShapeType="1"/>
                </p:cNvSpPr>
                <p:nvPr/>
              </p:nvSpPr>
              <p:spPr bwMode="auto">
                <a:xfrm>
                  <a:off x="7415277" y="2825787"/>
                  <a:ext cx="41274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77" name="Line 1505"/>
                <p:cNvSpPr>
                  <a:spLocks noChangeShapeType="1"/>
                </p:cNvSpPr>
                <p:nvPr/>
              </p:nvSpPr>
              <p:spPr bwMode="auto">
                <a:xfrm>
                  <a:off x="7456551" y="2825787"/>
                  <a:ext cx="1587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78" name="Line 1506"/>
                <p:cNvSpPr>
                  <a:spLocks noChangeShapeType="1"/>
                </p:cNvSpPr>
                <p:nvPr/>
              </p:nvSpPr>
              <p:spPr bwMode="auto">
                <a:xfrm>
                  <a:off x="7456551" y="2825787"/>
                  <a:ext cx="41274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79" name="Line 1507"/>
                <p:cNvSpPr>
                  <a:spLocks noChangeShapeType="1"/>
                </p:cNvSpPr>
                <p:nvPr/>
              </p:nvSpPr>
              <p:spPr bwMode="auto">
                <a:xfrm>
                  <a:off x="7497825" y="2825787"/>
                  <a:ext cx="1587" cy="11747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80" name="Line 1508"/>
                <p:cNvSpPr>
                  <a:spLocks noChangeShapeType="1"/>
                </p:cNvSpPr>
                <p:nvPr/>
              </p:nvSpPr>
              <p:spPr bwMode="auto">
                <a:xfrm>
                  <a:off x="7497825" y="2943261"/>
                  <a:ext cx="85723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81" name="Line 1509"/>
                <p:cNvSpPr>
                  <a:spLocks noChangeShapeType="1"/>
                </p:cNvSpPr>
                <p:nvPr/>
              </p:nvSpPr>
              <p:spPr bwMode="auto">
                <a:xfrm>
                  <a:off x="7583548" y="2943261"/>
                  <a:ext cx="1587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82" name="Line 1510"/>
                <p:cNvSpPr>
                  <a:spLocks noChangeShapeType="1"/>
                </p:cNvSpPr>
                <p:nvPr/>
              </p:nvSpPr>
              <p:spPr bwMode="auto">
                <a:xfrm>
                  <a:off x="7583548" y="2943261"/>
                  <a:ext cx="4127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83" name="Line 1511"/>
                <p:cNvSpPr>
                  <a:spLocks noChangeShapeType="1"/>
                </p:cNvSpPr>
                <p:nvPr/>
              </p:nvSpPr>
              <p:spPr bwMode="auto">
                <a:xfrm>
                  <a:off x="7624822" y="2943261"/>
                  <a:ext cx="1587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84" name="Line 1512"/>
                <p:cNvSpPr>
                  <a:spLocks noChangeShapeType="1"/>
                </p:cNvSpPr>
                <p:nvPr/>
              </p:nvSpPr>
              <p:spPr bwMode="auto">
                <a:xfrm>
                  <a:off x="7624822" y="2943261"/>
                  <a:ext cx="4286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85" name="Line 1513"/>
                <p:cNvSpPr>
                  <a:spLocks noChangeShapeType="1"/>
                </p:cNvSpPr>
                <p:nvPr/>
              </p:nvSpPr>
              <p:spPr bwMode="auto">
                <a:xfrm>
                  <a:off x="7667683" y="2943261"/>
                  <a:ext cx="1588" cy="3175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86" name="Line 1514"/>
                <p:cNvSpPr>
                  <a:spLocks noChangeShapeType="1"/>
                </p:cNvSpPr>
                <p:nvPr/>
              </p:nvSpPr>
              <p:spPr bwMode="auto">
                <a:xfrm>
                  <a:off x="7667683" y="2975011"/>
                  <a:ext cx="38099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87" name="Line 1515"/>
                <p:cNvSpPr>
                  <a:spLocks noChangeShapeType="1"/>
                </p:cNvSpPr>
                <p:nvPr/>
              </p:nvSpPr>
              <p:spPr bwMode="auto">
                <a:xfrm>
                  <a:off x="7705782" y="2975011"/>
                  <a:ext cx="1588" cy="6032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88" name="Line 1516"/>
                <p:cNvSpPr>
                  <a:spLocks noChangeShapeType="1"/>
                </p:cNvSpPr>
                <p:nvPr/>
              </p:nvSpPr>
              <p:spPr bwMode="auto">
                <a:xfrm>
                  <a:off x="7705782" y="3035335"/>
                  <a:ext cx="42862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89" name="Line 1517"/>
                <p:cNvSpPr>
                  <a:spLocks noChangeShapeType="1"/>
                </p:cNvSpPr>
                <p:nvPr/>
              </p:nvSpPr>
              <p:spPr bwMode="auto">
                <a:xfrm>
                  <a:off x="7748644" y="3035335"/>
                  <a:ext cx="3175" cy="3175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90" name="Line 1518"/>
                <p:cNvSpPr>
                  <a:spLocks noChangeShapeType="1"/>
                </p:cNvSpPr>
                <p:nvPr/>
              </p:nvSpPr>
              <p:spPr bwMode="auto">
                <a:xfrm>
                  <a:off x="7748644" y="3067085"/>
                  <a:ext cx="4286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91" name="Line 1519"/>
                <p:cNvSpPr>
                  <a:spLocks noChangeShapeType="1"/>
                </p:cNvSpPr>
                <p:nvPr/>
              </p:nvSpPr>
              <p:spPr bwMode="auto">
                <a:xfrm>
                  <a:off x="7791505" y="3067085"/>
                  <a:ext cx="1588" cy="3016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92" name="Line 1520"/>
                <p:cNvSpPr>
                  <a:spLocks noChangeShapeType="1"/>
                </p:cNvSpPr>
                <p:nvPr/>
              </p:nvSpPr>
              <p:spPr bwMode="auto">
                <a:xfrm>
                  <a:off x="7791505" y="3097246"/>
                  <a:ext cx="126997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93" name="Line 1521"/>
                <p:cNvSpPr>
                  <a:spLocks noChangeShapeType="1"/>
                </p:cNvSpPr>
                <p:nvPr/>
              </p:nvSpPr>
              <p:spPr bwMode="auto">
                <a:xfrm>
                  <a:off x="7918502" y="3097246"/>
                  <a:ext cx="1588" cy="619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94" name="Line 1522"/>
                <p:cNvSpPr>
                  <a:spLocks noChangeShapeType="1"/>
                </p:cNvSpPr>
                <p:nvPr/>
              </p:nvSpPr>
              <p:spPr bwMode="auto">
                <a:xfrm>
                  <a:off x="7918502" y="3159159"/>
                  <a:ext cx="39687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95" name="Line 1523"/>
                <p:cNvSpPr>
                  <a:spLocks noChangeShapeType="1"/>
                </p:cNvSpPr>
                <p:nvPr/>
              </p:nvSpPr>
              <p:spPr bwMode="auto">
                <a:xfrm>
                  <a:off x="7958189" y="3159159"/>
                  <a:ext cx="317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96" name="Line 1524"/>
                <p:cNvSpPr>
                  <a:spLocks noChangeShapeType="1"/>
                </p:cNvSpPr>
                <p:nvPr/>
              </p:nvSpPr>
              <p:spPr bwMode="auto">
                <a:xfrm>
                  <a:off x="7958189" y="3159159"/>
                  <a:ext cx="38099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97" name="Line 1525"/>
                <p:cNvSpPr>
                  <a:spLocks noChangeShapeType="1"/>
                </p:cNvSpPr>
                <p:nvPr/>
              </p:nvSpPr>
              <p:spPr bwMode="auto">
                <a:xfrm>
                  <a:off x="7996288" y="3159159"/>
                  <a:ext cx="1587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98" name="Line 1526"/>
                <p:cNvSpPr>
                  <a:spLocks noChangeShapeType="1"/>
                </p:cNvSpPr>
                <p:nvPr/>
              </p:nvSpPr>
              <p:spPr bwMode="auto">
                <a:xfrm>
                  <a:off x="7996288" y="3159159"/>
                  <a:ext cx="4286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299" name="Line 1527"/>
                <p:cNvSpPr>
                  <a:spLocks noChangeShapeType="1"/>
                </p:cNvSpPr>
                <p:nvPr/>
              </p:nvSpPr>
              <p:spPr bwMode="auto">
                <a:xfrm>
                  <a:off x="8039149" y="3159159"/>
                  <a:ext cx="1588" cy="285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00" name="Line 1528"/>
                <p:cNvSpPr>
                  <a:spLocks noChangeShapeType="1"/>
                </p:cNvSpPr>
                <p:nvPr/>
              </p:nvSpPr>
              <p:spPr bwMode="auto">
                <a:xfrm>
                  <a:off x="8039149" y="3187733"/>
                  <a:ext cx="42862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01" name="Line 1529"/>
                <p:cNvSpPr>
                  <a:spLocks noChangeShapeType="1"/>
                </p:cNvSpPr>
                <p:nvPr/>
              </p:nvSpPr>
              <p:spPr bwMode="auto">
                <a:xfrm>
                  <a:off x="8082011" y="3187733"/>
                  <a:ext cx="1587" cy="3492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02" name="Line 1530"/>
                <p:cNvSpPr>
                  <a:spLocks noChangeShapeType="1"/>
                </p:cNvSpPr>
                <p:nvPr/>
              </p:nvSpPr>
              <p:spPr bwMode="auto">
                <a:xfrm>
                  <a:off x="8082011" y="3222658"/>
                  <a:ext cx="41274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03" name="Line 1531"/>
                <p:cNvSpPr>
                  <a:spLocks noChangeShapeType="1"/>
                </p:cNvSpPr>
                <p:nvPr/>
              </p:nvSpPr>
              <p:spPr bwMode="auto">
                <a:xfrm>
                  <a:off x="8123285" y="3222658"/>
                  <a:ext cx="1587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04" name="Line 1532"/>
                <p:cNvSpPr>
                  <a:spLocks noChangeShapeType="1"/>
                </p:cNvSpPr>
                <p:nvPr/>
              </p:nvSpPr>
              <p:spPr bwMode="auto">
                <a:xfrm>
                  <a:off x="8123285" y="3222658"/>
                  <a:ext cx="42861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05" name="Line 1533"/>
                <p:cNvSpPr>
                  <a:spLocks noChangeShapeType="1"/>
                </p:cNvSpPr>
                <p:nvPr/>
              </p:nvSpPr>
              <p:spPr bwMode="auto">
                <a:xfrm>
                  <a:off x="8166146" y="3222658"/>
                  <a:ext cx="1588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06" name="Line 1534"/>
                <p:cNvSpPr>
                  <a:spLocks noChangeShapeType="1"/>
                </p:cNvSpPr>
                <p:nvPr/>
              </p:nvSpPr>
              <p:spPr bwMode="auto">
                <a:xfrm>
                  <a:off x="8166146" y="3222658"/>
                  <a:ext cx="42862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07" name="Line 1535"/>
                <p:cNvSpPr>
                  <a:spLocks noChangeShapeType="1"/>
                </p:cNvSpPr>
                <p:nvPr/>
              </p:nvSpPr>
              <p:spPr bwMode="auto">
                <a:xfrm>
                  <a:off x="8209008" y="3222658"/>
                  <a:ext cx="0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08" name="Line 1536"/>
                <p:cNvSpPr>
                  <a:spLocks noChangeShapeType="1"/>
                </p:cNvSpPr>
                <p:nvPr/>
              </p:nvSpPr>
              <p:spPr bwMode="auto">
                <a:xfrm>
                  <a:off x="8209008" y="3222658"/>
                  <a:ext cx="42861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09" name="Line 1537"/>
                <p:cNvSpPr>
                  <a:spLocks noChangeShapeType="1"/>
                </p:cNvSpPr>
                <p:nvPr/>
              </p:nvSpPr>
              <p:spPr bwMode="auto">
                <a:xfrm>
                  <a:off x="8251869" y="3222658"/>
                  <a:ext cx="0" cy="36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10" name="Line 1538"/>
                <p:cNvSpPr>
                  <a:spLocks noChangeShapeType="1"/>
                </p:cNvSpPr>
                <p:nvPr/>
              </p:nvSpPr>
              <p:spPr bwMode="auto">
                <a:xfrm>
                  <a:off x="8251869" y="3259170"/>
                  <a:ext cx="77786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11" name="Line 1539"/>
                <p:cNvSpPr>
                  <a:spLocks noChangeShapeType="1"/>
                </p:cNvSpPr>
                <p:nvPr/>
              </p:nvSpPr>
              <p:spPr bwMode="auto">
                <a:xfrm>
                  <a:off x="8329655" y="3259170"/>
                  <a:ext cx="3175" cy="6984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12" name="Line 1540"/>
                <p:cNvSpPr>
                  <a:spLocks noChangeShapeType="1"/>
                </p:cNvSpPr>
                <p:nvPr/>
              </p:nvSpPr>
              <p:spPr bwMode="auto">
                <a:xfrm>
                  <a:off x="8329655" y="3329019"/>
                  <a:ext cx="16985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13" name="Line 1541"/>
                <p:cNvSpPr>
                  <a:spLocks noChangeShapeType="1"/>
                </p:cNvSpPr>
                <p:nvPr/>
              </p:nvSpPr>
              <p:spPr bwMode="auto">
                <a:xfrm>
                  <a:off x="8499513" y="3329019"/>
                  <a:ext cx="1588" cy="3651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14" name="Line 1542"/>
                <p:cNvSpPr>
                  <a:spLocks noChangeShapeType="1"/>
                </p:cNvSpPr>
                <p:nvPr/>
              </p:nvSpPr>
              <p:spPr bwMode="auto">
                <a:xfrm>
                  <a:off x="8499513" y="3365532"/>
                  <a:ext cx="1650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15" name="Line 1543"/>
                <p:cNvSpPr>
                  <a:spLocks noChangeShapeType="1"/>
                </p:cNvSpPr>
                <p:nvPr/>
              </p:nvSpPr>
              <p:spPr bwMode="auto">
                <a:xfrm>
                  <a:off x="8664609" y="3365532"/>
                  <a:ext cx="15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16" name="Line 1544"/>
                <p:cNvSpPr>
                  <a:spLocks noChangeShapeType="1"/>
                </p:cNvSpPr>
                <p:nvPr/>
              </p:nvSpPr>
              <p:spPr bwMode="auto">
                <a:xfrm>
                  <a:off x="8664609" y="3365532"/>
                  <a:ext cx="16827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17" name="Line 1545"/>
                <p:cNvSpPr>
                  <a:spLocks noChangeShapeType="1"/>
                </p:cNvSpPr>
                <p:nvPr/>
              </p:nvSpPr>
              <p:spPr bwMode="auto">
                <a:xfrm>
                  <a:off x="8832880" y="3365532"/>
                  <a:ext cx="1588" cy="3175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18" name="Line 1546"/>
                <p:cNvSpPr>
                  <a:spLocks noChangeShapeType="1"/>
                </p:cNvSpPr>
                <p:nvPr/>
              </p:nvSpPr>
              <p:spPr bwMode="auto">
                <a:xfrm>
                  <a:off x="8832880" y="3397281"/>
                  <a:ext cx="165096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19" name="Line 1547"/>
                <p:cNvSpPr>
                  <a:spLocks noChangeShapeType="1"/>
                </p:cNvSpPr>
                <p:nvPr/>
              </p:nvSpPr>
              <p:spPr bwMode="auto">
                <a:xfrm>
                  <a:off x="8997977" y="3397281"/>
                  <a:ext cx="1588" cy="36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20" name="Line 1548"/>
                <p:cNvSpPr>
                  <a:spLocks noChangeShapeType="1"/>
                </p:cNvSpPr>
                <p:nvPr/>
              </p:nvSpPr>
              <p:spPr bwMode="auto">
                <a:xfrm>
                  <a:off x="8997977" y="3433793"/>
                  <a:ext cx="42862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21" name="Line 1549"/>
                <p:cNvSpPr>
                  <a:spLocks noChangeShapeType="1"/>
                </p:cNvSpPr>
                <p:nvPr/>
              </p:nvSpPr>
              <p:spPr bwMode="auto">
                <a:xfrm>
                  <a:off x="9040839" y="3433793"/>
                  <a:ext cx="0" cy="7143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22" name="Line 1550"/>
                <p:cNvSpPr>
                  <a:spLocks noChangeShapeType="1"/>
                </p:cNvSpPr>
                <p:nvPr/>
              </p:nvSpPr>
              <p:spPr bwMode="auto">
                <a:xfrm>
                  <a:off x="9040839" y="3505230"/>
                  <a:ext cx="41274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23" name="Line 1551"/>
                <p:cNvSpPr>
                  <a:spLocks noChangeShapeType="1"/>
                </p:cNvSpPr>
                <p:nvPr/>
              </p:nvSpPr>
              <p:spPr bwMode="auto">
                <a:xfrm>
                  <a:off x="9082113" y="3505230"/>
                  <a:ext cx="1587" cy="3175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24" name="Line 1552"/>
                <p:cNvSpPr>
                  <a:spLocks noChangeShapeType="1"/>
                </p:cNvSpPr>
                <p:nvPr/>
              </p:nvSpPr>
              <p:spPr bwMode="auto">
                <a:xfrm>
                  <a:off x="9082113" y="3536980"/>
                  <a:ext cx="122234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25" name="Line 1553"/>
                <p:cNvSpPr>
                  <a:spLocks noChangeShapeType="1"/>
                </p:cNvSpPr>
                <p:nvPr/>
              </p:nvSpPr>
              <p:spPr bwMode="auto">
                <a:xfrm>
                  <a:off x="9204347" y="3536980"/>
                  <a:ext cx="1588" cy="412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26" name="Line 1554"/>
                <p:cNvSpPr>
                  <a:spLocks noChangeShapeType="1"/>
                </p:cNvSpPr>
                <p:nvPr/>
              </p:nvSpPr>
              <p:spPr bwMode="auto">
                <a:xfrm>
                  <a:off x="9204347" y="3578254"/>
                  <a:ext cx="292093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27" name="Line 1555"/>
                <p:cNvSpPr>
                  <a:spLocks noChangeShapeType="1"/>
                </p:cNvSpPr>
                <p:nvPr/>
              </p:nvSpPr>
              <p:spPr bwMode="auto">
                <a:xfrm>
                  <a:off x="9496440" y="3578254"/>
                  <a:ext cx="1588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28" name="Line 1556"/>
                <p:cNvSpPr>
                  <a:spLocks noChangeShapeType="1"/>
                </p:cNvSpPr>
                <p:nvPr/>
              </p:nvSpPr>
              <p:spPr bwMode="auto">
                <a:xfrm>
                  <a:off x="9496440" y="3578254"/>
                  <a:ext cx="41274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29" name="Line 1557"/>
                <p:cNvSpPr>
                  <a:spLocks noChangeShapeType="1"/>
                </p:cNvSpPr>
                <p:nvPr/>
              </p:nvSpPr>
              <p:spPr bwMode="auto">
                <a:xfrm>
                  <a:off x="9537714" y="3578254"/>
                  <a:ext cx="1588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30" name="Line 1558"/>
                <p:cNvSpPr>
                  <a:spLocks noChangeShapeType="1"/>
                </p:cNvSpPr>
                <p:nvPr/>
              </p:nvSpPr>
              <p:spPr bwMode="auto">
                <a:xfrm>
                  <a:off x="9537714" y="3578254"/>
                  <a:ext cx="42862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31" name="Line 1559"/>
                <p:cNvSpPr>
                  <a:spLocks noChangeShapeType="1"/>
                </p:cNvSpPr>
                <p:nvPr/>
              </p:nvSpPr>
              <p:spPr bwMode="auto">
                <a:xfrm>
                  <a:off x="9580576" y="3578254"/>
                  <a:ext cx="1587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32" name="Line 1560"/>
                <p:cNvSpPr>
                  <a:spLocks noChangeShapeType="1"/>
                </p:cNvSpPr>
                <p:nvPr/>
              </p:nvSpPr>
              <p:spPr bwMode="auto">
                <a:xfrm>
                  <a:off x="9580576" y="3578254"/>
                  <a:ext cx="84135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33" name="Line 1561"/>
                <p:cNvSpPr>
                  <a:spLocks noChangeShapeType="1"/>
                </p:cNvSpPr>
                <p:nvPr/>
              </p:nvSpPr>
              <p:spPr bwMode="auto">
                <a:xfrm>
                  <a:off x="9664711" y="3578254"/>
                  <a:ext cx="1588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34" name="Line 1562"/>
                <p:cNvSpPr>
                  <a:spLocks noChangeShapeType="1"/>
                </p:cNvSpPr>
                <p:nvPr/>
              </p:nvSpPr>
              <p:spPr bwMode="auto">
                <a:xfrm>
                  <a:off x="9664711" y="3578254"/>
                  <a:ext cx="165096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35" name="Line 1563"/>
                <p:cNvSpPr>
                  <a:spLocks noChangeShapeType="1"/>
                </p:cNvSpPr>
                <p:nvPr/>
              </p:nvSpPr>
              <p:spPr bwMode="auto">
                <a:xfrm>
                  <a:off x="9829807" y="3578254"/>
                  <a:ext cx="3175" cy="396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36" name="Line 1564"/>
                <p:cNvSpPr>
                  <a:spLocks noChangeShapeType="1"/>
                </p:cNvSpPr>
                <p:nvPr/>
              </p:nvSpPr>
              <p:spPr bwMode="auto">
                <a:xfrm>
                  <a:off x="9829807" y="3617941"/>
                  <a:ext cx="8413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37" name="Line 1565"/>
                <p:cNvSpPr>
                  <a:spLocks noChangeShapeType="1"/>
                </p:cNvSpPr>
                <p:nvPr/>
              </p:nvSpPr>
              <p:spPr bwMode="auto">
                <a:xfrm>
                  <a:off x="9913943" y="3617941"/>
                  <a:ext cx="1587" cy="381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38" name="Line 1566"/>
                <p:cNvSpPr>
                  <a:spLocks noChangeShapeType="1"/>
                </p:cNvSpPr>
                <p:nvPr/>
              </p:nvSpPr>
              <p:spPr bwMode="auto">
                <a:xfrm>
                  <a:off x="9913943" y="3656040"/>
                  <a:ext cx="207957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39" name="Line 1567"/>
                <p:cNvSpPr>
                  <a:spLocks noChangeShapeType="1"/>
                </p:cNvSpPr>
                <p:nvPr/>
              </p:nvSpPr>
              <p:spPr bwMode="auto">
                <a:xfrm>
                  <a:off x="5713516" y="1727249"/>
                  <a:ext cx="38099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40" name="Line 1568"/>
                <p:cNvSpPr>
                  <a:spLocks noChangeShapeType="1"/>
                </p:cNvSpPr>
                <p:nvPr/>
              </p:nvSpPr>
              <p:spPr bwMode="auto">
                <a:xfrm>
                  <a:off x="5751615" y="1727249"/>
                  <a:ext cx="1587" cy="36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41" name="Line 1569"/>
                <p:cNvSpPr>
                  <a:spLocks noChangeShapeType="1"/>
                </p:cNvSpPr>
                <p:nvPr/>
              </p:nvSpPr>
              <p:spPr bwMode="auto">
                <a:xfrm>
                  <a:off x="5751615" y="1763761"/>
                  <a:ext cx="4127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42" name="Line 1570"/>
                <p:cNvSpPr>
                  <a:spLocks noChangeShapeType="1"/>
                </p:cNvSpPr>
                <p:nvPr/>
              </p:nvSpPr>
              <p:spPr bwMode="auto">
                <a:xfrm>
                  <a:off x="5792889" y="1763761"/>
                  <a:ext cx="1587" cy="301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43" name="Line 1571"/>
                <p:cNvSpPr>
                  <a:spLocks noChangeShapeType="1"/>
                </p:cNvSpPr>
                <p:nvPr/>
              </p:nvSpPr>
              <p:spPr bwMode="auto">
                <a:xfrm>
                  <a:off x="5792889" y="1793923"/>
                  <a:ext cx="4286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44" name="Line 1572"/>
                <p:cNvSpPr>
                  <a:spLocks noChangeShapeType="1"/>
                </p:cNvSpPr>
                <p:nvPr/>
              </p:nvSpPr>
              <p:spPr bwMode="auto">
                <a:xfrm>
                  <a:off x="5835750" y="1793923"/>
                  <a:ext cx="1588" cy="2222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45" name="Line 1573"/>
                <p:cNvSpPr>
                  <a:spLocks noChangeShapeType="1"/>
                </p:cNvSpPr>
                <p:nvPr/>
              </p:nvSpPr>
              <p:spPr bwMode="auto">
                <a:xfrm>
                  <a:off x="5835750" y="2016171"/>
                  <a:ext cx="4286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46" name="Line 1574"/>
                <p:cNvSpPr>
                  <a:spLocks noChangeShapeType="1"/>
                </p:cNvSpPr>
                <p:nvPr/>
              </p:nvSpPr>
              <p:spPr bwMode="auto">
                <a:xfrm>
                  <a:off x="5878612" y="2016171"/>
                  <a:ext cx="1587" cy="3016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47" name="Line 1575"/>
                <p:cNvSpPr>
                  <a:spLocks noChangeShapeType="1"/>
                </p:cNvSpPr>
                <p:nvPr/>
              </p:nvSpPr>
              <p:spPr bwMode="auto">
                <a:xfrm>
                  <a:off x="5878612" y="2046333"/>
                  <a:ext cx="41274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48" name="Line 1576"/>
                <p:cNvSpPr>
                  <a:spLocks noChangeShapeType="1"/>
                </p:cNvSpPr>
                <p:nvPr/>
              </p:nvSpPr>
              <p:spPr bwMode="auto">
                <a:xfrm>
                  <a:off x="5919887" y="2046333"/>
                  <a:ext cx="1587" cy="3333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49" name="Line 1577"/>
                <p:cNvSpPr>
                  <a:spLocks noChangeShapeType="1"/>
                </p:cNvSpPr>
                <p:nvPr/>
              </p:nvSpPr>
              <p:spPr bwMode="auto">
                <a:xfrm>
                  <a:off x="5919887" y="2079670"/>
                  <a:ext cx="42861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50" name="Line 1578"/>
                <p:cNvSpPr>
                  <a:spLocks noChangeShapeType="1"/>
                </p:cNvSpPr>
                <p:nvPr/>
              </p:nvSpPr>
              <p:spPr bwMode="auto">
                <a:xfrm>
                  <a:off x="5962748" y="2079670"/>
                  <a:ext cx="3175" cy="3333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51" name="Line 1579"/>
                <p:cNvSpPr>
                  <a:spLocks noChangeShapeType="1"/>
                </p:cNvSpPr>
                <p:nvPr/>
              </p:nvSpPr>
              <p:spPr bwMode="auto">
                <a:xfrm>
                  <a:off x="5962748" y="2113007"/>
                  <a:ext cx="3651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52" name="Line 1580"/>
                <p:cNvSpPr>
                  <a:spLocks noChangeShapeType="1"/>
                </p:cNvSpPr>
                <p:nvPr/>
              </p:nvSpPr>
              <p:spPr bwMode="auto">
                <a:xfrm>
                  <a:off x="5999260" y="2113007"/>
                  <a:ext cx="1587" cy="6349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53" name="Line 1581"/>
                <p:cNvSpPr>
                  <a:spLocks noChangeShapeType="1"/>
                </p:cNvSpPr>
                <p:nvPr/>
              </p:nvSpPr>
              <p:spPr bwMode="auto">
                <a:xfrm>
                  <a:off x="5999260" y="2176506"/>
                  <a:ext cx="42861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54" name="Line 1582"/>
                <p:cNvSpPr>
                  <a:spLocks noChangeShapeType="1"/>
                </p:cNvSpPr>
                <p:nvPr/>
              </p:nvSpPr>
              <p:spPr bwMode="auto">
                <a:xfrm>
                  <a:off x="6042121" y="2176506"/>
                  <a:ext cx="0" cy="6667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55" name="Line 1583"/>
                <p:cNvSpPr>
                  <a:spLocks noChangeShapeType="1"/>
                </p:cNvSpPr>
                <p:nvPr/>
              </p:nvSpPr>
              <p:spPr bwMode="auto">
                <a:xfrm>
                  <a:off x="6042121" y="2243181"/>
                  <a:ext cx="42862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56" name="Line 1584"/>
                <p:cNvSpPr>
                  <a:spLocks noChangeShapeType="1"/>
                </p:cNvSpPr>
                <p:nvPr/>
              </p:nvSpPr>
              <p:spPr bwMode="auto">
                <a:xfrm>
                  <a:off x="6084983" y="2243181"/>
                  <a:ext cx="1587" cy="301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57" name="Line 1585"/>
                <p:cNvSpPr>
                  <a:spLocks noChangeShapeType="1"/>
                </p:cNvSpPr>
                <p:nvPr/>
              </p:nvSpPr>
              <p:spPr bwMode="auto">
                <a:xfrm>
                  <a:off x="6084983" y="2273343"/>
                  <a:ext cx="4127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58" name="Line 1586"/>
                <p:cNvSpPr>
                  <a:spLocks noChangeShapeType="1"/>
                </p:cNvSpPr>
                <p:nvPr/>
              </p:nvSpPr>
              <p:spPr bwMode="auto">
                <a:xfrm>
                  <a:off x="6126257" y="2273343"/>
                  <a:ext cx="1587" cy="36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59" name="Line 1587"/>
                <p:cNvSpPr>
                  <a:spLocks noChangeShapeType="1"/>
                </p:cNvSpPr>
                <p:nvPr/>
              </p:nvSpPr>
              <p:spPr bwMode="auto">
                <a:xfrm>
                  <a:off x="6126257" y="2309855"/>
                  <a:ext cx="42861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60" name="Line 1588"/>
                <p:cNvSpPr>
                  <a:spLocks noChangeShapeType="1"/>
                </p:cNvSpPr>
                <p:nvPr/>
              </p:nvSpPr>
              <p:spPr bwMode="auto">
                <a:xfrm>
                  <a:off x="6169118" y="2309855"/>
                  <a:ext cx="0" cy="3333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61" name="Line 1589"/>
                <p:cNvSpPr>
                  <a:spLocks noChangeShapeType="1"/>
                </p:cNvSpPr>
                <p:nvPr/>
              </p:nvSpPr>
              <p:spPr bwMode="auto">
                <a:xfrm>
                  <a:off x="6169118" y="2343192"/>
                  <a:ext cx="4286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62" name="Line 1590"/>
                <p:cNvSpPr>
                  <a:spLocks noChangeShapeType="1"/>
                </p:cNvSpPr>
                <p:nvPr/>
              </p:nvSpPr>
              <p:spPr bwMode="auto">
                <a:xfrm>
                  <a:off x="6211980" y="2343192"/>
                  <a:ext cx="1587" cy="968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63" name="Line 1591"/>
                <p:cNvSpPr>
                  <a:spLocks noChangeShapeType="1"/>
                </p:cNvSpPr>
                <p:nvPr/>
              </p:nvSpPr>
              <p:spPr bwMode="auto">
                <a:xfrm>
                  <a:off x="6211980" y="2440028"/>
                  <a:ext cx="39686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64" name="Line 1592"/>
                <p:cNvSpPr>
                  <a:spLocks noChangeShapeType="1"/>
                </p:cNvSpPr>
                <p:nvPr/>
              </p:nvSpPr>
              <p:spPr bwMode="auto">
                <a:xfrm>
                  <a:off x="6251666" y="2440028"/>
                  <a:ext cx="0" cy="13652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65" name="Line 1593"/>
                <p:cNvSpPr>
                  <a:spLocks noChangeShapeType="1"/>
                </p:cNvSpPr>
                <p:nvPr/>
              </p:nvSpPr>
              <p:spPr bwMode="auto">
                <a:xfrm>
                  <a:off x="6251666" y="2576552"/>
                  <a:ext cx="39687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66" name="Line 1594"/>
                <p:cNvSpPr>
                  <a:spLocks noChangeShapeType="1"/>
                </p:cNvSpPr>
                <p:nvPr/>
              </p:nvSpPr>
              <p:spPr bwMode="auto">
                <a:xfrm>
                  <a:off x="6291353" y="2576552"/>
                  <a:ext cx="1587" cy="6984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67" name="Line 1595"/>
                <p:cNvSpPr>
                  <a:spLocks noChangeShapeType="1"/>
                </p:cNvSpPr>
                <p:nvPr/>
              </p:nvSpPr>
              <p:spPr bwMode="auto">
                <a:xfrm>
                  <a:off x="6291353" y="2646401"/>
                  <a:ext cx="42861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68" name="Line 1596"/>
                <p:cNvSpPr>
                  <a:spLocks noChangeShapeType="1"/>
                </p:cNvSpPr>
                <p:nvPr/>
              </p:nvSpPr>
              <p:spPr bwMode="auto">
                <a:xfrm>
                  <a:off x="6334214" y="2646401"/>
                  <a:ext cx="1588" cy="301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69" name="Line 1597"/>
                <p:cNvSpPr>
                  <a:spLocks noChangeShapeType="1"/>
                </p:cNvSpPr>
                <p:nvPr/>
              </p:nvSpPr>
              <p:spPr bwMode="auto">
                <a:xfrm>
                  <a:off x="6334214" y="2676564"/>
                  <a:ext cx="42862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70" name="Line 1598"/>
                <p:cNvSpPr>
                  <a:spLocks noChangeShapeType="1"/>
                </p:cNvSpPr>
                <p:nvPr/>
              </p:nvSpPr>
              <p:spPr bwMode="auto">
                <a:xfrm>
                  <a:off x="6377076" y="2676564"/>
                  <a:ext cx="0" cy="3492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71" name="Line 1599"/>
                <p:cNvSpPr>
                  <a:spLocks noChangeShapeType="1"/>
                </p:cNvSpPr>
                <p:nvPr/>
              </p:nvSpPr>
              <p:spPr bwMode="auto">
                <a:xfrm>
                  <a:off x="6377076" y="2711489"/>
                  <a:ext cx="41274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72" name="Line 1600"/>
                <p:cNvSpPr>
                  <a:spLocks noChangeShapeType="1"/>
                </p:cNvSpPr>
                <p:nvPr/>
              </p:nvSpPr>
              <p:spPr bwMode="auto">
                <a:xfrm>
                  <a:off x="6418350" y="2711489"/>
                  <a:ext cx="1587" cy="36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73" name="Line 1601"/>
                <p:cNvSpPr>
                  <a:spLocks noChangeShapeType="1"/>
                </p:cNvSpPr>
                <p:nvPr/>
              </p:nvSpPr>
              <p:spPr bwMode="auto">
                <a:xfrm>
                  <a:off x="6418350" y="2748000"/>
                  <a:ext cx="4286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74" name="Line 1602"/>
                <p:cNvSpPr>
                  <a:spLocks noChangeShapeType="1"/>
                </p:cNvSpPr>
                <p:nvPr/>
              </p:nvSpPr>
              <p:spPr bwMode="auto">
                <a:xfrm>
                  <a:off x="6461211" y="2748000"/>
                  <a:ext cx="1588" cy="6826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75" name="Line 1603"/>
                <p:cNvSpPr>
                  <a:spLocks noChangeShapeType="1"/>
                </p:cNvSpPr>
                <p:nvPr/>
              </p:nvSpPr>
              <p:spPr bwMode="auto">
                <a:xfrm>
                  <a:off x="6461211" y="2816262"/>
                  <a:ext cx="42862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76" name="Line 1604"/>
                <p:cNvSpPr>
                  <a:spLocks noChangeShapeType="1"/>
                </p:cNvSpPr>
                <p:nvPr/>
              </p:nvSpPr>
              <p:spPr bwMode="auto">
                <a:xfrm>
                  <a:off x="6504073" y="2816262"/>
                  <a:ext cx="0" cy="3492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77" name="Line 1605"/>
                <p:cNvSpPr>
                  <a:spLocks noChangeShapeType="1"/>
                </p:cNvSpPr>
                <p:nvPr/>
              </p:nvSpPr>
              <p:spPr bwMode="auto">
                <a:xfrm>
                  <a:off x="6504073" y="2851187"/>
                  <a:ext cx="39686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78" name="Line 1606"/>
                <p:cNvSpPr>
                  <a:spLocks noChangeShapeType="1"/>
                </p:cNvSpPr>
                <p:nvPr/>
              </p:nvSpPr>
              <p:spPr bwMode="auto">
                <a:xfrm>
                  <a:off x="6543759" y="2851187"/>
                  <a:ext cx="3175" cy="36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79" name="Line 1607"/>
                <p:cNvSpPr>
                  <a:spLocks noChangeShapeType="1"/>
                </p:cNvSpPr>
                <p:nvPr/>
              </p:nvSpPr>
              <p:spPr bwMode="auto">
                <a:xfrm>
                  <a:off x="6543759" y="2887699"/>
                  <a:ext cx="39687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80" name="Line 1608"/>
                <p:cNvSpPr>
                  <a:spLocks noChangeShapeType="1"/>
                </p:cNvSpPr>
                <p:nvPr/>
              </p:nvSpPr>
              <p:spPr bwMode="auto">
                <a:xfrm>
                  <a:off x="6583446" y="2887699"/>
                  <a:ext cx="0" cy="3492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81" name="Line 1609"/>
                <p:cNvSpPr>
                  <a:spLocks noChangeShapeType="1"/>
                </p:cNvSpPr>
                <p:nvPr/>
              </p:nvSpPr>
              <p:spPr bwMode="auto">
                <a:xfrm>
                  <a:off x="6583446" y="2922623"/>
                  <a:ext cx="82548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82" name="Line 1610"/>
                <p:cNvSpPr>
                  <a:spLocks noChangeShapeType="1"/>
                </p:cNvSpPr>
                <p:nvPr/>
              </p:nvSpPr>
              <p:spPr bwMode="auto">
                <a:xfrm>
                  <a:off x="6665994" y="2922623"/>
                  <a:ext cx="1587" cy="3492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83" name="Line 1611"/>
                <p:cNvSpPr>
                  <a:spLocks noChangeShapeType="1"/>
                </p:cNvSpPr>
                <p:nvPr/>
              </p:nvSpPr>
              <p:spPr bwMode="auto">
                <a:xfrm>
                  <a:off x="6665994" y="2957548"/>
                  <a:ext cx="44449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84" name="Line 1612"/>
                <p:cNvSpPr>
                  <a:spLocks noChangeShapeType="1"/>
                </p:cNvSpPr>
                <p:nvPr/>
              </p:nvSpPr>
              <p:spPr bwMode="auto">
                <a:xfrm>
                  <a:off x="6710443" y="2957548"/>
                  <a:ext cx="0" cy="10953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85" name="Line 1613"/>
                <p:cNvSpPr>
                  <a:spLocks noChangeShapeType="1"/>
                </p:cNvSpPr>
                <p:nvPr/>
              </p:nvSpPr>
              <p:spPr bwMode="auto">
                <a:xfrm>
                  <a:off x="6710443" y="3067085"/>
                  <a:ext cx="4127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86" name="Line 1614"/>
                <p:cNvSpPr>
                  <a:spLocks noChangeShapeType="1"/>
                </p:cNvSpPr>
                <p:nvPr/>
              </p:nvSpPr>
              <p:spPr bwMode="auto">
                <a:xfrm>
                  <a:off x="6751717" y="3067085"/>
                  <a:ext cx="1587" cy="7302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87" name="Line 1615"/>
                <p:cNvSpPr>
                  <a:spLocks noChangeShapeType="1"/>
                </p:cNvSpPr>
                <p:nvPr/>
              </p:nvSpPr>
              <p:spPr bwMode="auto">
                <a:xfrm>
                  <a:off x="6751717" y="3140109"/>
                  <a:ext cx="41274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88" name="Line 1616"/>
                <p:cNvSpPr>
                  <a:spLocks noChangeShapeType="1"/>
                </p:cNvSpPr>
                <p:nvPr/>
              </p:nvSpPr>
              <p:spPr bwMode="auto">
                <a:xfrm>
                  <a:off x="6792991" y="3140109"/>
                  <a:ext cx="1587" cy="11112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89" name="Line 1617"/>
                <p:cNvSpPr>
                  <a:spLocks noChangeShapeType="1"/>
                </p:cNvSpPr>
                <p:nvPr/>
              </p:nvSpPr>
              <p:spPr bwMode="auto">
                <a:xfrm>
                  <a:off x="6792991" y="3251233"/>
                  <a:ext cx="44449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90" name="Line 1618"/>
                <p:cNvSpPr>
                  <a:spLocks noChangeShapeType="1"/>
                </p:cNvSpPr>
                <p:nvPr/>
              </p:nvSpPr>
              <p:spPr bwMode="auto">
                <a:xfrm>
                  <a:off x="6837440" y="3251233"/>
                  <a:ext cx="0" cy="714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91" name="Line 1619"/>
                <p:cNvSpPr>
                  <a:spLocks noChangeShapeType="1"/>
                </p:cNvSpPr>
                <p:nvPr/>
              </p:nvSpPr>
              <p:spPr bwMode="auto">
                <a:xfrm>
                  <a:off x="6837440" y="3322669"/>
                  <a:ext cx="8096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92" name="Line 1620"/>
                <p:cNvSpPr>
                  <a:spLocks noChangeShapeType="1"/>
                </p:cNvSpPr>
                <p:nvPr/>
              </p:nvSpPr>
              <p:spPr bwMode="auto">
                <a:xfrm>
                  <a:off x="6918400" y="3322669"/>
                  <a:ext cx="0" cy="428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93" name="Line 1621"/>
                <p:cNvSpPr>
                  <a:spLocks noChangeShapeType="1"/>
                </p:cNvSpPr>
                <p:nvPr/>
              </p:nvSpPr>
              <p:spPr bwMode="auto">
                <a:xfrm>
                  <a:off x="6918400" y="3365532"/>
                  <a:ext cx="12541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94" name="Line 1622"/>
                <p:cNvSpPr>
                  <a:spLocks noChangeShapeType="1"/>
                </p:cNvSpPr>
                <p:nvPr/>
              </p:nvSpPr>
              <p:spPr bwMode="auto">
                <a:xfrm>
                  <a:off x="7043810" y="3365532"/>
                  <a:ext cx="0" cy="36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95" name="Line 1623"/>
                <p:cNvSpPr>
                  <a:spLocks noChangeShapeType="1"/>
                </p:cNvSpPr>
                <p:nvPr/>
              </p:nvSpPr>
              <p:spPr bwMode="auto">
                <a:xfrm>
                  <a:off x="7043810" y="3402043"/>
                  <a:ext cx="41274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96" name="Line 1624"/>
                <p:cNvSpPr>
                  <a:spLocks noChangeShapeType="1"/>
                </p:cNvSpPr>
                <p:nvPr/>
              </p:nvSpPr>
              <p:spPr bwMode="auto">
                <a:xfrm>
                  <a:off x="7085084" y="3402043"/>
                  <a:ext cx="1587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97" name="Line 1625"/>
                <p:cNvSpPr>
                  <a:spLocks noChangeShapeType="1"/>
                </p:cNvSpPr>
                <p:nvPr/>
              </p:nvSpPr>
              <p:spPr bwMode="auto">
                <a:xfrm>
                  <a:off x="7085084" y="3402043"/>
                  <a:ext cx="166683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98" name="Line 1626"/>
                <p:cNvSpPr>
                  <a:spLocks noChangeShapeType="1"/>
                </p:cNvSpPr>
                <p:nvPr/>
              </p:nvSpPr>
              <p:spPr bwMode="auto">
                <a:xfrm>
                  <a:off x="7251767" y="3402043"/>
                  <a:ext cx="0" cy="7937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399" name="Line 1627"/>
                <p:cNvSpPr>
                  <a:spLocks noChangeShapeType="1"/>
                </p:cNvSpPr>
                <p:nvPr/>
              </p:nvSpPr>
              <p:spPr bwMode="auto">
                <a:xfrm>
                  <a:off x="7251767" y="3481417"/>
                  <a:ext cx="41274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00" name="Line 1628"/>
                <p:cNvSpPr>
                  <a:spLocks noChangeShapeType="1"/>
                </p:cNvSpPr>
                <p:nvPr/>
              </p:nvSpPr>
              <p:spPr bwMode="auto">
                <a:xfrm>
                  <a:off x="7293041" y="3481417"/>
                  <a:ext cx="1588" cy="396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01" name="Line 1629"/>
                <p:cNvSpPr>
                  <a:spLocks noChangeShapeType="1"/>
                </p:cNvSpPr>
                <p:nvPr/>
              </p:nvSpPr>
              <p:spPr bwMode="auto">
                <a:xfrm>
                  <a:off x="7293041" y="3521105"/>
                  <a:ext cx="4127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02" name="Line 1630"/>
                <p:cNvSpPr>
                  <a:spLocks noChangeShapeType="1"/>
                </p:cNvSpPr>
                <p:nvPr/>
              </p:nvSpPr>
              <p:spPr bwMode="auto">
                <a:xfrm>
                  <a:off x="7334315" y="3521105"/>
                  <a:ext cx="1588" cy="4445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03" name="Line 1631"/>
                <p:cNvSpPr>
                  <a:spLocks noChangeShapeType="1"/>
                </p:cNvSpPr>
                <p:nvPr/>
              </p:nvSpPr>
              <p:spPr bwMode="auto">
                <a:xfrm>
                  <a:off x="7334315" y="3565554"/>
                  <a:ext cx="4286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04" name="Line 1632"/>
                <p:cNvSpPr>
                  <a:spLocks noChangeShapeType="1"/>
                </p:cNvSpPr>
                <p:nvPr/>
              </p:nvSpPr>
              <p:spPr bwMode="auto">
                <a:xfrm>
                  <a:off x="7377177" y="3565554"/>
                  <a:ext cx="1587" cy="396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05" name="Line 1633"/>
                <p:cNvSpPr>
                  <a:spLocks noChangeShapeType="1"/>
                </p:cNvSpPr>
                <p:nvPr/>
              </p:nvSpPr>
              <p:spPr bwMode="auto">
                <a:xfrm>
                  <a:off x="7377177" y="3605241"/>
                  <a:ext cx="38099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06" name="Line 1634"/>
                <p:cNvSpPr>
                  <a:spLocks noChangeShapeType="1"/>
                </p:cNvSpPr>
                <p:nvPr/>
              </p:nvSpPr>
              <p:spPr bwMode="auto">
                <a:xfrm>
                  <a:off x="7415277" y="3605241"/>
                  <a:ext cx="0" cy="8096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07" name="Line 1635"/>
                <p:cNvSpPr>
                  <a:spLocks noChangeShapeType="1"/>
                </p:cNvSpPr>
                <p:nvPr/>
              </p:nvSpPr>
              <p:spPr bwMode="auto">
                <a:xfrm>
                  <a:off x="7415277" y="3686203"/>
                  <a:ext cx="41274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08" name="Line 1636"/>
                <p:cNvSpPr>
                  <a:spLocks noChangeShapeType="1"/>
                </p:cNvSpPr>
                <p:nvPr/>
              </p:nvSpPr>
              <p:spPr bwMode="auto">
                <a:xfrm>
                  <a:off x="7456551" y="3686203"/>
                  <a:ext cx="1587" cy="4603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09" name="Line 1637"/>
                <p:cNvSpPr>
                  <a:spLocks noChangeShapeType="1"/>
                </p:cNvSpPr>
                <p:nvPr/>
              </p:nvSpPr>
              <p:spPr bwMode="auto">
                <a:xfrm>
                  <a:off x="7456551" y="3732240"/>
                  <a:ext cx="4127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10" name="Line 1638"/>
                <p:cNvSpPr>
                  <a:spLocks noChangeShapeType="1"/>
                </p:cNvSpPr>
                <p:nvPr/>
              </p:nvSpPr>
              <p:spPr bwMode="auto">
                <a:xfrm>
                  <a:off x="7497825" y="3732240"/>
                  <a:ext cx="1587" cy="8254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11" name="Line 1639"/>
                <p:cNvSpPr>
                  <a:spLocks noChangeShapeType="1"/>
                </p:cNvSpPr>
                <p:nvPr/>
              </p:nvSpPr>
              <p:spPr bwMode="auto">
                <a:xfrm>
                  <a:off x="7497825" y="3814789"/>
                  <a:ext cx="126997" cy="15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12" name="Line 1640"/>
                <p:cNvSpPr>
                  <a:spLocks noChangeShapeType="1"/>
                </p:cNvSpPr>
                <p:nvPr/>
              </p:nvSpPr>
              <p:spPr bwMode="auto">
                <a:xfrm>
                  <a:off x="7624822" y="3814789"/>
                  <a:ext cx="1587" cy="873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13" name="Line 1641"/>
                <p:cNvSpPr>
                  <a:spLocks noChangeShapeType="1"/>
                </p:cNvSpPr>
                <p:nvPr/>
              </p:nvSpPr>
              <p:spPr bwMode="auto">
                <a:xfrm>
                  <a:off x="7624822" y="3902101"/>
                  <a:ext cx="42861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14" name="Line 1642"/>
                <p:cNvSpPr>
                  <a:spLocks noChangeShapeType="1"/>
                </p:cNvSpPr>
                <p:nvPr/>
              </p:nvSpPr>
              <p:spPr bwMode="auto">
                <a:xfrm>
                  <a:off x="7667683" y="3902101"/>
                  <a:ext cx="1588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15" name="Line 1643"/>
                <p:cNvSpPr>
                  <a:spLocks noChangeShapeType="1"/>
                </p:cNvSpPr>
                <p:nvPr/>
              </p:nvSpPr>
              <p:spPr bwMode="auto">
                <a:xfrm>
                  <a:off x="7667683" y="3902101"/>
                  <a:ext cx="38099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16" name="Line 1644"/>
                <p:cNvSpPr>
                  <a:spLocks noChangeShapeType="1"/>
                </p:cNvSpPr>
                <p:nvPr/>
              </p:nvSpPr>
              <p:spPr bwMode="auto">
                <a:xfrm>
                  <a:off x="7705782" y="3902101"/>
                  <a:ext cx="1588" cy="4445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17" name="Line 1645"/>
                <p:cNvSpPr>
                  <a:spLocks noChangeShapeType="1"/>
                </p:cNvSpPr>
                <p:nvPr/>
              </p:nvSpPr>
              <p:spPr bwMode="auto">
                <a:xfrm>
                  <a:off x="7705782" y="3946550"/>
                  <a:ext cx="4286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18" name="Line 1646"/>
                <p:cNvSpPr>
                  <a:spLocks noChangeShapeType="1"/>
                </p:cNvSpPr>
                <p:nvPr/>
              </p:nvSpPr>
              <p:spPr bwMode="auto">
                <a:xfrm>
                  <a:off x="7748644" y="3946550"/>
                  <a:ext cx="3175" cy="9207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19" name="Line 1647"/>
                <p:cNvSpPr>
                  <a:spLocks noChangeShapeType="1"/>
                </p:cNvSpPr>
                <p:nvPr/>
              </p:nvSpPr>
              <p:spPr bwMode="auto">
                <a:xfrm>
                  <a:off x="7748644" y="4038624"/>
                  <a:ext cx="8413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20" name="Line 1648"/>
                <p:cNvSpPr>
                  <a:spLocks noChangeShapeType="1"/>
                </p:cNvSpPr>
                <p:nvPr/>
              </p:nvSpPr>
              <p:spPr bwMode="auto">
                <a:xfrm>
                  <a:off x="7832779" y="4038624"/>
                  <a:ext cx="1588" cy="4762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21" name="Line 1649"/>
                <p:cNvSpPr>
                  <a:spLocks noChangeShapeType="1"/>
                </p:cNvSpPr>
                <p:nvPr/>
              </p:nvSpPr>
              <p:spPr bwMode="auto">
                <a:xfrm>
                  <a:off x="7832779" y="4086249"/>
                  <a:ext cx="4286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22" name="Line 1650"/>
                <p:cNvSpPr>
                  <a:spLocks noChangeShapeType="1"/>
                </p:cNvSpPr>
                <p:nvPr/>
              </p:nvSpPr>
              <p:spPr bwMode="auto">
                <a:xfrm>
                  <a:off x="7875641" y="4086249"/>
                  <a:ext cx="0" cy="5238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23" name="Line 1651"/>
                <p:cNvSpPr>
                  <a:spLocks noChangeShapeType="1"/>
                </p:cNvSpPr>
                <p:nvPr/>
              </p:nvSpPr>
              <p:spPr bwMode="auto">
                <a:xfrm>
                  <a:off x="7875641" y="4138635"/>
                  <a:ext cx="8254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24" name="Line 1652"/>
                <p:cNvSpPr>
                  <a:spLocks noChangeShapeType="1"/>
                </p:cNvSpPr>
                <p:nvPr/>
              </p:nvSpPr>
              <p:spPr bwMode="auto">
                <a:xfrm>
                  <a:off x="7958189" y="4138635"/>
                  <a:ext cx="3175" cy="1000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25" name="Line 1653"/>
                <p:cNvSpPr>
                  <a:spLocks noChangeShapeType="1"/>
                </p:cNvSpPr>
                <p:nvPr/>
              </p:nvSpPr>
              <p:spPr bwMode="auto">
                <a:xfrm>
                  <a:off x="7958189" y="4238647"/>
                  <a:ext cx="38099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26" name="Line 1654"/>
                <p:cNvSpPr>
                  <a:spLocks noChangeShapeType="1"/>
                </p:cNvSpPr>
                <p:nvPr/>
              </p:nvSpPr>
              <p:spPr bwMode="auto">
                <a:xfrm>
                  <a:off x="7996288" y="4238647"/>
                  <a:ext cx="1587" cy="10159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27" name="Line 1655"/>
                <p:cNvSpPr>
                  <a:spLocks noChangeShapeType="1"/>
                </p:cNvSpPr>
                <p:nvPr/>
              </p:nvSpPr>
              <p:spPr bwMode="auto">
                <a:xfrm>
                  <a:off x="7996288" y="4340246"/>
                  <a:ext cx="169858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28" name="Line 1656"/>
                <p:cNvSpPr>
                  <a:spLocks noChangeShapeType="1"/>
                </p:cNvSpPr>
                <p:nvPr/>
              </p:nvSpPr>
              <p:spPr bwMode="auto">
                <a:xfrm>
                  <a:off x="8166146" y="4340246"/>
                  <a:ext cx="1588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29" name="Line 1657"/>
                <p:cNvSpPr>
                  <a:spLocks noChangeShapeType="1"/>
                </p:cNvSpPr>
                <p:nvPr/>
              </p:nvSpPr>
              <p:spPr bwMode="auto">
                <a:xfrm>
                  <a:off x="8166146" y="4340246"/>
                  <a:ext cx="42862" cy="15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30" name="Line 1658"/>
                <p:cNvSpPr>
                  <a:spLocks noChangeShapeType="1"/>
                </p:cNvSpPr>
                <p:nvPr/>
              </p:nvSpPr>
              <p:spPr bwMode="auto">
                <a:xfrm>
                  <a:off x="8209008" y="4340246"/>
                  <a:ext cx="0" cy="5556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31" name="Line 1659"/>
                <p:cNvSpPr>
                  <a:spLocks noChangeShapeType="1"/>
                </p:cNvSpPr>
                <p:nvPr/>
              </p:nvSpPr>
              <p:spPr bwMode="auto">
                <a:xfrm>
                  <a:off x="8209008" y="4395808"/>
                  <a:ext cx="42861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32" name="Line 1660"/>
                <p:cNvSpPr>
                  <a:spLocks noChangeShapeType="1"/>
                </p:cNvSpPr>
                <p:nvPr/>
              </p:nvSpPr>
              <p:spPr bwMode="auto">
                <a:xfrm>
                  <a:off x="8251869" y="4395808"/>
                  <a:ext cx="0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33" name="Line 1661"/>
                <p:cNvSpPr>
                  <a:spLocks noChangeShapeType="1"/>
                </p:cNvSpPr>
                <p:nvPr/>
              </p:nvSpPr>
              <p:spPr bwMode="auto">
                <a:xfrm>
                  <a:off x="8251869" y="4395808"/>
                  <a:ext cx="77786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34" name="Line 1662"/>
                <p:cNvSpPr>
                  <a:spLocks noChangeShapeType="1"/>
                </p:cNvSpPr>
                <p:nvPr/>
              </p:nvSpPr>
              <p:spPr bwMode="auto">
                <a:xfrm>
                  <a:off x="8329655" y="4395808"/>
                  <a:ext cx="3175" cy="5714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35" name="Line 1663"/>
                <p:cNvSpPr>
                  <a:spLocks noChangeShapeType="1"/>
                </p:cNvSpPr>
                <p:nvPr/>
              </p:nvSpPr>
              <p:spPr bwMode="auto">
                <a:xfrm>
                  <a:off x="8329655" y="4452957"/>
                  <a:ext cx="250819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36" name="Line 1664"/>
                <p:cNvSpPr>
                  <a:spLocks noChangeShapeType="1"/>
                </p:cNvSpPr>
                <p:nvPr/>
              </p:nvSpPr>
              <p:spPr bwMode="auto">
                <a:xfrm>
                  <a:off x="8580474" y="4452957"/>
                  <a:ext cx="0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37" name="Line 1665"/>
                <p:cNvSpPr>
                  <a:spLocks noChangeShapeType="1"/>
                </p:cNvSpPr>
                <p:nvPr/>
              </p:nvSpPr>
              <p:spPr bwMode="auto">
                <a:xfrm>
                  <a:off x="8580474" y="4452957"/>
                  <a:ext cx="84135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38" name="Line 1666"/>
                <p:cNvSpPr>
                  <a:spLocks noChangeShapeType="1"/>
                </p:cNvSpPr>
                <p:nvPr/>
              </p:nvSpPr>
              <p:spPr bwMode="auto">
                <a:xfrm>
                  <a:off x="8664609" y="4452957"/>
                  <a:ext cx="1588" cy="5714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39" name="Line 1667"/>
                <p:cNvSpPr>
                  <a:spLocks noChangeShapeType="1"/>
                </p:cNvSpPr>
                <p:nvPr/>
              </p:nvSpPr>
              <p:spPr bwMode="auto">
                <a:xfrm>
                  <a:off x="8664609" y="4510106"/>
                  <a:ext cx="126997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40" name="Line 1668"/>
                <p:cNvSpPr>
                  <a:spLocks noChangeShapeType="1"/>
                </p:cNvSpPr>
                <p:nvPr/>
              </p:nvSpPr>
              <p:spPr bwMode="auto">
                <a:xfrm>
                  <a:off x="8791606" y="4510106"/>
                  <a:ext cx="1588" cy="619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41" name="Line 1669"/>
                <p:cNvSpPr>
                  <a:spLocks noChangeShapeType="1"/>
                </p:cNvSpPr>
                <p:nvPr/>
              </p:nvSpPr>
              <p:spPr bwMode="auto">
                <a:xfrm>
                  <a:off x="8791606" y="4572019"/>
                  <a:ext cx="4127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42" name="Line 1670"/>
                <p:cNvSpPr>
                  <a:spLocks noChangeShapeType="1"/>
                </p:cNvSpPr>
                <p:nvPr/>
              </p:nvSpPr>
              <p:spPr bwMode="auto">
                <a:xfrm>
                  <a:off x="8832880" y="4572019"/>
                  <a:ext cx="1588" cy="5556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43" name="Line 1671"/>
                <p:cNvSpPr>
                  <a:spLocks noChangeShapeType="1"/>
                </p:cNvSpPr>
                <p:nvPr/>
              </p:nvSpPr>
              <p:spPr bwMode="auto">
                <a:xfrm>
                  <a:off x="8832880" y="4627580"/>
                  <a:ext cx="122235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44" name="Line 1672"/>
                <p:cNvSpPr>
                  <a:spLocks noChangeShapeType="1"/>
                </p:cNvSpPr>
                <p:nvPr/>
              </p:nvSpPr>
              <p:spPr bwMode="auto">
                <a:xfrm>
                  <a:off x="8955116" y="4627580"/>
                  <a:ext cx="1587" cy="619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45" name="Line 1673"/>
                <p:cNvSpPr>
                  <a:spLocks noChangeShapeType="1"/>
                </p:cNvSpPr>
                <p:nvPr/>
              </p:nvSpPr>
              <p:spPr bwMode="auto">
                <a:xfrm>
                  <a:off x="8955116" y="4689492"/>
                  <a:ext cx="207957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46" name="Line 1674"/>
                <p:cNvSpPr>
                  <a:spLocks noChangeShapeType="1"/>
                </p:cNvSpPr>
                <p:nvPr/>
              </p:nvSpPr>
              <p:spPr bwMode="auto">
                <a:xfrm>
                  <a:off x="9163073" y="4689492"/>
                  <a:ext cx="1588" cy="317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47" name="Line 1675"/>
                <p:cNvSpPr>
                  <a:spLocks noChangeShapeType="1"/>
                </p:cNvSpPr>
                <p:nvPr/>
              </p:nvSpPr>
              <p:spPr bwMode="auto">
                <a:xfrm>
                  <a:off x="9163073" y="4689492"/>
                  <a:ext cx="901679" cy="142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cs typeface="Arial" charset="0"/>
                  </a:endParaRPr>
                </a:p>
              </p:txBody>
            </p:sp>
            <p:sp>
              <p:nvSpPr>
                <p:cNvPr id="448" name="Rectangle 1676"/>
                <p:cNvSpPr>
                  <a:spLocks noChangeArrowheads="1"/>
                </p:cNvSpPr>
                <p:nvPr/>
              </p:nvSpPr>
              <p:spPr bwMode="auto">
                <a:xfrm>
                  <a:off x="8323305" y="1749474"/>
                  <a:ext cx="1240758" cy="309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it-IT" sz="1333" dirty="0">
                      <a:cs typeface="Arial" charset="0"/>
                    </a:rPr>
                    <a:t>No </a:t>
                  </a:r>
                  <a:r>
                    <a:rPr lang="it-IT" sz="1333" dirty="0" err="1">
                      <a:cs typeface="Arial" charset="0"/>
                    </a:rPr>
                    <a:t>varices</a:t>
                  </a:r>
                  <a:endParaRPr lang="it-IT" sz="1333" dirty="0">
                    <a:cs typeface="Arial" charset="0"/>
                  </a:endParaRPr>
                </a:p>
              </p:txBody>
            </p:sp>
            <p:sp>
              <p:nvSpPr>
                <p:cNvPr id="449" name="Rectangle 1677"/>
                <p:cNvSpPr>
                  <a:spLocks noChangeArrowheads="1"/>
                </p:cNvSpPr>
                <p:nvPr/>
              </p:nvSpPr>
              <p:spPr bwMode="auto">
                <a:xfrm>
                  <a:off x="8353467" y="2770225"/>
                  <a:ext cx="1563896" cy="3092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>
                    <a:defRPr/>
                  </a:pPr>
                  <a:r>
                    <a:rPr lang="it-IT" sz="1333">
                      <a:cs typeface="Arial" charset="0"/>
                    </a:rPr>
                    <a:t>Small varices</a:t>
                  </a:r>
                </a:p>
              </p:txBody>
            </p:sp>
            <p:sp>
              <p:nvSpPr>
                <p:cNvPr id="450" name="Text Box 1678"/>
                <p:cNvSpPr txBox="1">
                  <a:spLocks noChangeArrowheads="1"/>
                </p:cNvSpPr>
                <p:nvPr/>
              </p:nvSpPr>
              <p:spPr bwMode="auto">
                <a:xfrm>
                  <a:off x="8342354" y="3968774"/>
                  <a:ext cx="1765653" cy="3247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60953" tIns="30476" rIns="60953" bIns="30476">
                  <a:spAutoFit/>
                </a:bodyPr>
                <a:lstStyle/>
                <a:p>
                  <a:pPr eaLnBrk="0" hangingPunct="0">
                    <a:lnSpc>
                      <a:spcPct val="75000"/>
                    </a:lnSpc>
                    <a:defRPr/>
                  </a:pPr>
                  <a:r>
                    <a:rPr lang="it-IT" sz="1333">
                      <a:cs typeface="Arial" charset="0"/>
                    </a:rPr>
                    <a:t>Large varices</a:t>
                  </a:r>
                </a:p>
              </p:txBody>
            </p:sp>
            <p:sp>
              <p:nvSpPr>
                <p:cNvPr id="451" name="Text Box 1680"/>
                <p:cNvSpPr txBox="1">
                  <a:spLocks noChangeArrowheads="1"/>
                </p:cNvSpPr>
                <p:nvPr/>
              </p:nvSpPr>
              <p:spPr bwMode="auto">
                <a:xfrm>
                  <a:off x="8207420" y="5840417"/>
                  <a:ext cx="189521" cy="4020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60953" tIns="30476" rIns="60953" bIns="30476">
                  <a:spAutoFit/>
                </a:bodyPr>
                <a:lstStyle/>
                <a:p>
                  <a:pPr eaLnBrk="0" hangingPunct="0">
                    <a:defRPr/>
                  </a:pPr>
                  <a:endParaRPr lang="en-US" sz="1333">
                    <a:cs typeface="Arial" charset="0"/>
                  </a:endParaRPr>
                </a:p>
              </p:txBody>
            </p:sp>
          </p:grpSp>
          <p:sp>
            <p:nvSpPr>
              <p:cNvPr id="453" name="CasellaDiTesto 663"/>
              <p:cNvSpPr txBox="1">
                <a:spLocks noChangeArrowheads="1"/>
              </p:cNvSpPr>
              <p:nvPr/>
            </p:nvSpPr>
            <p:spPr bwMode="auto">
              <a:xfrm>
                <a:off x="1471614" y="5229225"/>
                <a:ext cx="2252655" cy="417665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it-IT" altLang="it-IT" sz="1200" dirty="0"/>
                  <a:t>% free of </a:t>
                </a:r>
                <a:r>
                  <a:rPr lang="it-IT" altLang="it-IT" sz="1200" dirty="0" err="1"/>
                  <a:t>bleeding</a:t>
                </a:r>
                <a:r>
                  <a:rPr lang="it-IT" altLang="it-IT" sz="1200" dirty="0"/>
                  <a:t> </a:t>
                </a:r>
                <a:endParaRPr lang="en-US" altLang="it-IT" sz="1200" dirty="0"/>
              </a:p>
            </p:txBody>
          </p:sp>
        </p:grpSp>
        <p:sp>
          <p:nvSpPr>
            <p:cNvPr id="455" name="Text Box 57"/>
            <p:cNvSpPr txBox="1">
              <a:spLocks noChangeArrowheads="1"/>
            </p:cNvSpPr>
            <p:nvPr/>
          </p:nvSpPr>
          <p:spPr bwMode="auto">
            <a:xfrm>
              <a:off x="4892040" y="6402888"/>
              <a:ext cx="5220149" cy="3848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it-IT" sz="1067" dirty="0">
                  <a:cs typeface="Times New Roman" panose="02020603050405020304" pitchFamily="18" charset="0"/>
                </a:rPr>
                <a:t>Dig Dis </a:t>
              </a:r>
              <a:r>
                <a:rPr lang="en-GB" altLang="it-IT" sz="1067" dirty="0" err="1">
                  <a:cs typeface="Times New Roman" panose="02020603050405020304" pitchFamily="18" charset="0"/>
                </a:rPr>
                <a:t>Sci</a:t>
              </a:r>
              <a:r>
                <a:rPr lang="en-GB" altLang="it-IT" sz="1067" dirty="0">
                  <a:cs typeface="Times New Roman" panose="02020603050405020304" pitchFamily="18" charset="0"/>
                </a:rPr>
                <a:t> 1986; 31: 468-75; </a:t>
              </a:r>
              <a:r>
                <a:rPr lang="it-IT" altLang="it-IT" sz="1067" dirty="0">
                  <a:cs typeface="Times New Roman" panose="02020603050405020304" pitchFamily="18" charset="0"/>
                </a:rPr>
                <a:t>APT 2014;</a:t>
              </a:r>
              <a:r>
                <a:rPr lang="it-IT" sz="1067" dirty="0"/>
                <a:t>39:1180–1193</a:t>
              </a:r>
              <a:endParaRPr lang="it-IT" altLang="it-IT" sz="1067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56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0" y="177403"/>
            <a:ext cx="9054790" cy="642938"/>
          </a:xfrm>
        </p:spPr>
        <p:txBody>
          <a:bodyPr/>
          <a:lstStyle/>
          <a:p>
            <a:r>
              <a:rPr lang="it-IT" altLang="it-IT" dirty="0" smtClean="0"/>
              <a:t>LSM </a:t>
            </a:r>
            <a:r>
              <a:rPr lang="it-IT" altLang="it-IT" dirty="0" err="1" smtClean="0"/>
              <a:t>accuracy</a:t>
            </a:r>
            <a:r>
              <a:rPr lang="it-IT" altLang="it-IT" dirty="0" smtClean="0"/>
              <a:t> for </a:t>
            </a:r>
            <a:r>
              <a:rPr lang="it-IT" altLang="it-IT" dirty="0" err="1" smtClean="0"/>
              <a:t>liver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cirrhosis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has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been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verified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using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liver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biopsy</a:t>
            </a:r>
            <a:r>
              <a:rPr lang="it-IT" altLang="it-IT" dirty="0" smtClean="0"/>
              <a:t> (LB) </a:t>
            </a:r>
            <a:r>
              <a:rPr lang="it-IT" altLang="it-IT" dirty="0" err="1" smtClean="0"/>
              <a:t>as</a:t>
            </a:r>
            <a:r>
              <a:rPr lang="it-IT" altLang="it-IT" dirty="0" smtClean="0"/>
              <a:t> a </a:t>
            </a:r>
            <a:r>
              <a:rPr lang="it-IT" altLang="it-IT" dirty="0" err="1" smtClean="0"/>
              <a:t>reference</a:t>
            </a:r>
            <a:r>
              <a:rPr lang="it-IT" altLang="it-IT" dirty="0" smtClean="0"/>
              <a:t> standard (RS)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91F83-0DCD-42DE-BD6C-CC7F706799F8}" type="slidenum">
              <a:rPr lang="en-US" altLang="it-IT" smtClean="0"/>
              <a:pPr>
                <a:defRPr/>
              </a:pPr>
              <a:t>7</a:t>
            </a:fld>
            <a:endParaRPr lang="en-US" altLang="it-IT"/>
          </a:p>
        </p:txBody>
      </p:sp>
      <p:pic>
        <p:nvPicPr>
          <p:cNvPr id="39942" name="Picture 2" descr="utilizzo fibrosc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427" y="1720811"/>
            <a:ext cx="4165499" cy="24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isultati immagini per liver stiffness immagi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55" y="1537932"/>
            <a:ext cx="4348653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73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olo 4"/>
          <p:cNvSpPr>
            <a:spLocks noGrp="1"/>
          </p:cNvSpPr>
          <p:nvPr>
            <p:ph type="title"/>
          </p:nvPr>
        </p:nvSpPr>
        <p:spPr>
          <a:xfrm>
            <a:off x="1630563" y="16934"/>
            <a:ext cx="5829300" cy="642938"/>
          </a:xfrm>
        </p:spPr>
        <p:txBody>
          <a:bodyPr/>
          <a:lstStyle/>
          <a:p>
            <a:r>
              <a:rPr lang="it-IT" altLang="it-IT" dirty="0" smtClean="0"/>
              <a:t>LSM for </a:t>
            </a:r>
            <a:r>
              <a:rPr lang="it-IT" altLang="it-IT" dirty="0" err="1" smtClean="0"/>
              <a:t>alcoholic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cirrosis</a:t>
            </a:r>
            <a:endParaRPr lang="it-IT" alt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72251" y="665561"/>
            <a:ext cx="1428750" cy="257176"/>
          </a:xfrm>
        </p:spPr>
        <p:txBody>
          <a:bodyPr/>
          <a:lstStyle/>
          <a:p>
            <a:pPr>
              <a:defRPr/>
            </a:pPr>
            <a:fld id="{88C87213-1EDC-4CD3-83AD-204B461F2AA5}" type="slidenum">
              <a:rPr lang="en-US" altLang="it-IT" smtClean="0"/>
              <a:pPr>
                <a:defRPr/>
              </a:pPr>
              <a:t>8</a:t>
            </a:fld>
            <a:endParaRPr lang="en-US" altLang="it-IT" dirty="0"/>
          </a:p>
        </p:txBody>
      </p:sp>
      <p:pic>
        <p:nvPicPr>
          <p:cNvPr id="46084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2" y="665561"/>
            <a:ext cx="8466269" cy="392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355002" y="1287832"/>
            <a:ext cx="8466269" cy="1568410"/>
          </a:xfrm>
          <a:prstGeom prst="rect">
            <a:avLst/>
          </a:prstGeom>
          <a:noFill/>
          <a:ln w="57150" algn="ctr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it-IT" altLang="it-IT" sz="1800" b="1"/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559399" y="1545008"/>
            <a:ext cx="8204448" cy="707886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t-IT" altLang="it-IT" sz="2000" b="1" dirty="0" err="1">
                <a:solidFill>
                  <a:schemeClr val="bg1"/>
                </a:solidFill>
              </a:rPr>
              <a:t>summary</a:t>
            </a:r>
            <a:r>
              <a:rPr lang="it-IT" altLang="it-IT" sz="2000" b="1" dirty="0">
                <a:solidFill>
                  <a:schemeClr val="bg1"/>
                </a:solidFill>
              </a:rPr>
              <a:t> performance for </a:t>
            </a:r>
            <a:r>
              <a:rPr lang="it-IT" altLang="it-IT" sz="2000" b="1" dirty="0" err="1">
                <a:solidFill>
                  <a:schemeClr val="bg1"/>
                </a:solidFill>
              </a:rPr>
              <a:t>cut</a:t>
            </a:r>
            <a:r>
              <a:rPr lang="it-IT" altLang="it-IT" sz="2000" b="1" dirty="0">
                <a:solidFill>
                  <a:schemeClr val="bg1"/>
                </a:solidFill>
              </a:rPr>
              <a:t>-off=12.5 </a:t>
            </a:r>
            <a:r>
              <a:rPr lang="it-IT" altLang="it-IT" sz="2000" b="1" dirty="0" err="1">
                <a:solidFill>
                  <a:schemeClr val="bg1"/>
                </a:solidFill>
              </a:rPr>
              <a:t>KPa</a:t>
            </a:r>
            <a:endParaRPr lang="it-IT" altLang="it-IT" sz="2000" b="1" dirty="0">
              <a:solidFill>
                <a:schemeClr val="bg1"/>
              </a:solidFill>
            </a:endParaRPr>
          </a:p>
          <a:p>
            <a:pPr algn="ctr"/>
            <a:r>
              <a:rPr lang="it-IT" altLang="it-IT" sz="2000" b="1" dirty="0" err="1">
                <a:solidFill>
                  <a:schemeClr val="bg1"/>
                </a:solidFill>
              </a:rPr>
              <a:t>sens</a:t>
            </a:r>
            <a:r>
              <a:rPr lang="it-IT" altLang="it-IT" sz="2000" b="1" dirty="0">
                <a:solidFill>
                  <a:schemeClr val="bg1"/>
                </a:solidFill>
              </a:rPr>
              <a:t> .95(.87-.98); </a:t>
            </a:r>
            <a:r>
              <a:rPr lang="it-IT" altLang="it-IT" sz="2000" b="1" dirty="0" err="1">
                <a:solidFill>
                  <a:schemeClr val="bg1"/>
                </a:solidFill>
              </a:rPr>
              <a:t>spe</a:t>
            </a:r>
            <a:r>
              <a:rPr lang="it-IT" altLang="it-IT" sz="2000" b="1" dirty="0">
                <a:solidFill>
                  <a:schemeClr val="bg1"/>
                </a:solidFill>
              </a:rPr>
              <a:t> .71(.56-.82); LR+ 3.3(2-5); LR- 0.07(0.03-0.19) </a:t>
            </a:r>
          </a:p>
        </p:txBody>
      </p:sp>
      <p:sp>
        <p:nvSpPr>
          <p:cNvPr id="46087" name="CasellaDiTesto 9"/>
          <p:cNvSpPr txBox="1">
            <a:spLocks noChangeArrowheads="1"/>
          </p:cNvSpPr>
          <p:nvPr/>
        </p:nvSpPr>
        <p:spPr bwMode="auto">
          <a:xfrm>
            <a:off x="2563375" y="4590225"/>
            <a:ext cx="37978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 dirty="0"/>
              <a:t>Pavlov C </a:t>
            </a:r>
            <a:r>
              <a:rPr lang="en-US" altLang="it-IT" sz="1200" dirty="0"/>
              <a:t>Aliment </a:t>
            </a:r>
            <a:r>
              <a:rPr lang="en-US" altLang="it-IT" sz="1200" dirty="0" err="1"/>
              <a:t>Pharmacol</a:t>
            </a:r>
            <a:r>
              <a:rPr lang="en-US" altLang="it-IT" sz="1200" dirty="0"/>
              <a:t> </a:t>
            </a:r>
            <a:r>
              <a:rPr lang="en-US" altLang="it-IT" sz="1200" dirty="0" err="1"/>
              <a:t>Ther</a:t>
            </a:r>
            <a:r>
              <a:rPr lang="en-US" altLang="it-IT" sz="1200" dirty="0"/>
              <a:t> 2016; 43: 575–585</a:t>
            </a:r>
            <a:endParaRPr lang="it-IT" altLang="it-IT" sz="1200" dirty="0"/>
          </a:p>
        </p:txBody>
      </p:sp>
    </p:spTree>
    <p:extLst>
      <p:ext uri="{BB962C8B-B14F-4D97-AF65-F5344CB8AC3E}">
        <p14:creationId xmlns:p14="http://schemas.microsoft.com/office/powerpoint/2010/main" val="33617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olo 1"/>
          <p:cNvSpPr>
            <a:spLocks noGrp="1"/>
          </p:cNvSpPr>
          <p:nvPr>
            <p:ph type="title"/>
          </p:nvPr>
        </p:nvSpPr>
        <p:spPr>
          <a:xfrm>
            <a:off x="53787" y="100121"/>
            <a:ext cx="9057939" cy="642938"/>
          </a:xfrm>
        </p:spPr>
        <p:txBody>
          <a:bodyPr/>
          <a:lstStyle/>
          <a:p>
            <a:r>
              <a:rPr lang="it-IT" altLang="it-IT" dirty="0" err="1" smtClean="0"/>
              <a:t>Imperfect</a:t>
            </a:r>
            <a:r>
              <a:rPr lang="it-IT" altLang="it-IT" dirty="0" smtClean="0"/>
              <a:t> RS</a:t>
            </a:r>
            <a:br>
              <a:rPr lang="it-IT" altLang="it-IT" dirty="0" smtClean="0"/>
            </a:br>
            <a:r>
              <a:rPr lang="it-IT" altLang="it-IT" dirty="0" err="1" smtClean="0"/>
              <a:t>Interpreting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disagreement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between</a:t>
            </a:r>
            <a:r>
              <a:rPr lang="it-IT" altLang="it-IT" dirty="0" smtClean="0"/>
              <a:t> IT and RS 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849367"/>
              </p:ext>
            </p:extLst>
          </p:nvPr>
        </p:nvGraphicFramePr>
        <p:xfrm>
          <a:off x="957430" y="1054249"/>
          <a:ext cx="6196404" cy="3431689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403333"/>
                <a:gridCol w="1231237"/>
                <a:gridCol w="1670179"/>
                <a:gridCol w="1666104"/>
                <a:gridCol w="1225551"/>
              </a:tblGrid>
              <a:tr h="468048">
                <a:tc rowSpan="4"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91" marR="68591" marT="34304" marB="34304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dirty="0" err="1" smtClean="0"/>
                        <a:t>Liver</a:t>
                      </a:r>
                      <a:r>
                        <a:rPr lang="it-IT" sz="1800" dirty="0" smtClean="0"/>
                        <a:t> </a:t>
                      </a:r>
                      <a:r>
                        <a:rPr lang="it-IT" sz="1800" dirty="0" err="1" smtClean="0"/>
                        <a:t>biopsy</a:t>
                      </a:r>
                      <a:r>
                        <a:rPr lang="it-IT" sz="1800" dirty="0" smtClean="0"/>
                        <a:t> (RS)</a:t>
                      </a:r>
                      <a:endParaRPr lang="it-IT" sz="1800" dirty="0"/>
                    </a:p>
                  </a:txBody>
                  <a:tcPr marL="68591" marR="68591" marT="34304" marB="34304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800" dirty="0"/>
                    </a:p>
                  </a:txBody>
                  <a:tcPr marL="68591" marR="68591" marT="34304" marB="34304"/>
                </a:tc>
              </a:tr>
              <a:tr h="416331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500" dirty="0"/>
                    </a:p>
                  </a:txBody>
                  <a:tcPr marL="68591" marR="68591" marT="34304" marB="34304"/>
                </a:tc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Cirrhosis</a:t>
                      </a:r>
                      <a:r>
                        <a:rPr lang="it-IT" sz="1500" dirty="0" smtClean="0"/>
                        <a:t> </a:t>
                      </a:r>
                      <a:endParaRPr lang="it-IT" sz="1500" dirty="0"/>
                    </a:p>
                  </a:txBody>
                  <a:tcPr marL="68591" marR="68591" marT="34304" marB="34304"/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Non </a:t>
                      </a:r>
                      <a:r>
                        <a:rPr lang="it-IT" sz="1500" dirty="0" err="1" smtClean="0"/>
                        <a:t>cirrhosis</a:t>
                      </a:r>
                      <a:endParaRPr lang="it-IT" sz="1500" dirty="0"/>
                    </a:p>
                  </a:txBody>
                  <a:tcPr marL="68591" marR="68591" marT="34304" marB="34304"/>
                </a:tc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total</a:t>
                      </a:r>
                      <a:endParaRPr lang="it-IT" sz="1500" dirty="0"/>
                    </a:p>
                  </a:txBody>
                  <a:tcPr marL="68591" marR="68591" marT="34304" marB="34304"/>
                </a:tc>
              </a:tr>
              <a:tr h="1008506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Positive</a:t>
                      </a:r>
                      <a:endParaRPr lang="it-IT" sz="1500" dirty="0"/>
                    </a:p>
                  </a:txBody>
                  <a:tcPr marL="68591" marR="68591" marT="34304" marB="34304" anchor="ctr"/>
                </a:tc>
                <a:tc>
                  <a:txBody>
                    <a:bodyPr/>
                    <a:lstStyle/>
                    <a:p>
                      <a:r>
                        <a:rPr lang="it-IT" sz="2200" b="1" dirty="0" smtClean="0"/>
                        <a:t>157</a:t>
                      </a:r>
                    </a:p>
                    <a:p>
                      <a:endParaRPr lang="it-IT" sz="2200" b="1" dirty="0"/>
                    </a:p>
                  </a:txBody>
                  <a:tcPr marL="68591" marR="68591" marT="34304" marB="34304"/>
                </a:tc>
                <a:tc>
                  <a:txBody>
                    <a:bodyPr/>
                    <a:lstStyle/>
                    <a:p>
                      <a:r>
                        <a:rPr lang="it-IT" sz="2200" b="1" dirty="0" smtClean="0">
                          <a:solidFill>
                            <a:schemeClr val="tx2"/>
                          </a:solidFill>
                        </a:rPr>
                        <a:t> 42</a:t>
                      </a:r>
                      <a:endParaRPr lang="it-IT" sz="2200" b="1" dirty="0">
                        <a:solidFill>
                          <a:srgbClr val="FFFF00"/>
                        </a:solidFill>
                      </a:endParaRPr>
                    </a:p>
                  </a:txBody>
                  <a:tcPr marL="68591" marR="68591" marT="34304" marB="34304"/>
                </a:tc>
                <a:tc>
                  <a:txBody>
                    <a:bodyPr/>
                    <a:lstStyle/>
                    <a:p>
                      <a:r>
                        <a:rPr lang="it-IT" sz="2200" b="1" dirty="0" smtClean="0">
                          <a:solidFill>
                            <a:schemeClr val="tx1"/>
                          </a:solidFill>
                        </a:rPr>
                        <a:t>199</a:t>
                      </a:r>
                      <a:endParaRPr lang="it-IT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91" marR="68591" marT="34304" marB="34304"/>
                </a:tc>
              </a:tr>
              <a:tr h="949072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500" dirty="0" smtClean="0"/>
                        <a:t>Negative</a:t>
                      </a:r>
                      <a:endParaRPr lang="it-IT" sz="1500" dirty="0"/>
                    </a:p>
                  </a:txBody>
                  <a:tcPr marL="68591" marR="68591" marT="34304" marB="34304" anchor="ctr"/>
                </a:tc>
                <a:tc>
                  <a:txBody>
                    <a:bodyPr/>
                    <a:lstStyle/>
                    <a:p>
                      <a:r>
                        <a:rPr lang="it-IT" sz="2200" b="1" dirty="0" smtClean="0">
                          <a:solidFill>
                            <a:schemeClr val="tx2"/>
                          </a:solidFill>
                        </a:rPr>
                        <a:t> 10</a:t>
                      </a:r>
                    </a:p>
                    <a:p>
                      <a:endParaRPr lang="it-IT" sz="1200" b="1" dirty="0">
                        <a:solidFill>
                          <a:srgbClr val="FFFF00"/>
                        </a:solidFill>
                      </a:endParaRPr>
                    </a:p>
                  </a:txBody>
                  <a:tcPr marL="68591" marR="68591" marT="34304" marB="34304"/>
                </a:tc>
                <a:tc>
                  <a:txBody>
                    <a:bodyPr/>
                    <a:lstStyle/>
                    <a:p>
                      <a:r>
                        <a:rPr lang="it-IT" sz="2200" b="1" dirty="0" smtClean="0">
                          <a:solidFill>
                            <a:schemeClr val="tx1"/>
                          </a:solidFill>
                        </a:rPr>
                        <a:t>121</a:t>
                      </a:r>
                      <a:endParaRPr lang="it-IT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91" marR="68591" marT="34304" marB="34304"/>
                </a:tc>
                <a:tc>
                  <a:txBody>
                    <a:bodyPr/>
                    <a:lstStyle/>
                    <a:p>
                      <a:r>
                        <a:rPr lang="it-IT" sz="2200" b="1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it-IT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91" marR="68591" marT="34304" marB="34304"/>
                </a:tc>
              </a:tr>
              <a:tr h="589732">
                <a:tc>
                  <a:txBody>
                    <a:bodyPr/>
                    <a:lstStyle/>
                    <a:p>
                      <a:endParaRPr lang="it-IT" sz="1000" dirty="0"/>
                    </a:p>
                  </a:txBody>
                  <a:tcPr marL="68591" marR="68591" marT="34304" marB="34304"/>
                </a:tc>
                <a:tc>
                  <a:txBody>
                    <a:bodyPr/>
                    <a:lstStyle/>
                    <a:p>
                      <a:r>
                        <a:rPr lang="it-IT" sz="1500" dirty="0" err="1" smtClean="0"/>
                        <a:t>total</a:t>
                      </a:r>
                      <a:endParaRPr lang="it-IT" sz="1500" dirty="0"/>
                    </a:p>
                  </a:txBody>
                  <a:tcPr marL="68591" marR="68591" marT="34304" marB="34304" anchor="ctr"/>
                </a:tc>
                <a:tc>
                  <a:txBody>
                    <a:bodyPr/>
                    <a:lstStyle/>
                    <a:p>
                      <a:r>
                        <a:rPr lang="it-IT" sz="2200" b="1" dirty="0" smtClean="0">
                          <a:solidFill>
                            <a:schemeClr val="tx1"/>
                          </a:solidFill>
                        </a:rPr>
                        <a:t>167</a:t>
                      </a:r>
                      <a:endParaRPr lang="it-IT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91" marR="68591" marT="34304" marB="34304"/>
                </a:tc>
                <a:tc>
                  <a:txBody>
                    <a:bodyPr/>
                    <a:lstStyle/>
                    <a:p>
                      <a:r>
                        <a:rPr lang="it-IT" sz="2200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it-IT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91" marR="68591" marT="34304" marB="34304"/>
                </a:tc>
                <a:tc>
                  <a:txBody>
                    <a:bodyPr/>
                    <a:lstStyle/>
                    <a:p>
                      <a:r>
                        <a:rPr lang="it-IT" sz="2200" b="1" dirty="0" smtClean="0">
                          <a:solidFill>
                            <a:schemeClr val="tx1"/>
                          </a:solidFill>
                        </a:rPr>
                        <a:t>330</a:t>
                      </a:r>
                      <a:endParaRPr lang="it-IT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68591" marR="68591" marT="34304" marB="34304"/>
                </a:tc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00F20-AA82-4666-B562-1E0A6B851344}" type="slidenum">
              <a:rPr lang="en-US" altLang="it-IT" smtClean="0"/>
              <a:pPr>
                <a:defRPr/>
              </a:pPr>
              <a:t>9</a:t>
            </a:fld>
            <a:endParaRPr lang="en-US" altLang="it-IT"/>
          </a:p>
        </p:txBody>
      </p:sp>
      <p:sp>
        <p:nvSpPr>
          <p:cNvPr id="47141" name="CasellaDiTesto 5"/>
          <p:cNvSpPr txBox="1">
            <a:spLocks noChangeArrowheads="1"/>
          </p:cNvSpPr>
          <p:nvPr/>
        </p:nvSpPr>
        <p:spPr bwMode="auto">
          <a:xfrm rot="-5400000">
            <a:off x="306771" y="2295538"/>
            <a:ext cx="1670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 dirty="0"/>
              <a:t>LS ≥ 12.5 </a:t>
            </a:r>
            <a:r>
              <a:rPr lang="it-IT" altLang="it-IT" sz="1800" dirty="0" err="1"/>
              <a:t>KPa</a:t>
            </a:r>
            <a:endParaRPr lang="it-IT" altLang="it-IT" sz="1800" dirty="0"/>
          </a:p>
        </p:txBody>
      </p:sp>
      <p:sp>
        <p:nvSpPr>
          <p:cNvPr id="47142" name="CasellaDiTesto 10"/>
          <p:cNvSpPr txBox="1">
            <a:spLocks noChangeArrowheads="1"/>
          </p:cNvSpPr>
          <p:nvPr/>
        </p:nvSpPr>
        <p:spPr bwMode="auto">
          <a:xfrm>
            <a:off x="1993940" y="4680941"/>
            <a:ext cx="45592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 dirty="0"/>
              <a:t>Data from: Pavlov C </a:t>
            </a:r>
            <a:r>
              <a:rPr lang="en-US" altLang="it-IT" sz="1200" dirty="0"/>
              <a:t>Aliment </a:t>
            </a:r>
            <a:r>
              <a:rPr lang="en-US" altLang="it-IT" sz="1200" dirty="0" err="1"/>
              <a:t>Pharmacol</a:t>
            </a:r>
            <a:r>
              <a:rPr lang="en-US" altLang="it-IT" sz="1200" dirty="0"/>
              <a:t> </a:t>
            </a:r>
            <a:r>
              <a:rPr lang="en-US" altLang="it-IT" sz="1200" dirty="0" err="1"/>
              <a:t>Ther</a:t>
            </a:r>
            <a:r>
              <a:rPr lang="en-US" altLang="it-IT" sz="1200" dirty="0"/>
              <a:t> 2016; 43: 575–585</a:t>
            </a:r>
            <a:endParaRPr lang="it-IT" altLang="it-IT" sz="1200" dirty="0"/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4246801" y="1988815"/>
            <a:ext cx="167225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 b="1" dirty="0"/>
              <a:t>       </a:t>
            </a:r>
            <a:r>
              <a:rPr lang="it-IT" altLang="it-IT" sz="1800" b="1" dirty="0" err="1"/>
              <a:t>cases</a:t>
            </a:r>
            <a:endParaRPr lang="it-IT" altLang="it-IT" sz="1800" b="1" dirty="0"/>
          </a:p>
          <a:p>
            <a:r>
              <a:rPr lang="it-IT" altLang="it-IT" sz="1800" b="1" dirty="0" err="1"/>
              <a:t>detected</a:t>
            </a:r>
            <a:r>
              <a:rPr lang="it-IT" altLang="it-IT" sz="1800" b="1" dirty="0"/>
              <a:t> </a:t>
            </a:r>
            <a:r>
              <a:rPr lang="it-IT" altLang="it-IT" sz="1800" b="1" dirty="0" err="1"/>
              <a:t>only</a:t>
            </a:r>
            <a:endParaRPr lang="it-IT" altLang="it-IT" sz="1800" b="1" dirty="0"/>
          </a:p>
          <a:p>
            <a:r>
              <a:rPr lang="it-IT" altLang="it-IT" sz="1800" b="1" dirty="0"/>
              <a:t>by </a:t>
            </a:r>
            <a:r>
              <a:rPr lang="it-IT" altLang="it-IT" sz="1800" b="1" dirty="0">
                <a:solidFill>
                  <a:schemeClr val="tx2"/>
                </a:solidFill>
              </a:rPr>
              <a:t>LSM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2649182" y="2998927"/>
            <a:ext cx="167225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 b="1" dirty="0"/>
              <a:t>       </a:t>
            </a:r>
            <a:r>
              <a:rPr lang="it-IT" altLang="it-IT" sz="1800" b="1" dirty="0" err="1"/>
              <a:t>cases</a:t>
            </a:r>
            <a:endParaRPr lang="it-IT" altLang="it-IT" sz="1800" b="1" dirty="0"/>
          </a:p>
          <a:p>
            <a:r>
              <a:rPr lang="it-IT" altLang="it-IT" sz="1800" b="1" dirty="0" err="1"/>
              <a:t>detected</a:t>
            </a:r>
            <a:r>
              <a:rPr lang="it-IT" altLang="it-IT" sz="1800" b="1" dirty="0"/>
              <a:t> </a:t>
            </a:r>
            <a:r>
              <a:rPr lang="it-IT" altLang="it-IT" sz="1800" b="1" dirty="0" err="1"/>
              <a:t>only</a:t>
            </a:r>
            <a:endParaRPr lang="it-IT" altLang="it-IT" sz="1800" b="1" dirty="0"/>
          </a:p>
          <a:p>
            <a:r>
              <a:rPr lang="it-IT" altLang="it-IT" sz="1800" b="1" dirty="0"/>
              <a:t>by </a:t>
            </a:r>
            <a:r>
              <a:rPr lang="it-IT" altLang="it-IT" sz="1800" b="1" dirty="0">
                <a:solidFill>
                  <a:srgbClr val="FFFF00"/>
                </a:solidFill>
              </a:rPr>
              <a:t>LB</a:t>
            </a:r>
          </a:p>
        </p:txBody>
      </p:sp>
      <p:sp>
        <p:nvSpPr>
          <p:cNvPr id="3" name="Fumetto 1 2"/>
          <p:cNvSpPr>
            <a:spLocks noChangeArrowheads="1"/>
          </p:cNvSpPr>
          <p:nvPr/>
        </p:nvSpPr>
        <p:spPr bwMode="auto">
          <a:xfrm>
            <a:off x="7452717" y="1926369"/>
            <a:ext cx="1115396" cy="716100"/>
          </a:xfrm>
          <a:prstGeom prst="wedgeRectCallout">
            <a:avLst>
              <a:gd name="adj1" fmla="val -236516"/>
              <a:gd name="adj2" fmla="val 53252"/>
            </a:avLst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it-IT" altLang="it-IT" sz="1800" b="1"/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7390725" y="2003903"/>
            <a:ext cx="11881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sz="1600" b="1" dirty="0">
                <a:solidFill>
                  <a:srgbClr val="000099"/>
                </a:solidFill>
              </a:rPr>
              <a:t>LS more </a:t>
            </a:r>
          </a:p>
          <a:p>
            <a:pPr algn="ctr"/>
            <a:r>
              <a:rPr lang="it-IT" altLang="it-IT" sz="1600" b="1" dirty="0">
                <a:solidFill>
                  <a:srgbClr val="000099"/>
                </a:solidFill>
              </a:rPr>
              <a:t>sensitive?</a:t>
            </a:r>
          </a:p>
        </p:txBody>
      </p:sp>
      <p:sp>
        <p:nvSpPr>
          <p:cNvPr id="10" name="Fumetto 1 9"/>
          <p:cNvSpPr>
            <a:spLocks noChangeArrowheads="1"/>
          </p:cNvSpPr>
          <p:nvPr/>
        </p:nvSpPr>
        <p:spPr bwMode="auto">
          <a:xfrm>
            <a:off x="7452717" y="2840681"/>
            <a:ext cx="1126154" cy="763615"/>
          </a:xfrm>
          <a:prstGeom prst="wedgeRectCallout">
            <a:avLst>
              <a:gd name="adj1" fmla="val -392022"/>
              <a:gd name="adj2" fmla="val 63223"/>
            </a:avLst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it-IT" altLang="it-IT" sz="1800" b="1"/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7473248" y="2963276"/>
            <a:ext cx="10743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altLang="it-IT" sz="1600" b="1" dirty="0">
                <a:solidFill>
                  <a:srgbClr val="000099"/>
                </a:solidFill>
              </a:rPr>
              <a:t>LS more </a:t>
            </a:r>
          </a:p>
          <a:p>
            <a:r>
              <a:rPr lang="it-IT" altLang="it-IT" sz="1600" b="1" dirty="0" err="1">
                <a:solidFill>
                  <a:srgbClr val="000099"/>
                </a:solidFill>
              </a:rPr>
              <a:t>specific</a:t>
            </a:r>
            <a:r>
              <a:rPr lang="it-IT" altLang="it-IT" sz="1600" b="1" dirty="0">
                <a:solidFill>
                  <a:srgbClr val="000099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523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 animBg="1"/>
      <p:bldP spid="6" grpId="0"/>
      <p:bldP spid="10" grpId="0" animBg="1"/>
      <p:bldP spid="14" grpId="0"/>
    </p:bldLst>
  </p:timing>
</p:sld>
</file>

<file path=ppt/theme/theme1.xml><?xml version="1.0" encoding="utf-8"?>
<a:theme xmlns:a="http://schemas.openxmlformats.org/drawingml/2006/main" name="blugrey">
  <a:themeElements>
    <a:clrScheme name="">
      <a:dk1>
        <a:srgbClr val="808080"/>
      </a:dk1>
      <a:lt1>
        <a:srgbClr val="FFFFFF"/>
      </a:lt1>
      <a:dk2>
        <a:srgbClr val="000099"/>
      </a:dk2>
      <a:lt2>
        <a:srgbClr val="FFFF00"/>
      </a:lt2>
      <a:accent1>
        <a:srgbClr val="00CC99"/>
      </a:accent1>
      <a:accent2>
        <a:srgbClr val="3333CC"/>
      </a:accent2>
      <a:accent3>
        <a:srgbClr val="AAAAC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1693</TotalTime>
  <Words>1646</Words>
  <Application>Microsoft Office PowerPoint</Application>
  <PresentationFormat>Presentazione su schermo (16:9)</PresentationFormat>
  <Paragraphs>322</Paragraphs>
  <Slides>34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0" baseType="lpstr">
      <vt:lpstr>Arial</vt:lpstr>
      <vt:lpstr>Calibri</vt:lpstr>
      <vt:lpstr>ScalaLancetPro-Bold</vt:lpstr>
      <vt:lpstr>Shaker2Lancet-Bold</vt:lpstr>
      <vt:lpstr>Times New Roman</vt:lpstr>
      <vt:lpstr>blugrey</vt:lpstr>
      <vt:lpstr> Prognosis  The temporal dimension of diagnosis</vt:lpstr>
      <vt:lpstr>Prognosis and prognosis research</vt:lpstr>
      <vt:lpstr>Presentazione standard di PowerPoint</vt:lpstr>
      <vt:lpstr>The link between diagnosis and prognosis</vt:lpstr>
      <vt:lpstr>The temporal dimension of the diagnosis of cirrhosis</vt:lpstr>
      <vt:lpstr>Presentazione standard di PowerPoint</vt:lpstr>
      <vt:lpstr>LSM accuracy for liver cirrhosis has been verified using liver biopsy (LB) as a reference standard (RS)</vt:lpstr>
      <vt:lpstr>LSM for alcoholic cirrosis</vt:lpstr>
      <vt:lpstr>Imperfect RS Interpreting disagreement between IT and RS </vt:lpstr>
      <vt:lpstr>Interpreting disagreement between LSM  and LB Cases detected only by LB </vt:lpstr>
      <vt:lpstr>Interpreting disagreement between LSM  and LB Cases detected only by LSM</vt:lpstr>
      <vt:lpstr>Survival of patients with CLD according to LSM</vt:lpstr>
      <vt:lpstr>Presentazione standard di PowerPoint</vt:lpstr>
      <vt:lpstr>Presentazione standard di PowerPoint</vt:lpstr>
      <vt:lpstr>Prognosis research</vt:lpstr>
      <vt:lpstr>Example of prognostic indicators</vt:lpstr>
      <vt:lpstr>Presentazione standard di PowerPoint</vt:lpstr>
      <vt:lpstr>Prognostic index (or prognostic model)</vt:lpstr>
      <vt:lpstr>How does it work Simulation of a prognostic index for mortality in cirrhosis</vt:lpstr>
      <vt:lpstr>Presentazione standard di PowerPoint</vt:lpstr>
      <vt:lpstr>Presentazione standard di PowerPoint</vt:lpstr>
      <vt:lpstr>Validation</vt:lpstr>
      <vt:lpstr>Presentazione standard di PowerPoint</vt:lpstr>
      <vt:lpstr>Presentazione standard di PowerPoint</vt:lpstr>
      <vt:lpstr>Presentazione standard di PowerPoint</vt:lpstr>
      <vt:lpstr>The Ottawa ankle rule</vt:lpstr>
      <vt:lpstr>Impact   The Ottawa ankle rule</vt:lpstr>
      <vt:lpstr>How can I apply the results from prognostic studies to my single patient?</vt:lpstr>
      <vt:lpstr>Appraising prognostic studies for use in individual patient</vt:lpstr>
      <vt:lpstr>Internal validity: Domains of potential biases The Quality In Prognosis Studies (QUIPS) TOOL </vt:lpstr>
      <vt:lpstr>Can I use the prediction tool in my patient care?</vt:lpstr>
      <vt:lpstr>Can I use the results in the management of my patient?</vt:lpstr>
      <vt:lpstr>Suggested phases of prognosis research</vt:lpstr>
      <vt:lpstr>Key concepts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Prognosis: diagnosing the future. The temporal dimension of diagnosis. Predictive models</dc:title>
  <dc:creator>Gennaro D'Amico</dc:creator>
  <cp:lastModifiedBy>Gennaro D'Amico</cp:lastModifiedBy>
  <cp:revision>107</cp:revision>
  <dcterms:created xsi:type="dcterms:W3CDTF">2014-09-23T16:40:59Z</dcterms:created>
  <dcterms:modified xsi:type="dcterms:W3CDTF">2017-04-07T12:25:17Z</dcterms:modified>
</cp:coreProperties>
</file>