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4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3" name="Shape 6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3" name="Shape 7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At patient think about setting, intended use of index test, presentation, prior testing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1" name="Shape 7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avoid inappropriate exclusions -&gt;include “difficult” to diagnose patients?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hape 8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6" name="Shape 8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Although clinical information provided to the interpreter of imaging tests may improve disease detection, it may also bias the interpreter towards certain diagnoses, increasing the chance of false positives.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Clinical data available to the echocardiographer, echocardiogram results, and the final diagnosis.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Four clinical features, when present at the time of echocardiography, were associated with increased numbers of false-positive results. Test specificity was 97% (34/35) for patients without any of these features, but dropped to 80% (16/20) when two or more features were present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0" name="Shape 9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defRPr sz="1100"/>
            </a:pPr>
            <a:r>
              <a:t>Delay between tests can cause misclassification due to recovery or progression to more advanced disease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 sz="1100"/>
            </a:pPr>
            <a:r>
              <a:t>Length of time which may cause such bias will vary between conditions;  a minimum period may be required 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 sz="1100"/>
            </a:pPr>
            <a:r>
              <a:t>Any actions taken (e.g. treatment) between the index test and reference standard may bias the results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 sz="1100"/>
            </a:pPr>
            <a:r>
              <a:t>Example: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 sz="1100"/>
            </a:pPr>
            <a:r>
              <a:t>Reference standard incorporates follow-up.  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 sz="1100"/>
            </a:pPr>
            <a:r>
              <a:t>A minimum time between tests is required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 sz="1100"/>
            </a:pPr>
            <a:r>
              <a:t>Treatment cannot affect the presence/absence of RA so should not be problem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 sz="1100"/>
            </a:pPr>
            <a:endParaRPr/>
          </a:p>
          <a:p>
            <a:pPr>
              <a:lnSpc>
                <a:spcPct val="90000"/>
              </a:lnSpc>
              <a:spcBef>
                <a:spcPts val="300"/>
              </a:spcBef>
              <a:defRPr sz="1100"/>
            </a:pPr>
            <a:r>
              <a:t>The reference standard may be expensive, risky or unpleasant – clinically unwilling to perform on “normals”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 sz="1100"/>
            </a:pPr>
            <a:r>
              <a:t>If only cases who are test +ve undergo reference standard then we will underestimate the “false negatives” and over-estimate the sensitivity (“work-up/verification bias”)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 sz="1100"/>
            </a:pPr>
            <a:r>
              <a:t>Alternative methods such as extended follow-up or random sample of test negatives may be appropriate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 sz="1100"/>
            </a:pPr>
            <a:r>
              <a:t>Example: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 sz="1100"/>
            </a:pPr>
            <a:r>
              <a:t>All patients should undergo both the anti-CCP test and be evaluated using the ACR criteria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 sz="1100"/>
            </a:pPr>
            <a:r>
              <a:t>Verification bias unlikely to be a problem as reference standard cheap and non-invasive, but follow-up may be problematic.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3" name="Shape 9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Patient preferences of satyisfactory studies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>
            <a:spLocks noGrp="1"/>
          </p:cNvSpPr>
          <p:nvPr>
            <p:ph type="title"/>
          </p:nvPr>
        </p:nvSpPr>
        <p:spPr>
          <a:xfrm>
            <a:off x="685800" y="2130562"/>
            <a:ext cx="7772400" cy="147002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0" algn="ctr">
              <a:buClrTx/>
              <a:buSzTx/>
              <a:buFontTx/>
              <a:buNone/>
            </a:lvl2pPr>
            <a:lvl3pPr marL="0" indent="0" algn="ctr">
              <a:buClrTx/>
              <a:buSzTx/>
              <a:buFontTx/>
              <a:buNone/>
            </a:lvl3pPr>
            <a:lvl4pPr marL="0" indent="0" algn="ctr">
              <a:buClrTx/>
              <a:buSzTx/>
              <a:buFontTx/>
              <a:buNone/>
            </a:lvl4pPr>
            <a:lvl5pPr marL="0" indent="0" algn="ctr">
              <a:buClrTx/>
              <a:buSzTx/>
              <a:buFont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olo Testo"/>
          <p:cNvSpPr>
            <a:spLocks noGrp="1"/>
          </p:cNvSpPr>
          <p:nvPr>
            <p:ph type="title"/>
          </p:nvPr>
        </p:nvSpPr>
        <p:spPr>
          <a:xfrm>
            <a:off x="6511993" y="463690"/>
            <a:ext cx="1941518" cy="575151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5" name="Corpo livello uno…"/>
          <p:cNvSpPr>
            <a:spLocks noGrp="1"/>
          </p:cNvSpPr>
          <p:nvPr>
            <p:ph type="body" idx="1"/>
          </p:nvPr>
        </p:nvSpPr>
        <p:spPr>
          <a:xfrm>
            <a:off x="685803" y="463690"/>
            <a:ext cx="5673727" cy="57515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6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olo Testo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112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3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121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2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olo Testo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lnSpc>
                <a:spcPct val="100000"/>
              </a:lnSpc>
              <a:defRPr sz="4000" b="1" cap="all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130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1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139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600"/>
              </a:spcBef>
              <a:buClrTx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914400">
              <a:lnSpc>
                <a:spcPct val="100000"/>
              </a:lnSpc>
              <a:spcBef>
                <a:spcPts val="600"/>
              </a:spcBef>
              <a:buClrTx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914400">
              <a:lnSpc>
                <a:spcPct val="100000"/>
              </a:lnSpc>
              <a:spcBef>
                <a:spcPts val="600"/>
              </a:spcBef>
              <a:buClrTx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914400">
              <a:lnSpc>
                <a:spcPct val="100000"/>
              </a:lnSpc>
              <a:spcBef>
                <a:spcPts val="600"/>
              </a:spcBef>
              <a:buClrTx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914400">
              <a:lnSpc>
                <a:spcPct val="100000"/>
              </a:lnSpc>
              <a:spcBef>
                <a:spcPts val="600"/>
              </a:spcBef>
              <a:buClrTx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0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148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9" name="Rettangolo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7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150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158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olo Test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00000"/>
              </a:lnSpc>
              <a:defRPr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Corpo livello uno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4" name="Rettangolo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5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olo Test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00000"/>
              </a:lnSpc>
              <a:defRPr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183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4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5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193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4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olo Testo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202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3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3888" y="6156325"/>
            <a:ext cx="900116" cy="69373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7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2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4523925" y="650351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220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1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olo Testo"/>
          <p:cNvSpPr>
            <a:spLocks noGrp="1"/>
          </p:cNvSpPr>
          <p:nvPr>
            <p:ph type="title"/>
          </p:nvPr>
        </p:nvSpPr>
        <p:spPr>
          <a:xfrm>
            <a:off x="685692" y="2130672"/>
            <a:ext cx="7772615" cy="14700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/>
            </a:lvl1pPr>
          </a:lstStyle>
          <a:p>
            <a:r>
              <a:t>Titolo Testo</a:t>
            </a:r>
          </a:p>
        </p:txBody>
      </p:sp>
      <p:sp>
        <p:nvSpPr>
          <p:cNvPr id="229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387" y="3886200"/>
            <a:ext cx="6401226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 b="1">
                <a:solidFill>
                  <a:srgbClr val="FFFF66"/>
                </a:solidFill>
              </a:defRPr>
            </a:lvl1pPr>
            <a:lvl2pPr marL="0" indent="0" algn="ctr">
              <a:lnSpc>
                <a:spcPct val="100000"/>
              </a:lnSpc>
              <a:buClrTx/>
              <a:buSzTx/>
              <a:buFontTx/>
              <a:buNone/>
              <a:defRPr b="1">
                <a:solidFill>
                  <a:srgbClr val="FFFF66"/>
                </a:solidFill>
              </a:defRPr>
            </a:lvl2pPr>
            <a:lvl3pPr marL="0" indent="0" algn="ctr">
              <a:lnSpc>
                <a:spcPct val="100000"/>
              </a:lnSpc>
              <a:buClrTx/>
              <a:buSzTx/>
              <a:buFontTx/>
              <a:buNone/>
              <a:defRPr b="1">
                <a:solidFill>
                  <a:srgbClr val="FFFF66"/>
                </a:solidFill>
              </a:defRPr>
            </a:lvl3pPr>
            <a:lvl4pPr marL="0" indent="0" algn="ctr">
              <a:lnSpc>
                <a:spcPct val="100000"/>
              </a:lnSpc>
              <a:buClrTx/>
              <a:buSzTx/>
              <a:buFontTx/>
              <a:buNone/>
              <a:defRPr b="1">
                <a:solidFill>
                  <a:srgbClr val="FFFF66"/>
                </a:solidFill>
              </a:defRPr>
            </a:lvl4pPr>
            <a:lvl5pPr marL="0" indent="0" algn="ctr">
              <a:lnSpc>
                <a:spcPct val="100000"/>
              </a:lnSpc>
              <a:buClrTx/>
              <a:buSzTx/>
              <a:buFontTx/>
              <a:buNone/>
              <a:defRPr b="1">
                <a:solidFill>
                  <a:srgbClr val="FFFF6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0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olo Testo"/>
          <p:cNvSpPr>
            <a:spLocks noGrp="1"/>
          </p:cNvSpPr>
          <p:nvPr>
            <p:ph type="title"/>
          </p:nvPr>
        </p:nvSpPr>
        <p:spPr>
          <a:xfrm>
            <a:off x="685870" y="368300"/>
            <a:ext cx="7764465" cy="11668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/>
            </a:lvl1pPr>
          </a:lstStyle>
          <a:p>
            <a:r>
              <a:t>Titolo Testo</a:t>
            </a:r>
          </a:p>
        </p:txBody>
      </p:sp>
      <p:sp>
        <p:nvSpPr>
          <p:cNvPr id="238" name="Corpo livello uno…"/>
          <p:cNvSpPr>
            <a:spLocks noGrp="1"/>
          </p:cNvSpPr>
          <p:nvPr>
            <p:ph type="body" idx="1"/>
          </p:nvPr>
        </p:nvSpPr>
        <p:spPr>
          <a:xfrm>
            <a:off x="685870" y="1981200"/>
            <a:ext cx="7764465" cy="4233866"/>
          </a:xfrm>
          <a:prstGeom prst="rect">
            <a:avLst/>
          </a:prstGeom>
        </p:spPr>
        <p:txBody>
          <a:bodyPr/>
          <a:lstStyle>
            <a:lvl1pPr marL="334963" indent="-334963">
              <a:lnSpc>
                <a:spcPct val="100000"/>
              </a:lnSpc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</a:defRPr>
            </a:lvl1pPr>
            <a:lvl2pPr marL="774700" indent="-317500"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2pPr>
            <a:lvl3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3pPr>
            <a:lvl4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4pPr>
            <a:lvl5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9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olo Testo"/>
          <p:cNvSpPr>
            <a:spLocks noGrp="1"/>
          </p:cNvSpPr>
          <p:nvPr>
            <p:ph type="title"/>
          </p:nvPr>
        </p:nvSpPr>
        <p:spPr>
          <a:xfrm>
            <a:off x="722376" y="4407146"/>
            <a:ext cx="7772614" cy="136207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247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76" y="2906713"/>
            <a:ext cx="7772614" cy="150019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000" b="1">
                <a:solidFill>
                  <a:srgbClr val="FFFF66"/>
                </a:solidFill>
              </a:defRPr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  <a:defRPr sz="2000" b="1">
                <a:solidFill>
                  <a:srgbClr val="FFFF66"/>
                </a:solidFill>
              </a:defRPr>
            </a:lvl2pPr>
            <a:lvl3pPr marL="0" indent="0">
              <a:lnSpc>
                <a:spcPct val="100000"/>
              </a:lnSpc>
              <a:buClrTx/>
              <a:buSzTx/>
              <a:buFontTx/>
              <a:buNone/>
              <a:defRPr sz="2000" b="1">
                <a:solidFill>
                  <a:srgbClr val="FFFF66"/>
                </a:solidFill>
              </a:defRPr>
            </a:lvl3pPr>
            <a:lvl4pPr marL="0" indent="0">
              <a:lnSpc>
                <a:spcPct val="100000"/>
              </a:lnSpc>
              <a:buClrTx/>
              <a:buSzTx/>
              <a:buFontTx/>
              <a:buNone/>
              <a:defRPr sz="2000" b="1">
                <a:solidFill>
                  <a:srgbClr val="FFFF66"/>
                </a:solidFill>
              </a:defRPr>
            </a:lvl4pPr>
            <a:lvl5pPr marL="0" indent="0">
              <a:lnSpc>
                <a:spcPct val="100000"/>
              </a:lnSpc>
              <a:buClrTx/>
              <a:buSzTx/>
              <a:buFontTx/>
              <a:buNone/>
              <a:defRPr sz="2000" b="1">
                <a:solidFill>
                  <a:srgbClr val="FFFF6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8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olo Testo"/>
          <p:cNvSpPr>
            <a:spLocks noGrp="1"/>
          </p:cNvSpPr>
          <p:nvPr>
            <p:ph type="title"/>
          </p:nvPr>
        </p:nvSpPr>
        <p:spPr>
          <a:xfrm>
            <a:off x="685870" y="368300"/>
            <a:ext cx="7764465" cy="11668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/>
            </a:lvl1pPr>
          </a:lstStyle>
          <a:p>
            <a:r>
              <a:t>Titolo Testo</a:t>
            </a:r>
          </a:p>
        </p:txBody>
      </p:sp>
      <p:sp>
        <p:nvSpPr>
          <p:cNvPr id="256" name="Corpo livello uno…"/>
          <p:cNvSpPr>
            <a:spLocks noGrp="1"/>
          </p:cNvSpPr>
          <p:nvPr>
            <p:ph type="body" sz="half" idx="1"/>
          </p:nvPr>
        </p:nvSpPr>
        <p:spPr>
          <a:xfrm>
            <a:off x="685818" y="1981200"/>
            <a:ext cx="3813646" cy="4233866"/>
          </a:xfrm>
          <a:prstGeom prst="rect">
            <a:avLst/>
          </a:prstGeom>
        </p:spPr>
        <p:txBody>
          <a:bodyPr/>
          <a:lstStyle>
            <a:lvl1pPr marL="334963" indent="-334963">
              <a:lnSpc>
                <a:spcPct val="100000"/>
              </a:lnSpc>
              <a:buClr>
                <a:srgbClr val="CC0000"/>
              </a:buClr>
              <a:buSzPct val="50000"/>
              <a:buFont typeface="Helvetica"/>
              <a:buChar char="n"/>
              <a:defRPr sz="2800" b="1">
                <a:solidFill>
                  <a:srgbClr val="FFFF66"/>
                </a:solidFill>
              </a:defRPr>
            </a:lvl1pPr>
            <a:lvl2pPr marL="781315" indent="-324115">
              <a:lnSpc>
                <a:spcPct val="100000"/>
              </a:lnSpc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</a:defRPr>
            </a:lvl2pPr>
            <a:lvl3pPr marL="1234438" indent="-320038">
              <a:lnSpc>
                <a:spcPct val="100000"/>
              </a:lnSpc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</a:defRPr>
            </a:lvl3pPr>
            <a:lvl4pPr marL="1727200" indent="-355600">
              <a:lnSpc>
                <a:spcPct val="100000"/>
              </a:lnSpc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</a:defRPr>
            </a:lvl4pPr>
            <a:lvl5pPr marL="2184400" indent="-355600">
              <a:lnSpc>
                <a:spcPct val="100000"/>
              </a:lnSpc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7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olo Testo"/>
          <p:cNvSpPr>
            <a:spLocks noGrp="1"/>
          </p:cNvSpPr>
          <p:nvPr>
            <p:ph type="title"/>
          </p:nvPr>
        </p:nvSpPr>
        <p:spPr>
          <a:xfrm>
            <a:off x="457128" y="274638"/>
            <a:ext cx="8229745" cy="1143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/>
            </a:lvl1pPr>
          </a:lstStyle>
          <a:p>
            <a:r>
              <a:t>Titolo Testo</a:t>
            </a:r>
          </a:p>
        </p:txBody>
      </p:sp>
      <p:sp>
        <p:nvSpPr>
          <p:cNvPr id="265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131" y="1535112"/>
            <a:ext cx="404079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400" b="1">
                <a:solidFill>
                  <a:srgbClr val="FFFF66"/>
                </a:solidFill>
              </a:defRPr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  <a:defRPr sz="2400" b="1">
                <a:solidFill>
                  <a:srgbClr val="FFFF66"/>
                </a:solidFill>
              </a:defRPr>
            </a:lvl2pPr>
            <a:lvl3pPr marL="0" indent="0">
              <a:lnSpc>
                <a:spcPct val="100000"/>
              </a:lnSpc>
              <a:buClrTx/>
              <a:buSzTx/>
              <a:buFontTx/>
              <a:buNone/>
              <a:defRPr sz="2400" b="1">
                <a:solidFill>
                  <a:srgbClr val="FFFF66"/>
                </a:solidFill>
              </a:defRPr>
            </a:lvl3pPr>
            <a:lvl4pPr marL="0" indent="0">
              <a:lnSpc>
                <a:spcPct val="100000"/>
              </a:lnSpc>
              <a:buClrTx/>
              <a:buSzTx/>
              <a:buFontTx/>
              <a:buNone/>
              <a:defRPr sz="2400" b="1">
                <a:solidFill>
                  <a:srgbClr val="FFFF66"/>
                </a:solidFill>
              </a:defRPr>
            </a:lvl4pPr>
            <a:lvl5pPr marL="0" indent="0">
              <a:lnSpc>
                <a:spcPct val="100000"/>
              </a:lnSpc>
              <a:buClrTx/>
              <a:buSzTx/>
              <a:buFontTx/>
              <a:buNone/>
              <a:defRPr sz="2400" b="1">
                <a:solidFill>
                  <a:srgbClr val="FFFF6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6" name="Rettangolo"/>
          <p:cNvSpPr>
            <a:spLocks noGrp="1"/>
          </p:cNvSpPr>
          <p:nvPr>
            <p:ph type="body" sz="quarter" idx="13"/>
          </p:nvPr>
        </p:nvSpPr>
        <p:spPr>
          <a:xfrm>
            <a:off x="4644661" y="1535111"/>
            <a:ext cx="4042210" cy="639767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67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>
            <a:spLocks noGrp="1"/>
          </p:cNvSpPr>
          <p:nvPr>
            <p:ph type="title"/>
          </p:nvPr>
        </p:nvSpPr>
        <p:spPr>
          <a:xfrm>
            <a:off x="722312" y="4407039"/>
            <a:ext cx="7772401" cy="136207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000"/>
            </a:lvl1pPr>
            <a:lvl2pPr marL="0" indent="0">
              <a:buClrTx/>
              <a:buSzTx/>
              <a:buFontTx/>
              <a:buNone/>
              <a:defRPr sz="2000"/>
            </a:lvl2pPr>
            <a:lvl3pPr marL="0" indent="0">
              <a:buClrTx/>
              <a:buSzTx/>
              <a:buFontTx/>
              <a:buNone/>
              <a:defRPr sz="2000"/>
            </a:lvl3pPr>
            <a:lvl4pPr marL="0" indent="0">
              <a:buClrTx/>
              <a:buSzTx/>
              <a:buFontTx/>
              <a:buNone/>
              <a:defRPr sz="2000"/>
            </a:lvl4pPr>
            <a:lvl5pPr marL="0" indent="0">
              <a:buClrTx/>
              <a:buSzTx/>
              <a:buFont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olo Testo"/>
          <p:cNvSpPr>
            <a:spLocks noGrp="1"/>
          </p:cNvSpPr>
          <p:nvPr>
            <p:ph type="title"/>
          </p:nvPr>
        </p:nvSpPr>
        <p:spPr>
          <a:xfrm>
            <a:off x="685870" y="368300"/>
            <a:ext cx="7764465" cy="11668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/>
            </a:lvl1pPr>
          </a:lstStyle>
          <a:p>
            <a:r>
              <a:t>Titolo Testo</a:t>
            </a:r>
          </a:p>
        </p:txBody>
      </p:sp>
      <p:sp>
        <p:nvSpPr>
          <p:cNvPr id="275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olo Testo"/>
          <p:cNvSpPr>
            <a:spLocks noGrp="1"/>
          </p:cNvSpPr>
          <p:nvPr>
            <p:ph type="title"/>
          </p:nvPr>
        </p:nvSpPr>
        <p:spPr>
          <a:xfrm>
            <a:off x="457251" y="273050"/>
            <a:ext cx="3008029" cy="116205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290" name="Corpo livello uno…"/>
          <p:cNvSpPr>
            <a:spLocks noGrp="1"/>
          </p:cNvSpPr>
          <p:nvPr>
            <p:ph type="body" idx="1"/>
          </p:nvPr>
        </p:nvSpPr>
        <p:spPr>
          <a:xfrm>
            <a:off x="3575327" y="273297"/>
            <a:ext cx="5111668" cy="5853113"/>
          </a:xfrm>
          <a:prstGeom prst="rect">
            <a:avLst/>
          </a:prstGeom>
        </p:spPr>
        <p:txBody>
          <a:bodyPr/>
          <a:lstStyle>
            <a:lvl1pPr marL="334963" indent="-334963">
              <a:lnSpc>
                <a:spcPct val="100000"/>
              </a:lnSpc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</a:defRPr>
            </a:lvl1pPr>
            <a:lvl2pPr marL="774700" indent="-317500"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2pPr>
            <a:lvl3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3pPr>
            <a:lvl4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4pPr>
            <a:lvl5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1" name="Rettangolo"/>
          <p:cNvSpPr>
            <a:spLocks noGrp="1"/>
          </p:cNvSpPr>
          <p:nvPr>
            <p:ph type="body" sz="half" idx="13"/>
          </p:nvPr>
        </p:nvSpPr>
        <p:spPr>
          <a:xfrm>
            <a:off x="457248" y="1435103"/>
            <a:ext cx="3008031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2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olo Testo"/>
          <p:cNvSpPr>
            <a:spLocks noGrp="1"/>
          </p:cNvSpPr>
          <p:nvPr>
            <p:ph type="title"/>
          </p:nvPr>
        </p:nvSpPr>
        <p:spPr>
          <a:xfrm>
            <a:off x="1791957" y="4800600"/>
            <a:ext cx="5486966" cy="56673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300" name="Immagine"/>
          <p:cNvSpPr>
            <a:spLocks noGrp="1"/>
          </p:cNvSpPr>
          <p:nvPr>
            <p:ph type="pic" sz="half" idx="13"/>
          </p:nvPr>
        </p:nvSpPr>
        <p:spPr>
          <a:xfrm>
            <a:off x="1791957" y="612775"/>
            <a:ext cx="5486966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1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1957" y="5367337"/>
            <a:ext cx="5486966" cy="8048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1400" b="1">
                <a:solidFill>
                  <a:srgbClr val="FFFF66"/>
                </a:solidFill>
              </a:defRPr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  <a:defRPr sz="1400" b="1">
                <a:solidFill>
                  <a:srgbClr val="FFFF66"/>
                </a:solidFill>
              </a:defRPr>
            </a:lvl2pPr>
            <a:lvl3pPr marL="0" indent="0">
              <a:lnSpc>
                <a:spcPct val="100000"/>
              </a:lnSpc>
              <a:buClrTx/>
              <a:buSzTx/>
              <a:buFontTx/>
              <a:buNone/>
              <a:defRPr sz="1400" b="1">
                <a:solidFill>
                  <a:srgbClr val="FFFF66"/>
                </a:solidFill>
              </a:defRPr>
            </a:lvl3pPr>
            <a:lvl4pPr marL="0" indent="0">
              <a:lnSpc>
                <a:spcPct val="100000"/>
              </a:lnSpc>
              <a:buClrTx/>
              <a:buSzTx/>
              <a:buFontTx/>
              <a:buNone/>
              <a:defRPr sz="1400" b="1">
                <a:solidFill>
                  <a:srgbClr val="FFFF66"/>
                </a:solidFill>
              </a:defRPr>
            </a:lvl4pPr>
            <a:lvl5pPr marL="0" indent="0">
              <a:lnSpc>
                <a:spcPct val="100000"/>
              </a:lnSpc>
              <a:buClrTx/>
              <a:buSzTx/>
              <a:buFontTx/>
              <a:buNone/>
              <a:defRPr sz="1400" b="1">
                <a:solidFill>
                  <a:srgbClr val="FFFF6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02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olo Testo"/>
          <p:cNvSpPr>
            <a:spLocks noGrp="1"/>
          </p:cNvSpPr>
          <p:nvPr>
            <p:ph type="title"/>
          </p:nvPr>
        </p:nvSpPr>
        <p:spPr>
          <a:xfrm>
            <a:off x="685870" y="368300"/>
            <a:ext cx="7764465" cy="11668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/>
            </a:lvl1pPr>
          </a:lstStyle>
          <a:p>
            <a:r>
              <a:t>Titolo Testo</a:t>
            </a:r>
          </a:p>
        </p:txBody>
      </p:sp>
      <p:sp>
        <p:nvSpPr>
          <p:cNvPr id="310" name="Corpo livello uno…"/>
          <p:cNvSpPr>
            <a:spLocks noGrp="1"/>
          </p:cNvSpPr>
          <p:nvPr>
            <p:ph type="body" idx="1"/>
          </p:nvPr>
        </p:nvSpPr>
        <p:spPr>
          <a:xfrm>
            <a:off x="685870" y="1981200"/>
            <a:ext cx="7764465" cy="4233866"/>
          </a:xfrm>
          <a:prstGeom prst="rect">
            <a:avLst/>
          </a:prstGeom>
        </p:spPr>
        <p:txBody>
          <a:bodyPr/>
          <a:lstStyle>
            <a:lvl1pPr marL="334963" indent="-334963">
              <a:lnSpc>
                <a:spcPct val="100000"/>
              </a:lnSpc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</a:defRPr>
            </a:lvl1pPr>
            <a:lvl2pPr marL="774700" indent="-317500"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2pPr>
            <a:lvl3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3pPr>
            <a:lvl4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4pPr>
            <a:lvl5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1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olo Testo"/>
          <p:cNvSpPr>
            <a:spLocks noGrp="1"/>
          </p:cNvSpPr>
          <p:nvPr>
            <p:ph type="title"/>
          </p:nvPr>
        </p:nvSpPr>
        <p:spPr>
          <a:xfrm>
            <a:off x="6509984" y="368547"/>
            <a:ext cx="1939983" cy="58467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/>
            </a:lvl1pPr>
          </a:lstStyle>
          <a:p>
            <a:r>
              <a:t>Titolo Testo</a:t>
            </a:r>
          </a:p>
        </p:txBody>
      </p:sp>
      <p:sp>
        <p:nvSpPr>
          <p:cNvPr id="319" name="Corpo livello uno…"/>
          <p:cNvSpPr>
            <a:spLocks noGrp="1"/>
          </p:cNvSpPr>
          <p:nvPr>
            <p:ph type="body" idx="1"/>
          </p:nvPr>
        </p:nvSpPr>
        <p:spPr>
          <a:xfrm>
            <a:off x="685692" y="368547"/>
            <a:ext cx="5688728" cy="5846763"/>
          </a:xfrm>
          <a:prstGeom prst="rect">
            <a:avLst/>
          </a:prstGeom>
        </p:spPr>
        <p:txBody>
          <a:bodyPr/>
          <a:lstStyle>
            <a:lvl1pPr marL="334963" indent="-334963">
              <a:lnSpc>
                <a:spcPct val="100000"/>
              </a:lnSpc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</a:defRPr>
            </a:lvl1pPr>
            <a:lvl2pPr marL="774700" indent="-317500"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2pPr>
            <a:lvl3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3pPr>
            <a:lvl4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4pPr>
            <a:lvl5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20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/>
            </a:lvl1pPr>
          </a:lstStyle>
          <a:p>
            <a:r>
              <a:t>Titolo Testo</a:t>
            </a:r>
          </a:p>
        </p:txBody>
      </p:sp>
      <p:sp>
        <p:nvSpPr>
          <p:cNvPr id="328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/>
            </a:lvl1pPr>
          </a:lstStyle>
          <a:p>
            <a:r>
              <a:t>Titolo Testo</a:t>
            </a:r>
          </a:p>
        </p:txBody>
      </p:sp>
      <p:sp>
        <p:nvSpPr>
          <p:cNvPr id="336" name="Corpo livello uno…"/>
          <p:cNvSpPr>
            <a:spLocks noGrp="1"/>
          </p:cNvSpPr>
          <p:nvPr>
            <p:ph type="body" sz="half" idx="1"/>
          </p:nvPr>
        </p:nvSpPr>
        <p:spPr>
          <a:xfrm>
            <a:off x="685818" y="1981200"/>
            <a:ext cx="3813646" cy="4233866"/>
          </a:xfrm>
          <a:prstGeom prst="rect">
            <a:avLst/>
          </a:prstGeom>
        </p:spPr>
        <p:txBody>
          <a:bodyPr/>
          <a:lstStyle>
            <a:lvl1pPr marL="334963" indent="-334963">
              <a:lnSpc>
                <a:spcPct val="100000"/>
              </a:lnSpc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</a:defRPr>
            </a:lvl1pPr>
            <a:lvl2pPr marL="774700" indent="-317500"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2pPr>
            <a:lvl3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3pPr>
            <a:lvl4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4pPr>
            <a:lvl5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7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/>
            </a:lvl1pPr>
          </a:lstStyle>
          <a:p>
            <a:r>
              <a:t>Titolo Testo</a:t>
            </a:r>
          </a:p>
        </p:txBody>
      </p:sp>
      <p:sp>
        <p:nvSpPr>
          <p:cNvPr id="345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685818" y="1981200"/>
            <a:ext cx="3813646" cy="2039941"/>
          </a:xfrm>
          <a:prstGeom prst="rect">
            <a:avLst/>
          </a:prstGeom>
        </p:spPr>
        <p:txBody>
          <a:bodyPr/>
          <a:lstStyle>
            <a:lvl1pPr marL="334963" indent="-334963">
              <a:lnSpc>
                <a:spcPct val="100000"/>
              </a:lnSpc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</a:defRPr>
            </a:lvl1pPr>
            <a:lvl2pPr marL="774700" indent="-317500"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2pPr>
            <a:lvl3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3pPr>
            <a:lvl4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4pPr>
            <a:lvl5pPr>
              <a:lnSpc>
                <a:spcPct val="100000"/>
              </a:lnSpc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46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olo Testo"/>
          <p:cNvSpPr>
            <a:spLocks noGrp="1"/>
          </p:cNvSpPr>
          <p:nvPr>
            <p:ph type="title"/>
          </p:nvPr>
        </p:nvSpPr>
        <p:spPr>
          <a:xfrm>
            <a:off x="685800" y="2130562"/>
            <a:ext cx="7772400" cy="147002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354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5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4" y="640443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>
            <a:spLocks noGrp="1"/>
          </p:cNvSpPr>
          <p:nvPr>
            <p:ph type="body" sz="half" idx="1"/>
          </p:nvPr>
        </p:nvSpPr>
        <p:spPr>
          <a:xfrm>
            <a:off x="685870" y="1981200"/>
            <a:ext cx="3806827" cy="42338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85018" indent="-327818">
              <a:defRPr sz="2800"/>
            </a:lvl2pPr>
            <a:lvl3pPr marL="1234438" indent="-320038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itolo Test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363" name="Corpo livello uno…"/>
          <p:cNvSpPr>
            <a:spLocks noGrp="1"/>
          </p:cNvSpPr>
          <p:nvPr>
            <p:ph type="body" idx="1"/>
          </p:nvPr>
        </p:nvSpPr>
        <p:spPr>
          <a:xfrm>
            <a:off x="457204" y="1600206"/>
            <a:ext cx="8229601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64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4" y="640443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itolo Testo"/>
          <p:cNvSpPr>
            <a:spLocks noGrp="1"/>
          </p:cNvSpPr>
          <p:nvPr>
            <p:ph type="title"/>
          </p:nvPr>
        </p:nvSpPr>
        <p:spPr>
          <a:xfrm>
            <a:off x="722312" y="4407039"/>
            <a:ext cx="7772401" cy="1362079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lnSpc>
                <a:spcPct val="100000"/>
              </a:lnSpc>
              <a:defRPr sz="4000" b="1" cap="all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372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73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4" y="640443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itolo Test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381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600"/>
              </a:spcBef>
              <a:buClrTx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914400">
              <a:lnSpc>
                <a:spcPct val="100000"/>
              </a:lnSpc>
              <a:spcBef>
                <a:spcPts val="600"/>
              </a:spcBef>
              <a:buClrTx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914400">
              <a:lnSpc>
                <a:spcPct val="100000"/>
              </a:lnSpc>
              <a:spcBef>
                <a:spcPts val="600"/>
              </a:spcBef>
              <a:buClrTx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914400">
              <a:lnSpc>
                <a:spcPct val="100000"/>
              </a:lnSpc>
              <a:spcBef>
                <a:spcPts val="600"/>
              </a:spcBef>
              <a:buClrTx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914400">
              <a:lnSpc>
                <a:spcPct val="100000"/>
              </a:lnSpc>
              <a:spcBef>
                <a:spcPts val="600"/>
              </a:spcBef>
              <a:buClrTx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2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4" y="640443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itolo Test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390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1" name="Rettangolo"/>
          <p:cNvSpPr>
            <a:spLocks noGrp="1"/>
          </p:cNvSpPr>
          <p:nvPr>
            <p:ph type="body" sz="quarter" idx="13"/>
          </p:nvPr>
        </p:nvSpPr>
        <p:spPr>
          <a:xfrm>
            <a:off x="4645095" y="1535111"/>
            <a:ext cx="4041779" cy="639767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392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4" y="640443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itolo Test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400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4" y="640443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4" y="640443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itolo Testo"/>
          <p:cNvSpPr>
            <a:spLocks noGrp="1"/>
          </p:cNvSpPr>
          <p:nvPr>
            <p:ph type="title"/>
          </p:nvPr>
        </p:nvSpPr>
        <p:spPr>
          <a:xfrm>
            <a:off x="457270" y="273050"/>
            <a:ext cx="3008316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00000"/>
              </a:lnSpc>
              <a:defRPr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415" name="Corpo livello uno…"/>
          <p:cNvSpPr>
            <a:spLocks noGrp="1"/>
          </p:cNvSpPr>
          <p:nvPr>
            <p:ph type="body" idx="1"/>
          </p:nvPr>
        </p:nvSpPr>
        <p:spPr>
          <a:xfrm>
            <a:off x="3575050" y="273190"/>
            <a:ext cx="5111750" cy="585311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6" name="Rettangolo"/>
          <p:cNvSpPr>
            <a:spLocks noGrp="1"/>
          </p:cNvSpPr>
          <p:nvPr>
            <p:ph type="body" sz="half" idx="13"/>
          </p:nvPr>
        </p:nvSpPr>
        <p:spPr>
          <a:xfrm>
            <a:off x="457268" y="1435103"/>
            <a:ext cx="300831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4" y="640443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itolo Test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00000"/>
              </a:lnSpc>
              <a:defRPr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425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6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2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4" y="640443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olo Test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435" name="Corpo livello uno…"/>
          <p:cNvSpPr>
            <a:spLocks noGrp="1"/>
          </p:cNvSpPr>
          <p:nvPr>
            <p:ph type="body" idx="1"/>
          </p:nvPr>
        </p:nvSpPr>
        <p:spPr>
          <a:xfrm>
            <a:off x="457204" y="1600206"/>
            <a:ext cx="8229601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36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4" y="640443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itolo Testo"/>
          <p:cNvSpPr>
            <a:spLocks noGrp="1"/>
          </p:cNvSpPr>
          <p:nvPr>
            <p:ph type="title"/>
          </p:nvPr>
        </p:nvSpPr>
        <p:spPr>
          <a:xfrm>
            <a:off x="6629400" y="274777"/>
            <a:ext cx="2057400" cy="5851527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444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274777"/>
            <a:ext cx="6019800" cy="5851527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5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4" y="640443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 b="1"/>
            </a:lvl1pPr>
            <a:lvl2pPr marL="0" indent="0">
              <a:buClrTx/>
              <a:buSzTx/>
              <a:buFontTx/>
              <a:buNone/>
              <a:defRPr sz="2400" b="1"/>
            </a:lvl2pPr>
            <a:lvl3pPr marL="0" indent="0">
              <a:buClrTx/>
              <a:buSzTx/>
              <a:buFontTx/>
              <a:buNone/>
              <a:defRPr sz="2400" b="1"/>
            </a:lvl3pPr>
            <a:lvl4pPr marL="0" indent="0">
              <a:buClrTx/>
              <a:buSzTx/>
              <a:buFontTx/>
              <a:buNone/>
              <a:defRPr sz="2400" b="1"/>
            </a:lvl4pPr>
            <a:lvl5pPr marL="0" indent="0">
              <a:buClrTx/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Rettangolo"/>
          <p:cNvSpPr>
            <a:spLocks noGrp="1"/>
          </p:cNvSpPr>
          <p:nvPr>
            <p:ph type="body" sz="quarter" idx="13"/>
          </p:nvPr>
        </p:nvSpPr>
        <p:spPr>
          <a:xfrm>
            <a:off x="4645095" y="1535111"/>
            <a:ext cx="4041779" cy="639767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3888" y="6156325"/>
            <a:ext cx="900116" cy="693738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Corpo livello uno…"/>
          <p:cNvSpPr>
            <a:spLocks noGrp="1"/>
          </p:cNvSpPr>
          <p:nvPr>
            <p:ph type="body" idx="1"/>
          </p:nvPr>
        </p:nvSpPr>
        <p:spPr>
          <a:xfrm>
            <a:off x="457204" y="274777"/>
            <a:ext cx="8229601" cy="5851527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54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4523925" y="6503652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itolo Test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462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 typeface="Arial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63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4" y="6404434"/>
            <a:ext cx="263978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itolo Testo"/>
          <p:cNvSpPr>
            <a:spLocks noGrp="1"/>
          </p:cNvSpPr>
          <p:nvPr>
            <p:ph type="title"/>
          </p:nvPr>
        </p:nvSpPr>
        <p:spPr>
          <a:xfrm>
            <a:off x="685800" y="2130562"/>
            <a:ext cx="7772400" cy="147002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471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72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384897" y="6245225"/>
            <a:ext cx="301905" cy="28882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itolo Test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480" name="Corpo livello uno…"/>
          <p:cNvSpPr>
            <a:spLocks noGrp="1"/>
          </p:cNvSpPr>
          <p:nvPr>
            <p:ph type="body" idx="1"/>
          </p:nvPr>
        </p:nvSpPr>
        <p:spPr>
          <a:xfrm>
            <a:off x="457204" y="1600206"/>
            <a:ext cx="8229601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81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384897" y="6245225"/>
            <a:ext cx="301905" cy="28882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itolo Testo"/>
          <p:cNvSpPr>
            <a:spLocks noGrp="1"/>
          </p:cNvSpPr>
          <p:nvPr>
            <p:ph type="title"/>
          </p:nvPr>
        </p:nvSpPr>
        <p:spPr>
          <a:xfrm>
            <a:off x="722312" y="4407039"/>
            <a:ext cx="7772401" cy="1362079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lnSpc>
                <a:spcPct val="100000"/>
              </a:lnSpc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489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0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384897" y="6245225"/>
            <a:ext cx="301905" cy="28882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itolo Test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498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8" indent="-320038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9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384897" y="6245225"/>
            <a:ext cx="301905" cy="28882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itolo Test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507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08" name="Rettangolo"/>
          <p:cNvSpPr>
            <a:spLocks noGrp="1"/>
          </p:cNvSpPr>
          <p:nvPr>
            <p:ph type="body" sz="quarter" idx="13"/>
          </p:nvPr>
        </p:nvSpPr>
        <p:spPr>
          <a:xfrm>
            <a:off x="4645095" y="1535111"/>
            <a:ext cx="4041779" cy="639767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509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384897" y="6245225"/>
            <a:ext cx="301905" cy="28882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itolo Test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51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384897" y="6245225"/>
            <a:ext cx="301905" cy="28882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384897" y="6245225"/>
            <a:ext cx="301905" cy="28882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Titolo Testo"/>
          <p:cNvSpPr>
            <a:spLocks noGrp="1"/>
          </p:cNvSpPr>
          <p:nvPr>
            <p:ph type="title"/>
          </p:nvPr>
        </p:nvSpPr>
        <p:spPr>
          <a:xfrm>
            <a:off x="457270" y="273050"/>
            <a:ext cx="3008316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00000"/>
              </a:lnSpc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532" name="Corpo livello uno…"/>
          <p:cNvSpPr>
            <a:spLocks noGrp="1"/>
          </p:cNvSpPr>
          <p:nvPr>
            <p:ph type="body" idx="1"/>
          </p:nvPr>
        </p:nvSpPr>
        <p:spPr>
          <a:xfrm>
            <a:off x="3575050" y="273190"/>
            <a:ext cx="5111750" cy="585311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33" name="Rettangolo"/>
          <p:cNvSpPr>
            <a:spLocks noGrp="1"/>
          </p:cNvSpPr>
          <p:nvPr>
            <p:ph type="body" sz="half" idx="13"/>
          </p:nvPr>
        </p:nvSpPr>
        <p:spPr>
          <a:xfrm>
            <a:off x="457268" y="1435103"/>
            <a:ext cx="300831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34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384897" y="6245225"/>
            <a:ext cx="301905" cy="28882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Titolo Test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00000"/>
              </a:lnSpc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542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43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44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384897" y="6245225"/>
            <a:ext cx="301905" cy="28882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itolo Test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552" name="Corpo livello uno…"/>
          <p:cNvSpPr>
            <a:spLocks noGrp="1"/>
          </p:cNvSpPr>
          <p:nvPr>
            <p:ph type="body" idx="1"/>
          </p:nvPr>
        </p:nvSpPr>
        <p:spPr>
          <a:xfrm>
            <a:off x="457204" y="1600206"/>
            <a:ext cx="8229601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53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384897" y="6245225"/>
            <a:ext cx="301905" cy="28882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itolo Testo"/>
          <p:cNvSpPr>
            <a:spLocks noGrp="1"/>
          </p:cNvSpPr>
          <p:nvPr>
            <p:ph type="title"/>
          </p:nvPr>
        </p:nvSpPr>
        <p:spPr>
          <a:xfrm>
            <a:off x="6629400" y="274777"/>
            <a:ext cx="2057400" cy="5851527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561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274777"/>
            <a:ext cx="6019800" cy="5851527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62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384897" y="6245225"/>
            <a:ext cx="301905" cy="28882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Titolo Test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570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71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384897" y="6245225"/>
            <a:ext cx="301905" cy="28882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itolo Testo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579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0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6" y="6245225"/>
            <a:ext cx="281937" cy="287083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588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9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6" y="6245225"/>
            <a:ext cx="281937" cy="287083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itolo Testo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lnSpc>
                <a:spcPct val="100000"/>
              </a:lnSpc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597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defTabSz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98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6" y="6245225"/>
            <a:ext cx="281937" cy="287083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606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8" indent="-320038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0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6" y="6245225"/>
            <a:ext cx="281937" cy="287083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615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16" name="Rettangolo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7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61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6" y="6245225"/>
            <a:ext cx="281937" cy="287083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625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6" y="6245225"/>
            <a:ext cx="281937" cy="287083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olo Testo"/>
          <p:cNvSpPr>
            <a:spLocks noGrp="1"/>
          </p:cNvSpPr>
          <p:nvPr>
            <p:ph type="title"/>
          </p:nvPr>
        </p:nvSpPr>
        <p:spPr>
          <a:xfrm>
            <a:off x="45727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66" name="Corpo livello uno…"/>
          <p:cNvSpPr>
            <a:spLocks noGrp="1"/>
          </p:cNvSpPr>
          <p:nvPr>
            <p:ph type="body" idx="1"/>
          </p:nvPr>
        </p:nvSpPr>
        <p:spPr>
          <a:xfrm>
            <a:off x="3575050" y="27319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7" name="Rettangolo"/>
          <p:cNvSpPr>
            <a:spLocks noGrp="1"/>
          </p:cNvSpPr>
          <p:nvPr>
            <p:ph type="body" sz="half" idx="13"/>
          </p:nvPr>
        </p:nvSpPr>
        <p:spPr>
          <a:xfrm>
            <a:off x="457268" y="1435103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6" y="6245225"/>
            <a:ext cx="281937" cy="287083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Titolo Test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00000"/>
              </a:lnSpc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640" name="Corpo livello uno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41" name="Rettangolo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42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6" y="6245225"/>
            <a:ext cx="281937" cy="287083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Titolo Test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00000"/>
              </a:lnSpc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650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1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defTabSz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52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6" y="6245225"/>
            <a:ext cx="281937" cy="287083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660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61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6" y="6245225"/>
            <a:ext cx="281937" cy="287083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Titolo Testo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lnSpc>
                <a:spcPct val="1000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669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lnSpc>
                <a:spcPct val="100000"/>
              </a:lnSpc>
              <a:spcBef>
                <a:spcPts val="700"/>
              </a:spcBef>
              <a:buClrTx/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70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6" y="6245225"/>
            <a:ext cx="281937" cy="287083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bg>
      <p:bgPr>
        <a:solidFill>
          <a:srgbClr val="F4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914400">
              <a:lnSpc>
                <a:spcPct val="100000"/>
              </a:lnSpc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itolo Testo"/>
          <p:cNvSpPr>
            <a:spLocks noGrp="1"/>
          </p:cNvSpPr>
          <p:nvPr>
            <p:ph type="title"/>
          </p:nvPr>
        </p:nvSpPr>
        <p:spPr>
          <a:xfrm>
            <a:off x="685870" y="368300"/>
            <a:ext cx="7764464" cy="1166813"/>
          </a:xfrm>
          <a:prstGeom prst="rect">
            <a:avLst/>
          </a:prstGeom>
        </p:spPr>
        <p:txBody>
          <a:bodyPr lIns="46799" tIns="46799" rIns="46799" bIns="46799"/>
          <a:lstStyle>
            <a:lvl1pPr defTabSz="449262">
              <a:lnSpc>
                <a:spcPct val="100000"/>
              </a:lnSpc>
              <a:defRPr sz="3600" b="1"/>
            </a:lvl1pPr>
          </a:lstStyle>
          <a:p>
            <a:r>
              <a:t>Titolo Testo</a:t>
            </a:r>
          </a:p>
        </p:txBody>
      </p:sp>
      <p:sp>
        <p:nvSpPr>
          <p:cNvPr id="685" name="Corpo livello uno…"/>
          <p:cNvSpPr>
            <a:spLocks noGrp="1"/>
          </p:cNvSpPr>
          <p:nvPr>
            <p:ph type="body" idx="1"/>
          </p:nvPr>
        </p:nvSpPr>
        <p:spPr>
          <a:xfrm>
            <a:off x="685870" y="1981201"/>
            <a:ext cx="7764464" cy="4233864"/>
          </a:xfrm>
          <a:prstGeom prst="rect">
            <a:avLst/>
          </a:prstGeom>
        </p:spPr>
        <p:txBody>
          <a:bodyPr lIns="46799" tIns="46799" rIns="46799" bIns="46799"/>
          <a:lstStyle>
            <a:lvl1pPr marL="334963" indent="-334963" defTabSz="449262">
              <a:lnSpc>
                <a:spcPct val="100000"/>
              </a:lnSpc>
              <a:buClr>
                <a:srgbClr val="CC0000"/>
              </a:buClr>
              <a:buSzPct val="50000"/>
              <a:buFontTx/>
              <a:buChar char=""/>
              <a:defRPr b="1">
                <a:solidFill>
                  <a:srgbClr val="FFFF66"/>
                </a:solidFill>
              </a:defRPr>
            </a:lvl1pPr>
            <a:lvl2pPr marL="774700" indent="-317500" defTabSz="449262">
              <a:lnSpc>
                <a:spcPct val="100000"/>
              </a:lnSpc>
              <a:buClr>
                <a:srgbClr val="CC0000"/>
              </a:buClr>
              <a:buFontTx/>
              <a:defRPr b="1">
                <a:solidFill>
                  <a:srgbClr val="FFFF66"/>
                </a:solidFill>
              </a:defRPr>
            </a:lvl2pPr>
            <a:lvl3pPr defTabSz="449262">
              <a:lnSpc>
                <a:spcPct val="100000"/>
              </a:lnSpc>
              <a:buClr>
                <a:srgbClr val="CC0000"/>
              </a:buClr>
              <a:buFontTx/>
              <a:defRPr b="1">
                <a:solidFill>
                  <a:srgbClr val="FFFF66"/>
                </a:solidFill>
              </a:defRPr>
            </a:lvl3pPr>
            <a:lvl4pPr defTabSz="449262">
              <a:lnSpc>
                <a:spcPct val="100000"/>
              </a:lnSpc>
              <a:buClr>
                <a:srgbClr val="CC0000"/>
              </a:buClr>
              <a:buFontTx/>
              <a:defRPr b="1">
                <a:solidFill>
                  <a:srgbClr val="FFFF66"/>
                </a:solidFill>
              </a:defRPr>
            </a:lvl4pPr>
            <a:lvl5pPr defTabSz="449262">
              <a:lnSpc>
                <a:spcPct val="100000"/>
              </a:lnSpc>
              <a:buClr>
                <a:srgbClr val="CC0000"/>
              </a:buClr>
              <a:buFontTx/>
              <a:defRPr b="1">
                <a:solidFill>
                  <a:srgbClr val="FFFF6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6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449262"/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olo Test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76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7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0">
              <a:buClrTx/>
              <a:buSzTx/>
              <a:buFontTx/>
              <a:buNone/>
              <a:defRPr sz="1400"/>
            </a:lvl2pPr>
            <a:lvl3pPr marL="0" indent="0">
              <a:buClrTx/>
              <a:buSzTx/>
              <a:buFontTx/>
              <a:buNone/>
              <a:defRPr sz="1400"/>
            </a:lvl3pPr>
            <a:lvl4pPr marL="0" indent="0">
              <a:buClrTx/>
              <a:buSzTx/>
              <a:buFontTx/>
              <a:buNone/>
              <a:defRPr sz="1400"/>
            </a:lvl4pPr>
            <a:lvl5pPr marL="0" indent="0">
              <a:buClrTx/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8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6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7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>
            <a:spLocks noGrp="1"/>
          </p:cNvSpPr>
          <p:nvPr>
            <p:ph type="title"/>
          </p:nvPr>
        </p:nvSpPr>
        <p:spPr>
          <a:xfrm>
            <a:off x="685800" y="463690"/>
            <a:ext cx="7767640" cy="1433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8" tIns="46798" rIns="46798" bIns="4679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67640" cy="423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8" tIns="46798" rIns="46798" bIns="4679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96664" y="6218619"/>
            <a:ext cx="256537" cy="27546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</p:sldLayoutIdLst>
  <p:transition spd="med"/>
  <p:txStyles>
    <p:titleStyle>
      <a:lvl1pPr marL="0" marR="0" indent="0" algn="ct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ct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ct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ct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ct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ct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ct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ct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ct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00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338138" marR="0" indent="-338138" algn="l" defTabSz="449262" rtl="0" latinLnBrk="0">
        <a:lnSpc>
          <a:spcPct val="97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Times New Roman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1pPr>
      <a:lvl2pPr marL="778327" marR="0" indent="-321127" algn="l" defTabSz="449262" rtl="0" latinLnBrk="0">
        <a:lnSpc>
          <a:spcPct val="97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Times New Roman"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2pPr>
      <a:lvl3pPr marL="1219200" marR="0" indent="-304800" algn="l" defTabSz="449262" rtl="0" latinLnBrk="0">
        <a:lnSpc>
          <a:spcPct val="97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Times New Roman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3pPr>
      <a:lvl4pPr marL="1737360" marR="0" indent="-365760" algn="l" defTabSz="449262" rtl="0" latinLnBrk="0">
        <a:lnSpc>
          <a:spcPct val="97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Times New Roman"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4pPr>
      <a:lvl5pPr marL="2194560" marR="0" indent="-365760" algn="l" defTabSz="449262" rtl="0" latinLnBrk="0">
        <a:lnSpc>
          <a:spcPct val="97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Times New Roman"/>
        <a:buChar char="»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5pPr>
      <a:lvl6pPr marL="2651760" marR="0" indent="-365760" algn="l" defTabSz="449262" rtl="0" latinLnBrk="0">
        <a:lnSpc>
          <a:spcPct val="97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Times New Roman"/>
        <a:buChar char="»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6pPr>
      <a:lvl7pPr marL="3108960" marR="0" indent="-365760" algn="l" defTabSz="449262" rtl="0" latinLnBrk="0">
        <a:lnSpc>
          <a:spcPct val="97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Times New Roman"/>
        <a:buChar char="»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7pPr>
      <a:lvl8pPr marL="3566159" marR="0" indent="-365759" algn="l" defTabSz="449262" rtl="0" latinLnBrk="0">
        <a:lnSpc>
          <a:spcPct val="97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Times New Roman"/>
        <a:buChar char="»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8pPr>
      <a:lvl9pPr marL="4023359" marR="0" indent="-365759" algn="l" defTabSz="449262" rtl="0" latinLnBrk="0">
        <a:lnSpc>
          <a:spcPct val="97000"/>
        </a:lnSpc>
        <a:spcBef>
          <a:spcPts val="800"/>
        </a:spcBef>
        <a:spcAft>
          <a:spcPts val="0"/>
        </a:spcAft>
        <a:buClr>
          <a:srgbClr val="FFFFFF"/>
        </a:buClr>
        <a:buSzPct val="100000"/>
        <a:buFont typeface="Times New Roman"/>
        <a:buChar char="»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449262" rtl="0" latinLnBrk="0">
        <a:lnSpc>
          <a:spcPct val="9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QUADAS-2"/>
          <p:cNvSpPr>
            <a:spLocks noGrp="1"/>
          </p:cNvSpPr>
          <p:nvPr>
            <p:ph type="title"/>
          </p:nvPr>
        </p:nvSpPr>
        <p:spPr>
          <a:xfrm>
            <a:off x="179512" y="260787"/>
            <a:ext cx="8812088" cy="22317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QUADAS-2</a:t>
            </a:r>
          </a:p>
        </p:txBody>
      </p:sp>
      <p:sp>
        <p:nvSpPr>
          <p:cNvPr id="696" name="Mirella Fraquelli…"/>
          <p:cNvSpPr>
            <a:spLocks noGrp="1"/>
          </p:cNvSpPr>
          <p:nvPr>
            <p:ph type="body" idx="1"/>
          </p:nvPr>
        </p:nvSpPr>
        <p:spPr>
          <a:xfrm>
            <a:off x="539552" y="2780927"/>
            <a:ext cx="8280921" cy="3312369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pPr marL="327991" indent="-327991" algn="ctr" defTabSz="435784">
              <a:spcBef>
                <a:spcPts val="700"/>
              </a:spcBef>
              <a:buSzTx/>
              <a:buNone/>
              <a:defRPr sz="1700">
                <a:latin typeface="Tahoma"/>
                <a:ea typeface="Tahoma"/>
                <a:cs typeface="Tahoma"/>
                <a:sym typeface="Tahoma"/>
              </a:defRPr>
            </a:pPr>
            <a:r>
              <a:t>Mirella Fraquelli</a:t>
            </a:r>
          </a:p>
          <a:p>
            <a:pPr marL="327991" indent="-327991" algn="ctr" defTabSz="435784">
              <a:spcBef>
                <a:spcPts val="700"/>
              </a:spcBef>
              <a:buSzTx/>
              <a:buNone/>
              <a:defRPr sz="1700">
                <a:latin typeface="Tahoma"/>
                <a:ea typeface="Tahoma"/>
                <a:cs typeface="Tahoma"/>
                <a:sym typeface="Tahoma"/>
              </a:defRPr>
            </a:pPr>
            <a:r>
              <a:t>Gastroenterology and Endoscopy Unit</a:t>
            </a:r>
          </a:p>
          <a:p>
            <a:pPr marL="327991" indent="-327991" algn="ctr" defTabSz="435784">
              <a:spcBef>
                <a:spcPts val="700"/>
              </a:spcBef>
              <a:buSzTx/>
              <a:buNone/>
              <a:defRPr sz="1700">
                <a:latin typeface="Tahoma"/>
                <a:ea typeface="Tahoma"/>
                <a:cs typeface="Tahoma"/>
                <a:sym typeface="Tahoma"/>
              </a:defRPr>
            </a:pPr>
            <a:r>
              <a:t>Fondazione IRCCS Ca’ Granda</a:t>
            </a:r>
          </a:p>
          <a:p>
            <a:pPr marL="327991" indent="-327991" algn="ctr" defTabSz="435784">
              <a:spcBef>
                <a:spcPts val="700"/>
              </a:spcBef>
              <a:buSzTx/>
              <a:buNone/>
              <a:defRPr sz="1700">
                <a:latin typeface="Tahoma"/>
                <a:ea typeface="Tahoma"/>
                <a:cs typeface="Tahoma"/>
                <a:sym typeface="Tahoma"/>
              </a:defRPr>
            </a:pPr>
            <a:r>
              <a:t>Ospedale Maggiore Policlinico, Milan</a:t>
            </a:r>
          </a:p>
          <a:p>
            <a:pPr marL="327991" indent="-327991" algn="ctr" defTabSz="435784">
              <a:lnSpc>
                <a:spcPct val="90000"/>
              </a:lnSpc>
              <a:spcBef>
                <a:spcPts val="700"/>
              </a:spcBef>
              <a:buSzTx/>
              <a:buNone/>
              <a:tabLst>
                <a:tab pos="419100" algn="l"/>
                <a:tab pos="850900" algn="l"/>
                <a:tab pos="1282700" algn="l"/>
                <a:tab pos="1727200" algn="l"/>
                <a:tab pos="2159000" algn="l"/>
                <a:tab pos="2603500" algn="l"/>
                <a:tab pos="3035300" algn="l"/>
                <a:tab pos="3467100" algn="l"/>
                <a:tab pos="3911600" algn="l"/>
                <a:tab pos="4343400" algn="l"/>
                <a:tab pos="4775200" algn="l"/>
                <a:tab pos="5219700" algn="l"/>
                <a:tab pos="5651500" algn="l"/>
                <a:tab pos="6096000" algn="l"/>
                <a:tab pos="6527800" algn="l"/>
                <a:tab pos="6959600" algn="l"/>
                <a:tab pos="7391400" algn="l"/>
                <a:tab pos="7823200" algn="l"/>
                <a:tab pos="8255000" algn="l"/>
                <a:tab pos="8699500" algn="l"/>
              </a:tabLst>
              <a:defRPr sz="2700"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0" indent="0" algn="ctr" defTabSz="435784">
              <a:spcBef>
                <a:spcPts val="700"/>
              </a:spcBef>
              <a:buSzTx/>
              <a:buNone/>
              <a:defRPr sz="1700">
                <a:latin typeface="Tahoma"/>
                <a:ea typeface="Tahoma"/>
                <a:cs typeface="Tahoma"/>
                <a:sym typeface="Tahoma"/>
              </a:defRPr>
            </a:pPr>
            <a:r>
              <a:t>DIAGNOSIS: the pathway of a diagnostic test from bench to bedside. </a:t>
            </a:r>
          </a:p>
          <a:p>
            <a:pPr marL="0" indent="0" algn="ctr" defTabSz="435784">
              <a:spcBef>
                <a:spcPts val="700"/>
              </a:spcBef>
              <a:buSzTx/>
              <a:buNone/>
              <a:defRPr sz="1700">
                <a:latin typeface="Tahoma"/>
                <a:ea typeface="Tahoma"/>
                <a:cs typeface="Tahoma"/>
                <a:sym typeface="Tahoma"/>
              </a:defRPr>
            </a:pPr>
            <a:r>
              <a:t>Basic residential course</a:t>
            </a:r>
          </a:p>
          <a:p>
            <a:pPr marL="0" indent="0" algn="ctr" defTabSz="435784">
              <a:spcBef>
                <a:spcPts val="700"/>
              </a:spcBef>
              <a:buSzTx/>
              <a:buNone/>
              <a:defRPr sz="1700">
                <a:latin typeface="Tahoma"/>
                <a:ea typeface="Tahoma"/>
                <a:cs typeface="Tahoma"/>
                <a:sym typeface="Tahoma"/>
              </a:defRPr>
            </a:pPr>
            <a:r>
              <a:t> 4-8 April 2017</a:t>
            </a:r>
          </a:p>
          <a:p>
            <a:pPr marL="0" indent="0" algn="ctr" defTabSz="435784">
              <a:spcBef>
                <a:spcPts val="700"/>
              </a:spcBef>
              <a:buSzTx/>
              <a:buNone/>
              <a:defRPr sz="1700">
                <a:latin typeface="Tahoma"/>
                <a:ea typeface="Tahoma"/>
                <a:cs typeface="Tahoma"/>
                <a:sym typeface="Tahoma"/>
              </a:defRPr>
            </a:pPr>
            <a:r>
              <a:t>Palazzo Feltrinelli - Gargnano, Lake Garda, Italy</a:t>
            </a:r>
          </a:p>
        </p:txBody>
      </p:sp>
      <p:grpSp>
        <p:nvGrpSpPr>
          <p:cNvPr id="699" name="http://hbg.cochrane.org/sites/hbg.cochrane.org/files/cochrane_entities_logo.png"/>
          <p:cNvGrpSpPr/>
          <p:nvPr/>
        </p:nvGrpSpPr>
        <p:grpSpPr>
          <a:xfrm>
            <a:off x="7668343" y="5877271"/>
            <a:ext cx="992534" cy="829122"/>
            <a:chOff x="0" y="0"/>
            <a:chExt cx="992533" cy="829120"/>
          </a:xfrm>
        </p:grpSpPr>
        <p:sp>
          <p:nvSpPr>
            <p:cNvPr id="697" name="Rettangolo"/>
            <p:cNvSpPr/>
            <p:nvPr/>
          </p:nvSpPr>
          <p:spPr>
            <a:xfrm>
              <a:off x="-1" y="0"/>
              <a:ext cx="992534" cy="8291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Times New Roman"/>
                </a:defRPr>
              </a:pPr>
              <a:endParaRPr/>
            </a:p>
          </p:txBody>
        </p:sp>
        <p:pic>
          <p:nvPicPr>
            <p:cNvPr id="698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92532" cy="8291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0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527" y="5805189"/>
            <a:ext cx="792166" cy="792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Titolo"/>
          <p:cNvSpPr>
            <a:spLocks noGrp="1"/>
          </p:cNvSpPr>
          <p:nvPr>
            <p:ph type="title"/>
          </p:nvPr>
        </p:nvSpPr>
        <p:spPr>
          <a:xfrm>
            <a:off x="684212" y="296860"/>
            <a:ext cx="7772401" cy="755656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FFC000"/>
                </a:solidFill>
              </a:defRPr>
            </a:lvl1pPr>
          </a:lstStyle>
          <a:p>
            <a:r>
              <a:t> </a:t>
            </a:r>
          </a:p>
        </p:txBody>
      </p:sp>
      <p:graphicFrame>
        <p:nvGraphicFramePr>
          <p:cNvPr id="765" name="Tabella"/>
          <p:cNvGraphicFramePr/>
          <p:nvPr/>
        </p:nvGraphicFramePr>
        <p:xfrm>
          <a:off x="1" y="12626"/>
          <a:ext cx="9174506" cy="684537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898581"/>
                <a:gridCol w="3533124"/>
                <a:gridCol w="3742801"/>
              </a:tblGrid>
              <a:tr h="1087221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240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  <a:p>
                      <a:pPr algn="ctr" defTabSz="914400">
                        <a:lnSpc>
                          <a:spcPct val="100000"/>
                        </a:lnSpc>
                        <a:defRPr sz="280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Key Domain</a:t>
                      </a:r>
                    </a:p>
                  </a:txBody>
                  <a:tcPr marL="45712" marR="45712" marT="45712" marB="45712" horzOverflow="overflow">
                    <a:solidFill>
                      <a:srgbClr val="4BA2A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280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Risk of bias: 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defRPr sz="280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High/low/unclear</a:t>
                      </a:r>
                    </a:p>
                  </a:txBody>
                  <a:tcPr marL="45712" marR="45712" marT="45712" marB="45712" horzOverflow="overflow">
                    <a:solidFill>
                      <a:srgbClr val="597DA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280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Applicability: 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defRPr sz="280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High/Low/Unclear</a:t>
                      </a:r>
                    </a:p>
                  </a:txBody>
                  <a:tcPr marL="45712" marR="45712" marT="45712" marB="45712" horzOverflow="overflow">
                    <a:solidFill>
                      <a:srgbClr val="5558A3"/>
                    </a:solidFill>
                  </a:tcPr>
                </a:tc>
              </a:tr>
              <a:tr h="1157249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800" b="1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 selection</a:t>
                      </a:r>
                    </a:p>
                  </a:txBody>
                  <a:tcPr marL="45712" marR="45712" marT="45712" marB="45712" horzOverflow="overflow">
                    <a:solidFill>
                      <a:srgbClr val="4BA2A3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defTabSz="914400">
                        <a:lnSpc>
                          <a:spcPct val="100000"/>
                        </a:lnSpc>
                        <a:defRPr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Could the </a:t>
                      </a:r>
                      <a:r>
                        <a:rPr u="sng"/>
                        <a:t>selection of patients</a:t>
                      </a:r>
                      <a:r>
                        <a:t> have introduced bias?</a:t>
                      </a:r>
                    </a:p>
                  </a:txBody>
                  <a:tcPr marL="45712" marR="45712" marT="45712" marB="45712" horzOverflow="overflow">
                    <a:solidFill>
                      <a:srgbClr val="597DA3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 there concerns that the included patients do not match the review question?</a:t>
                      </a:r>
                    </a:p>
                  </a:txBody>
                  <a:tcPr marL="45712" marR="45712" marT="45712" marB="45712" horzOverflow="overflow">
                    <a:solidFill>
                      <a:srgbClr val="5558A3"/>
                    </a:solidFill>
                  </a:tcPr>
                </a:tc>
              </a:tr>
              <a:tr h="2136241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800" b="1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Index test</a:t>
                      </a:r>
                    </a:p>
                  </a:txBody>
                  <a:tcPr marL="45712" marR="45712" marT="45712" marB="45712" horzOverflow="overflow">
                    <a:solidFill>
                      <a:srgbClr val="4BA2A3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Could the </a:t>
                      </a:r>
                      <a:r>
                        <a:rPr u="sng"/>
                        <a:t>conduct or interpretation </a:t>
                      </a:r>
                      <a:r>
                        <a:t>of the index test have introduced bias?</a:t>
                      </a:r>
                    </a:p>
                  </a:txBody>
                  <a:tcPr marL="45712" marR="45712" marT="45712" marB="45712" horzOverflow="overflow">
                    <a:solidFill>
                      <a:srgbClr val="597DA3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Are there concerns that the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defRPr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index test, its conduct, or its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defRPr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interpretation differ from the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defRPr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review question?</a:t>
                      </a:r>
                    </a:p>
                  </a:txBody>
                  <a:tcPr marL="45712" marR="45712" marT="45712" marB="45712" horzOverflow="overflow">
                    <a:solidFill>
                      <a:srgbClr val="5558A3"/>
                    </a:solidFill>
                  </a:tcPr>
                </a:tc>
              </a:tr>
              <a:tr h="1507998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800" b="1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Reference standard</a:t>
                      </a:r>
                    </a:p>
                  </a:txBody>
                  <a:tcPr marL="45712" marR="45712" marT="45712" marB="45712" horzOverflow="overflow">
                    <a:solidFill>
                      <a:srgbClr val="4BA2A3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Could </a:t>
                      </a:r>
                      <a:r>
                        <a:rPr u="sng">
                          <a:effectLst>
                            <a:outerShdw blurRad="38100" dist="38100" dir="2700000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RS 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defRPr sz="2000" u="sng">
                          <a:solidFill>
                            <a:srgbClr val="FFFFFF"/>
                          </a:solidFill>
                          <a:effectLst>
                            <a:outerShdw blurRad="38100" dist="38100" dir="2700000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its conduct,</a:t>
                      </a:r>
                      <a:r>
                        <a:rPr u="none"/>
                        <a:t> or its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defRPr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interpretation have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defRPr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introduced bias?	</a:t>
                      </a:r>
                    </a:p>
                  </a:txBody>
                  <a:tcPr marL="45712" marR="45712" marT="45712" marB="45712" horzOverflow="overflow">
                    <a:solidFill>
                      <a:srgbClr val="597DA3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Are there concerns that the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defRPr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target condition as defined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defRPr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by the RS does not match the review question?</a:t>
                      </a:r>
                    </a:p>
                  </a:txBody>
                  <a:tcPr marL="45712" marR="45712" marT="45712" marB="45712" horzOverflow="overflow">
                    <a:solidFill>
                      <a:srgbClr val="5558A3"/>
                    </a:solidFill>
                  </a:tcPr>
                </a:tc>
              </a:tr>
              <a:tr h="956664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800" b="1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Flow and timing</a:t>
                      </a:r>
                    </a:p>
                  </a:txBody>
                  <a:tcPr marL="45712" marR="45712" marT="45712" marB="45712" horzOverflow="overflow">
                    <a:solidFill>
                      <a:srgbClr val="4BA2A3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Could the </a:t>
                      </a:r>
                      <a:r>
                        <a:rPr u="sng"/>
                        <a:t>patient flow </a:t>
                      </a:r>
                      <a:r>
                        <a:t>have introduced bias?</a:t>
                      </a:r>
                    </a:p>
                  </a:txBody>
                  <a:tcPr marL="45712" marR="45712" marT="45712" marB="45712" horzOverflow="overflow">
                    <a:solidFill>
                      <a:srgbClr val="597DA3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12" marR="45712" marT="45712" marB="45712" horzOverflow="overflow">
                    <a:solidFill>
                      <a:srgbClr val="5558A3"/>
                    </a:solidFill>
                  </a:tcPr>
                </a:tc>
              </a:tr>
            </a:tbl>
          </a:graphicData>
        </a:graphic>
      </p:graphicFrame>
      <p:sp>
        <p:nvSpPr>
          <p:cNvPr id="766" name="Numero diapositiva"/>
          <p:cNvSpPr>
            <a:spLocks noGrp="1"/>
          </p:cNvSpPr>
          <p:nvPr>
            <p:ph type="sldNum" sz="quarter" idx="4294967295"/>
          </p:nvPr>
        </p:nvSpPr>
        <p:spPr>
          <a:xfrm>
            <a:off x="8292080" y="6503513"/>
            <a:ext cx="263979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ctr" defTabSz="914400">
              <a:lnSpc>
                <a:spcPct val="100000"/>
              </a:lnSpc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DOMAIN 1: Patient selection"/>
          <p:cNvSpPr>
            <a:spLocks noGrp="1"/>
          </p:cNvSpPr>
          <p:nvPr>
            <p:ph type="title"/>
          </p:nvPr>
        </p:nvSpPr>
        <p:spPr>
          <a:xfrm>
            <a:off x="395288" y="404813"/>
            <a:ext cx="8101011" cy="817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DOMAIN 1: Patient selection</a:t>
            </a:r>
          </a:p>
        </p:txBody>
      </p:sp>
      <p:graphicFrame>
        <p:nvGraphicFramePr>
          <p:cNvPr id="769" name="Tabella"/>
          <p:cNvGraphicFramePr/>
          <p:nvPr/>
        </p:nvGraphicFramePr>
        <p:xfrm>
          <a:off x="730529" y="1341437"/>
          <a:ext cx="7690129" cy="513563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37821"/>
                <a:gridCol w="3352308"/>
              </a:tblGrid>
              <a:tr h="429969">
                <a:tc gridSpan="2"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A. Risk of Bias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38100">
                      <a:solidFill>
                        <a:srgbClr val="FF93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31588">
                <a:tc gridSpan="2">
                  <a:txBody>
                    <a:bodyPr/>
                    <a:lstStyle/>
                    <a:p>
                      <a:pPr marL="285750" indent="-285750" algn="l" defTabSz="914400">
                        <a:lnSpc>
                          <a:spcPct val="100000"/>
                        </a:lnSpc>
                        <a:buSzPct val="100000"/>
                        <a:buFont typeface="Arial"/>
                        <a:buChar char="•"/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Describe the methods of patient selection: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8840">
                <a:tc>
                  <a:txBody>
                    <a:bodyPr/>
                    <a:lstStyle/>
                    <a:p>
                      <a:pPr marL="742950" lvl="1" indent="-285750" algn="l" defTabSz="914400">
                        <a:lnSpc>
                          <a:spcPct val="100000"/>
                        </a:lnSpc>
                        <a:buSzPct val="100000"/>
                        <a:buChar char="❖"/>
                        <a:tabLst>
                          <a:tab pos="444500" algn="l"/>
                        </a:tabLst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Was a consecutive or random sample of patients enrolled?</a:t>
                      </a:r>
                    </a:p>
                    <a:p>
                      <a:pPr marL="742950" lvl="1" indent="-285750" algn="l" defTabSz="914400">
                        <a:lnSpc>
                          <a:spcPct val="100000"/>
                        </a:lnSpc>
                        <a:buSzPct val="100000"/>
                        <a:buChar char="❖"/>
                        <a:tabLst>
                          <a:tab pos="444500" algn="l"/>
                        </a:tabLst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Was a case-control design avoided?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/ No / Unclear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368546">
                <a:tc>
                  <a:txBody>
                    <a:bodyPr/>
                    <a:lstStyle/>
                    <a:p>
                      <a:pPr marL="742950" lvl="1" indent="-285750" algn="l" defTabSz="914400">
                        <a:lnSpc>
                          <a:spcPct val="100000"/>
                        </a:lnSpc>
                        <a:buSzPct val="100000"/>
                        <a:buChar char="❖"/>
                        <a:tabLst>
                          <a:tab pos="444500" algn="l"/>
                        </a:tabLst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Did the study avoid inappropriate exclusions?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/ No / Unclear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368546">
                <a:tc>
                  <a:txBody>
                    <a:bodyPr/>
                    <a:lstStyle/>
                    <a:p>
                      <a:pPr marL="285750" indent="-285750" algn="l" defTabSz="914400">
                        <a:lnSpc>
                          <a:spcPct val="100000"/>
                        </a:lnSpc>
                        <a:buSzPct val="100000"/>
                        <a:buFont typeface="Arial"/>
                        <a:buChar char="•"/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Could the selection of patients have introduced bias?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RISK: LOW / HIGH / UNCLEAR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798517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600"/>
                      </a:pPr>
                      <a:endParaRPr/>
                    </a:p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defRPr sz="18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  B. Concerns about applicability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31588">
                <a:tc gridSpan="2">
                  <a:txBody>
                    <a:bodyPr/>
                    <a:lstStyle/>
                    <a:p>
                      <a:pPr marL="285750" indent="-285750" algn="l" defTabSz="914400">
                        <a:lnSpc>
                          <a:spcPct val="100000"/>
                        </a:lnSpc>
                        <a:buSzPct val="100000"/>
                        <a:buFont typeface="Arial"/>
                        <a:buChar char="•"/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Describe included patients: 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      previous testing, presentation, intended use of index test, and setting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37092">
                <a:tc>
                  <a:txBody>
                    <a:bodyPr/>
                    <a:lstStyle/>
                    <a:p>
                      <a:pPr marL="285750" indent="-285750" algn="l" defTabSz="914400">
                        <a:lnSpc>
                          <a:spcPct val="100000"/>
                        </a:lnSpc>
                        <a:buSzPct val="100000"/>
                        <a:buFont typeface="Arial"/>
                        <a:buChar char="•"/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Are there concerns that the included patients do not match the review question?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FF93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  <a:p>
                      <a:pPr algn="l" defTabSz="914400">
                        <a:lnSpc>
                          <a:spcPct val="100000"/>
                        </a:lnSpc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CONCERN: LOW / HIGH / UNCLEAR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FF93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Tito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4" name="Inappropriate methods of patient selection may introduce bias: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r>
              <a:t>Inappropriate methods of patient selection may introduce bias: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endParaRPr/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FFFFFF"/>
                </a:solidFill>
              </a:defRPr>
            </a:pPr>
            <a:r>
              <a:t>	- Study design: patient-control design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FFFFFF"/>
                </a:solidFill>
              </a:defRPr>
            </a:pPr>
            <a:endParaRPr/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FFFFFF"/>
                </a:solidFill>
              </a:defRPr>
            </a:pPr>
            <a:r>
              <a:t>	- Retrospective enrollment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FFFFFF"/>
                </a:solidFill>
              </a:defRPr>
            </a:pPr>
            <a:endParaRPr/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FFFFFF"/>
                </a:solidFill>
              </a:defRPr>
            </a:pPr>
            <a:r>
              <a:t>	- Selected enrollment (</a:t>
            </a:r>
            <a:r>
              <a:rPr i="1"/>
              <a:t>i.e.</a:t>
            </a:r>
            <a:r>
              <a:t> non-consecutive or random) 	</a:t>
            </a:r>
          </a:p>
        </p:txBody>
      </p:sp>
      <p:sp>
        <p:nvSpPr>
          <p:cNvPr id="775" name="Patient selection bias"/>
          <p:cNvSpPr/>
          <p:nvPr/>
        </p:nvSpPr>
        <p:spPr>
          <a:xfrm>
            <a:off x="684212" y="305115"/>
            <a:ext cx="7772401" cy="73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914400">
              <a:lnSpc>
                <a:spcPct val="100000"/>
              </a:lnSpc>
              <a:defRPr sz="4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Patient selection bias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“Relevant” spectrum of patients"/>
          <p:cNvSpPr/>
          <p:nvPr/>
        </p:nvSpPr>
        <p:spPr>
          <a:xfrm>
            <a:off x="179387" y="4076839"/>
            <a:ext cx="2709866" cy="690497"/>
          </a:xfrm>
          <a:prstGeom prst="rect">
            <a:avLst/>
          </a:prstGeom>
          <a:ln w="12700"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8" tIns="46798" rIns="46798" bIns="46798">
            <a:spAutoFit/>
          </a:bodyPr>
          <a:lstStyle>
            <a:lvl1pPr algn="ctr" defTabSz="914400"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“Relevant” spectrum of patients</a:t>
            </a:r>
          </a:p>
        </p:txBody>
      </p:sp>
      <p:sp>
        <p:nvSpPr>
          <p:cNvPr id="778" name="TE"/>
          <p:cNvSpPr/>
          <p:nvPr/>
        </p:nvSpPr>
        <p:spPr>
          <a:xfrm>
            <a:off x="3116263" y="4289804"/>
            <a:ext cx="947739" cy="377387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8" tIns="46798" rIns="46798" bIns="46798">
            <a:spAutoFit/>
          </a:bodyPr>
          <a:lstStyle>
            <a:lvl1pPr defTabSz="914400"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  TE</a:t>
            </a:r>
          </a:p>
        </p:txBody>
      </p:sp>
      <p:sp>
        <p:nvSpPr>
          <p:cNvPr id="779" name="Liver biopsy"/>
          <p:cNvSpPr/>
          <p:nvPr/>
        </p:nvSpPr>
        <p:spPr>
          <a:xfrm>
            <a:off x="4592835" y="3368025"/>
            <a:ext cx="2778128" cy="377387"/>
          </a:xfrm>
          <a:prstGeom prst="rect">
            <a:avLst/>
          </a:prstGeom>
          <a:solidFill>
            <a:srgbClr val="D9AA0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8" tIns="46798" rIns="46798" bIns="46798">
            <a:spAutoFit/>
          </a:bodyPr>
          <a:lstStyle>
            <a:lvl1pPr algn="ctr" defTabSz="914400"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Liver biopsy</a:t>
            </a:r>
          </a:p>
        </p:txBody>
      </p:sp>
      <p:sp>
        <p:nvSpPr>
          <p:cNvPr id="780" name="Liver biopsy"/>
          <p:cNvSpPr/>
          <p:nvPr/>
        </p:nvSpPr>
        <p:spPr>
          <a:xfrm>
            <a:off x="4605408" y="5197578"/>
            <a:ext cx="2778128" cy="377387"/>
          </a:xfrm>
          <a:prstGeom prst="rect">
            <a:avLst/>
          </a:prstGeom>
          <a:solidFill>
            <a:srgbClr val="D9AA0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8" tIns="46798" rIns="46798" bIns="46798">
            <a:spAutoFit/>
          </a:bodyPr>
          <a:lstStyle>
            <a:lvl1pPr algn="ctr" defTabSz="914400"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Liver biopsy</a:t>
            </a:r>
          </a:p>
        </p:txBody>
      </p:sp>
      <p:sp>
        <p:nvSpPr>
          <p:cNvPr id="781" name="Linea"/>
          <p:cNvSpPr/>
          <p:nvPr/>
        </p:nvSpPr>
        <p:spPr>
          <a:xfrm flipH="1">
            <a:off x="4230758" y="3586162"/>
            <a:ext cx="338141" cy="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2" name="Linea"/>
          <p:cNvSpPr/>
          <p:nvPr/>
        </p:nvSpPr>
        <p:spPr>
          <a:xfrm flipH="1">
            <a:off x="4230758" y="5432425"/>
            <a:ext cx="33814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3" name="Linea"/>
          <p:cNvSpPr/>
          <p:nvPr/>
        </p:nvSpPr>
        <p:spPr>
          <a:xfrm>
            <a:off x="4230687" y="3586160"/>
            <a:ext cx="3" cy="1828803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4" name="Linea"/>
          <p:cNvSpPr/>
          <p:nvPr/>
        </p:nvSpPr>
        <p:spPr>
          <a:xfrm>
            <a:off x="4064001" y="4500562"/>
            <a:ext cx="166692" cy="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5" name="TP"/>
          <p:cNvSpPr/>
          <p:nvPr/>
        </p:nvSpPr>
        <p:spPr>
          <a:xfrm>
            <a:off x="8059738" y="2824163"/>
            <a:ext cx="677866" cy="488363"/>
          </a:xfrm>
          <a:prstGeom prst="rect">
            <a:avLst/>
          </a:prstGeom>
          <a:solidFill>
            <a:srgbClr val="15AE0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8" tIns="46798" rIns="46798" bIns="46798">
            <a:spAutoFit/>
          </a:bodyPr>
          <a:lstStyle>
            <a:lvl1pPr algn="ctr" defTabSz="914400">
              <a:lnSpc>
                <a:spcPct val="100000"/>
              </a:lnSpc>
              <a:spcBef>
                <a:spcPts val="1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TP</a:t>
            </a:r>
          </a:p>
        </p:txBody>
      </p:sp>
      <p:sp>
        <p:nvSpPr>
          <p:cNvPr id="786" name="FP"/>
          <p:cNvSpPr/>
          <p:nvPr/>
        </p:nvSpPr>
        <p:spPr>
          <a:xfrm>
            <a:off x="8059738" y="3738562"/>
            <a:ext cx="677866" cy="488363"/>
          </a:xfrm>
          <a:prstGeom prst="rect">
            <a:avLst/>
          </a:prstGeom>
          <a:solidFill>
            <a:srgbClr val="FF070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8" tIns="46798" rIns="46798" bIns="46798">
            <a:spAutoFit/>
          </a:bodyPr>
          <a:lstStyle>
            <a:lvl1pPr algn="ctr" defTabSz="914400">
              <a:lnSpc>
                <a:spcPct val="100000"/>
              </a:lnSpc>
              <a:spcBef>
                <a:spcPts val="1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FP</a:t>
            </a:r>
          </a:p>
        </p:txBody>
      </p:sp>
      <p:sp>
        <p:nvSpPr>
          <p:cNvPr id="787" name="Linea"/>
          <p:cNvSpPr/>
          <p:nvPr/>
        </p:nvSpPr>
        <p:spPr>
          <a:xfrm flipH="1">
            <a:off x="7718424" y="3052763"/>
            <a:ext cx="338143" cy="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8" name="Linea"/>
          <p:cNvSpPr/>
          <p:nvPr/>
        </p:nvSpPr>
        <p:spPr>
          <a:xfrm flipH="1">
            <a:off x="7718424" y="3890962"/>
            <a:ext cx="338143" cy="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9" name="Linea"/>
          <p:cNvSpPr/>
          <p:nvPr/>
        </p:nvSpPr>
        <p:spPr>
          <a:xfrm>
            <a:off x="7718425" y="3052762"/>
            <a:ext cx="2" cy="83820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90" name="FN"/>
          <p:cNvSpPr/>
          <p:nvPr/>
        </p:nvSpPr>
        <p:spPr>
          <a:xfrm>
            <a:off x="8059738" y="4729162"/>
            <a:ext cx="677866" cy="488363"/>
          </a:xfrm>
          <a:prstGeom prst="rect">
            <a:avLst/>
          </a:prstGeom>
          <a:solidFill>
            <a:srgbClr val="FF070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8" tIns="46798" rIns="46798" bIns="46798">
            <a:spAutoFit/>
          </a:bodyPr>
          <a:lstStyle>
            <a:lvl1pPr algn="ctr" defTabSz="914400">
              <a:lnSpc>
                <a:spcPct val="100000"/>
              </a:lnSpc>
              <a:spcBef>
                <a:spcPts val="1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FN</a:t>
            </a:r>
          </a:p>
        </p:txBody>
      </p:sp>
      <p:sp>
        <p:nvSpPr>
          <p:cNvPr id="791" name="TN"/>
          <p:cNvSpPr/>
          <p:nvPr/>
        </p:nvSpPr>
        <p:spPr>
          <a:xfrm>
            <a:off x="8059738" y="5629414"/>
            <a:ext cx="677866" cy="488363"/>
          </a:xfrm>
          <a:prstGeom prst="rect">
            <a:avLst/>
          </a:prstGeom>
          <a:solidFill>
            <a:srgbClr val="15AE0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8" tIns="46798" rIns="46798" bIns="46798">
            <a:spAutoFit/>
          </a:bodyPr>
          <a:lstStyle>
            <a:lvl1pPr algn="ctr" defTabSz="914400">
              <a:lnSpc>
                <a:spcPct val="100000"/>
              </a:lnSpc>
              <a:spcBef>
                <a:spcPts val="1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TN</a:t>
            </a:r>
          </a:p>
        </p:txBody>
      </p:sp>
      <p:sp>
        <p:nvSpPr>
          <p:cNvPr id="792" name="Linea"/>
          <p:cNvSpPr/>
          <p:nvPr/>
        </p:nvSpPr>
        <p:spPr>
          <a:xfrm flipH="1">
            <a:off x="7718424" y="4943475"/>
            <a:ext cx="33814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93" name="Linea"/>
          <p:cNvSpPr/>
          <p:nvPr/>
        </p:nvSpPr>
        <p:spPr>
          <a:xfrm flipH="1">
            <a:off x="7718424" y="5805487"/>
            <a:ext cx="338143" cy="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94" name="Linea"/>
          <p:cNvSpPr/>
          <p:nvPr/>
        </p:nvSpPr>
        <p:spPr>
          <a:xfrm>
            <a:off x="7721600" y="4941887"/>
            <a:ext cx="2" cy="83820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95" name="Linea"/>
          <p:cNvSpPr/>
          <p:nvPr/>
        </p:nvSpPr>
        <p:spPr>
          <a:xfrm>
            <a:off x="7380358" y="3486150"/>
            <a:ext cx="33814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96" name="Linea"/>
          <p:cNvSpPr/>
          <p:nvPr/>
        </p:nvSpPr>
        <p:spPr>
          <a:xfrm>
            <a:off x="7402513" y="5338762"/>
            <a:ext cx="315916" cy="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97" name="Linea"/>
          <p:cNvSpPr/>
          <p:nvPr/>
        </p:nvSpPr>
        <p:spPr>
          <a:xfrm>
            <a:off x="2913064" y="4500562"/>
            <a:ext cx="203204" cy="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98" name="Più"/>
          <p:cNvSpPr/>
          <p:nvPr/>
        </p:nvSpPr>
        <p:spPr>
          <a:xfrm>
            <a:off x="3774568" y="2560422"/>
            <a:ext cx="610082" cy="685803"/>
          </a:xfrm>
          <a:prstGeom prst="plus">
            <a:avLst>
              <a:gd name="adj" fmla="val 43579"/>
            </a:avLst>
          </a:prstGeom>
          <a:solidFill>
            <a:srgbClr val="0000FF"/>
          </a:solidFill>
          <a:ln w="12700">
            <a:solidFill>
              <a:srgbClr val="0000FF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lnSpc>
                <a:spcPct val="100000"/>
              </a:lnSpc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99" name="Rettangolo"/>
          <p:cNvSpPr/>
          <p:nvPr/>
        </p:nvSpPr>
        <p:spPr>
          <a:xfrm>
            <a:off x="3779291" y="6215629"/>
            <a:ext cx="803768" cy="159815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lnSpc>
                <a:spcPct val="100000"/>
              </a:lnSpc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00" name="Basic design of diagnostic accuracy studies:…"/>
          <p:cNvSpPr/>
          <p:nvPr/>
        </p:nvSpPr>
        <p:spPr>
          <a:xfrm>
            <a:off x="182633" y="1268411"/>
            <a:ext cx="8316980" cy="108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8" tIns="46798" rIns="46798" bIns="46798">
            <a:spAutoFit/>
          </a:bodyPr>
          <a:lstStyle/>
          <a:p>
            <a:pPr defTabSz="914400">
              <a:lnSpc>
                <a:spcPct val="100000"/>
              </a:lnSpc>
              <a:tabLst>
                <a:tab pos="2578100" algn="l"/>
              </a:tabLst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Basic design of diagnostic accuracy studies: </a:t>
            </a:r>
          </a:p>
          <a:p>
            <a:pPr defTabSz="914400">
              <a:lnSpc>
                <a:spcPct val="100000"/>
              </a:lnSpc>
              <a:tabLst>
                <a:tab pos="2578100" algn="l"/>
              </a:tabLst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Prospective, blinded cross classification of test and reference standard in a clinically relevant setting</a:t>
            </a:r>
          </a:p>
        </p:txBody>
      </p:sp>
      <p:sp>
        <p:nvSpPr>
          <p:cNvPr id="801" name="Study design"/>
          <p:cNvSpPr>
            <a:spLocks noGrp="1"/>
          </p:cNvSpPr>
          <p:nvPr>
            <p:ph type="title"/>
          </p:nvPr>
        </p:nvSpPr>
        <p:spPr>
          <a:xfrm>
            <a:off x="539750" y="333515"/>
            <a:ext cx="8172450" cy="817563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Study design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Diagnostic Patient Control Study"/>
          <p:cNvSpPr/>
          <p:nvPr/>
        </p:nvSpPr>
        <p:spPr>
          <a:xfrm>
            <a:off x="2208213" y="1544637"/>
            <a:ext cx="5436253" cy="80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798" tIns="46798" rIns="46798" bIns="46798">
            <a:spAutoFit/>
          </a:bodyPr>
          <a:lstStyle/>
          <a:p>
            <a:pPr defTabSz="914400">
              <a:lnSpc>
                <a:spcPct val="100000"/>
              </a:lnSpc>
              <a:defRPr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Diagnostic Patient Control Study</a:t>
            </a:r>
            <a:r>
              <a:rPr sz="4800"/>
              <a:t> </a:t>
            </a:r>
          </a:p>
        </p:txBody>
      </p:sp>
      <p:sp>
        <p:nvSpPr>
          <p:cNvPr id="804" name="Linea"/>
          <p:cNvSpPr/>
          <p:nvPr/>
        </p:nvSpPr>
        <p:spPr>
          <a:xfrm flipH="1">
            <a:off x="4470398" y="2980823"/>
            <a:ext cx="2" cy="2895604"/>
          </a:xfrm>
          <a:prstGeom prst="line">
            <a:avLst/>
          </a:prstGeom>
          <a:ln w="28575">
            <a:solidFill>
              <a:srgbClr val="FFFFFF"/>
            </a:solidFill>
            <a:prstDash val="sysDot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05" name="Test parameter"/>
          <p:cNvSpPr/>
          <p:nvPr/>
        </p:nvSpPr>
        <p:spPr>
          <a:xfrm>
            <a:off x="7261999" y="5336604"/>
            <a:ext cx="1835183" cy="385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798" tIns="46798" rIns="46798" bIns="46798">
            <a:spAutoFit/>
          </a:bodyPr>
          <a:lstStyle>
            <a:lvl1pPr algn="ctr" defTabSz="914400">
              <a:lnSpc>
                <a:spcPct val="100000"/>
              </a:lnSpc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Test parameter</a:t>
            </a:r>
          </a:p>
        </p:txBody>
      </p:sp>
      <p:sp>
        <p:nvSpPr>
          <p:cNvPr id="806" name="Linea"/>
          <p:cNvSpPr/>
          <p:nvPr/>
        </p:nvSpPr>
        <p:spPr>
          <a:xfrm flipV="1">
            <a:off x="1219197" y="2728659"/>
            <a:ext cx="6" cy="3124204"/>
          </a:xfrm>
          <a:prstGeom prst="line">
            <a:avLst/>
          </a:prstGeom>
          <a:ln w="28575">
            <a:solidFill>
              <a:srgbClr val="FFFFFF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07" name="Linea"/>
          <p:cNvSpPr/>
          <p:nvPr/>
        </p:nvSpPr>
        <p:spPr>
          <a:xfrm>
            <a:off x="4211637" y="3973262"/>
            <a:ext cx="2709866" cy="1905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035" y="21312"/>
                  <a:pt x="2070" y="21024"/>
                  <a:pt x="3240" y="18144"/>
                </a:cubicBezTo>
                <a:cubicBezTo>
                  <a:pt x="4410" y="15264"/>
                  <a:pt x="5580" y="7344"/>
                  <a:pt x="7020" y="4320"/>
                </a:cubicBezTo>
                <a:cubicBezTo>
                  <a:pt x="8460" y="1296"/>
                  <a:pt x="10350" y="0"/>
                  <a:pt x="11880" y="0"/>
                </a:cubicBezTo>
                <a:cubicBezTo>
                  <a:pt x="13410" y="0"/>
                  <a:pt x="15030" y="1728"/>
                  <a:pt x="16200" y="4320"/>
                </a:cubicBezTo>
                <a:cubicBezTo>
                  <a:pt x="17370" y="6912"/>
                  <a:pt x="18000" y="12672"/>
                  <a:pt x="18900" y="15552"/>
                </a:cubicBezTo>
                <a:cubicBezTo>
                  <a:pt x="19800" y="18432"/>
                  <a:pt x="20700" y="20016"/>
                  <a:pt x="21600" y="21600"/>
                </a:cubicBezTo>
              </a:path>
            </a:pathLst>
          </a:custGeom>
          <a:solidFill>
            <a:srgbClr val="FF0066"/>
          </a:solidFill>
          <a:ln w="28575">
            <a:solidFill>
              <a:srgbClr val="FF0066"/>
            </a:solidFill>
          </a:ln>
        </p:spPr>
        <p:txBody>
          <a:bodyPr lIns="45718" tIns="45718" rIns="45718" bIns="45718" anchor="ctr"/>
          <a:lstStyle/>
          <a:p>
            <a:pPr defTabSz="914400">
              <a:lnSpc>
                <a:spcPct val="100000"/>
              </a:lnSpc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08" name="Linea"/>
          <p:cNvSpPr/>
          <p:nvPr/>
        </p:nvSpPr>
        <p:spPr>
          <a:xfrm>
            <a:off x="1763714" y="3960562"/>
            <a:ext cx="2709868" cy="1905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035" y="21312"/>
                  <a:pt x="2070" y="21024"/>
                  <a:pt x="3240" y="18144"/>
                </a:cubicBezTo>
                <a:cubicBezTo>
                  <a:pt x="4410" y="15264"/>
                  <a:pt x="5580" y="7344"/>
                  <a:pt x="7020" y="4320"/>
                </a:cubicBezTo>
                <a:cubicBezTo>
                  <a:pt x="8460" y="1296"/>
                  <a:pt x="10350" y="0"/>
                  <a:pt x="11880" y="0"/>
                </a:cubicBezTo>
                <a:cubicBezTo>
                  <a:pt x="13410" y="0"/>
                  <a:pt x="15030" y="1728"/>
                  <a:pt x="16200" y="4320"/>
                </a:cubicBezTo>
                <a:cubicBezTo>
                  <a:pt x="17370" y="6912"/>
                  <a:pt x="18000" y="12672"/>
                  <a:pt x="18900" y="15552"/>
                </a:cubicBezTo>
                <a:cubicBezTo>
                  <a:pt x="19800" y="18432"/>
                  <a:pt x="20700" y="20016"/>
                  <a:pt x="21600" y="21600"/>
                </a:cubicBezTo>
              </a:path>
            </a:pathLst>
          </a:cu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lIns="45718" tIns="45718" rIns="45718" bIns="45718" anchor="ctr"/>
          <a:lstStyle/>
          <a:p>
            <a:pPr defTabSz="914400">
              <a:lnSpc>
                <a:spcPct val="100000"/>
              </a:lnSpc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09" name="Healthy…"/>
          <p:cNvSpPr/>
          <p:nvPr/>
        </p:nvSpPr>
        <p:spPr>
          <a:xfrm>
            <a:off x="2192651" y="2957259"/>
            <a:ext cx="1775777" cy="90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798" tIns="46798" rIns="46798" bIns="46798">
            <a:spAutoFit/>
          </a:bodyPr>
          <a:lstStyle/>
          <a:p>
            <a:pPr algn="ctr" defTabSz="914400">
              <a:lnSpc>
                <a:spcPct val="100000"/>
              </a:lnSpc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Healthy </a:t>
            </a:r>
          </a:p>
          <a:p>
            <a:pPr algn="ctr" defTabSz="914400">
              <a:lnSpc>
                <a:spcPct val="100000"/>
              </a:lnSpc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volunteers</a:t>
            </a:r>
          </a:p>
        </p:txBody>
      </p:sp>
      <p:sp>
        <p:nvSpPr>
          <p:cNvPr id="810" name="%"/>
          <p:cNvSpPr/>
          <p:nvPr/>
        </p:nvSpPr>
        <p:spPr>
          <a:xfrm>
            <a:off x="852954" y="2728797"/>
            <a:ext cx="280053" cy="385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798" tIns="46798" rIns="46798" bIns="46798">
            <a:spAutoFit/>
          </a:bodyPr>
          <a:lstStyle>
            <a:lvl1pPr algn="ctr" defTabSz="914400">
              <a:lnSpc>
                <a:spcPct val="100000"/>
              </a:lnSpc>
              <a:defRPr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%</a:t>
            </a:r>
          </a:p>
        </p:txBody>
      </p:sp>
      <p:sp>
        <p:nvSpPr>
          <p:cNvPr id="811" name="Linea"/>
          <p:cNvSpPr/>
          <p:nvPr/>
        </p:nvSpPr>
        <p:spPr>
          <a:xfrm>
            <a:off x="1206500" y="5873180"/>
            <a:ext cx="6977063" cy="5"/>
          </a:xfrm>
          <a:prstGeom prst="line">
            <a:avLst/>
          </a:prstGeom>
          <a:ln w="28575">
            <a:solidFill>
              <a:srgbClr val="FFFFFF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12" name="Very sick…"/>
          <p:cNvSpPr/>
          <p:nvPr/>
        </p:nvSpPr>
        <p:spPr>
          <a:xfrm>
            <a:off x="5387907" y="2957259"/>
            <a:ext cx="1805120" cy="90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798" tIns="46798" rIns="46798" bIns="46798">
            <a:spAutoFit/>
          </a:bodyPr>
          <a:lstStyle/>
          <a:p>
            <a:pPr algn="ctr" defTabSz="914400">
              <a:lnSpc>
                <a:spcPct val="100000"/>
              </a:lnSpc>
              <a:defRPr sz="28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Very sick </a:t>
            </a:r>
          </a:p>
          <a:p>
            <a:pPr algn="ctr" defTabSz="914400">
              <a:lnSpc>
                <a:spcPct val="100000"/>
              </a:lnSpc>
              <a:defRPr sz="28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individuals</a:t>
            </a:r>
          </a:p>
        </p:txBody>
      </p:sp>
      <p:sp>
        <p:nvSpPr>
          <p:cNvPr id="813" name="Test…"/>
          <p:cNvSpPr/>
          <p:nvPr/>
        </p:nvSpPr>
        <p:spPr>
          <a:xfrm>
            <a:off x="3932766" y="2576401"/>
            <a:ext cx="1024468" cy="588897"/>
          </a:xfrm>
          <a:prstGeom prst="rect">
            <a:avLst/>
          </a:prstGeom>
          <a:ln w="12700"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798" tIns="46798" rIns="46798" bIns="46798">
            <a:spAutoFit/>
          </a:bodyPr>
          <a:lstStyle/>
          <a:p>
            <a:pPr algn="ctr" defTabSz="914400">
              <a:lnSpc>
                <a:spcPct val="100000"/>
              </a:lnSpc>
              <a:def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Test</a:t>
            </a:r>
            <a:endParaRPr sz="2800"/>
          </a:p>
          <a:p>
            <a:pPr algn="ctr" defTabSz="914400">
              <a:lnSpc>
                <a:spcPct val="100000"/>
              </a:lnSpc>
              <a:def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threshold</a:t>
            </a:r>
          </a:p>
        </p:txBody>
      </p:sp>
      <p:sp>
        <p:nvSpPr>
          <p:cNvPr id="814" name="Spectrum effects:  evaluation of 2 very different populations"/>
          <p:cNvSpPr>
            <a:spLocks noGrp="1"/>
          </p:cNvSpPr>
          <p:nvPr>
            <p:ph type="title"/>
          </p:nvPr>
        </p:nvSpPr>
        <p:spPr>
          <a:xfrm>
            <a:off x="685869" y="368300"/>
            <a:ext cx="7764465" cy="1166813"/>
          </a:xfrm>
          <a:prstGeom prst="rect">
            <a:avLst/>
          </a:prstGeom>
        </p:spPr>
        <p:txBody>
          <a:bodyPr/>
          <a:lstStyle/>
          <a:p>
            <a:pPr defTabSz="431291">
              <a:defRPr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Spectrum effects: </a:t>
            </a:r>
            <a:br/>
            <a:r>
              <a:t>evaluation of 2 very different populations </a:t>
            </a:r>
          </a:p>
        </p:txBody>
      </p:sp>
      <p:sp>
        <p:nvSpPr>
          <p:cNvPr id="815" name="the healthiest       the sickest…"/>
          <p:cNvSpPr/>
          <p:nvPr/>
        </p:nvSpPr>
        <p:spPr>
          <a:xfrm>
            <a:off x="1569086" y="5892758"/>
            <a:ext cx="6272221" cy="89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100000"/>
              </a:lnSpc>
              <a:spcBef>
                <a:spcPts val="1000"/>
              </a:spcBef>
              <a:defRPr sz="1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the healthiest			    the sickest</a:t>
            </a:r>
            <a:endParaRPr sz="2800"/>
          </a:p>
          <a:p>
            <a:pPr defTabSz="914400">
              <a:lnSpc>
                <a:spcPct val="100000"/>
              </a:lnSpc>
              <a:spcBef>
                <a:spcPts val="1400"/>
              </a:spcBef>
              <a:defRPr sz="1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                       </a:t>
            </a:r>
            <a:r>
              <a:rPr sz="2400" i="0">
                <a:solidFill>
                  <a:srgbClr val="FFCC00"/>
                </a:solidFill>
              </a:rPr>
              <a:t>SPECTRUM BIAS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Diagnostic Cross-sectional Study"/>
          <p:cNvSpPr/>
          <p:nvPr/>
        </p:nvSpPr>
        <p:spPr>
          <a:xfrm>
            <a:off x="2708275" y="1579562"/>
            <a:ext cx="5409688" cy="80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798" tIns="46798" rIns="46798" bIns="46798">
            <a:spAutoFit/>
          </a:bodyPr>
          <a:lstStyle/>
          <a:p>
            <a:pPr defTabSz="914400">
              <a:lnSpc>
                <a:spcPct val="100000"/>
              </a:lnSpc>
              <a:defRPr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Diagnostic Cross-sectional Study</a:t>
            </a:r>
            <a:r>
              <a:rPr sz="4800"/>
              <a:t> </a:t>
            </a:r>
          </a:p>
        </p:txBody>
      </p:sp>
      <p:sp>
        <p:nvSpPr>
          <p:cNvPr id="818" name="Test parameter"/>
          <p:cNvSpPr/>
          <p:nvPr/>
        </p:nvSpPr>
        <p:spPr>
          <a:xfrm>
            <a:off x="6878683" y="6095310"/>
            <a:ext cx="1835183" cy="385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798" tIns="46798" rIns="46798" bIns="46798">
            <a:spAutoFit/>
          </a:bodyPr>
          <a:lstStyle>
            <a:lvl1pPr algn="ctr" defTabSz="914400">
              <a:lnSpc>
                <a:spcPct val="100000"/>
              </a:lnSpc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Test parameter</a:t>
            </a:r>
          </a:p>
        </p:txBody>
      </p:sp>
      <p:sp>
        <p:nvSpPr>
          <p:cNvPr id="819" name="Linea"/>
          <p:cNvSpPr/>
          <p:nvPr/>
        </p:nvSpPr>
        <p:spPr>
          <a:xfrm flipV="1">
            <a:off x="1219197" y="2987673"/>
            <a:ext cx="6" cy="3124204"/>
          </a:xfrm>
          <a:prstGeom prst="line">
            <a:avLst/>
          </a:prstGeom>
          <a:ln w="28575">
            <a:solidFill>
              <a:srgbClr val="FFFFFF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20" name="Linea"/>
          <p:cNvSpPr/>
          <p:nvPr/>
        </p:nvSpPr>
        <p:spPr>
          <a:xfrm>
            <a:off x="3779908" y="4868862"/>
            <a:ext cx="2719391" cy="1243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035" y="21312"/>
                  <a:pt x="2070" y="21024"/>
                  <a:pt x="3240" y="18144"/>
                </a:cubicBezTo>
                <a:cubicBezTo>
                  <a:pt x="4410" y="15264"/>
                  <a:pt x="5580" y="7344"/>
                  <a:pt x="7020" y="4320"/>
                </a:cubicBezTo>
                <a:cubicBezTo>
                  <a:pt x="8460" y="1296"/>
                  <a:pt x="10350" y="0"/>
                  <a:pt x="11880" y="0"/>
                </a:cubicBezTo>
                <a:cubicBezTo>
                  <a:pt x="13410" y="0"/>
                  <a:pt x="15030" y="1728"/>
                  <a:pt x="16200" y="4320"/>
                </a:cubicBezTo>
                <a:cubicBezTo>
                  <a:pt x="17370" y="6912"/>
                  <a:pt x="18000" y="12672"/>
                  <a:pt x="18900" y="15552"/>
                </a:cubicBezTo>
                <a:cubicBezTo>
                  <a:pt x="19800" y="18432"/>
                  <a:pt x="20700" y="20016"/>
                  <a:pt x="21600" y="21600"/>
                </a:cubicBezTo>
              </a:path>
            </a:pathLst>
          </a:custGeom>
          <a:solidFill>
            <a:srgbClr val="FF0066"/>
          </a:solidFill>
          <a:ln w="28575">
            <a:solidFill>
              <a:srgbClr val="FF0066"/>
            </a:solidFill>
          </a:ln>
        </p:spPr>
        <p:txBody>
          <a:bodyPr lIns="45718" tIns="45718" rIns="45718" bIns="45718" anchor="ctr"/>
          <a:lstStyle/>
          <a:p>
            <a:pPr defTabSz="914400">
              <a:lnSpc>
                <a:spcPct val="100000"/>
              </a:lnSpc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21" name="Linea"/>
          <p:cNvSpPr/>
          <p:nvPr/>
        </p:nvSpPr>
        <p:spPr>
          <a:xfrm>
            <a:off x="1752667" y="4206873"/>
            <a:ext cx="3395668" cy="1905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035" y="21312"/>
                  <a:pt x="2070" y="21024"/>
                  <a:pt x="3240" y="18144"/>
                </a:cubicBezTo>
                <a:cubicBezTo>
                  <a:pt x="4410" y="15264"/>
                  <a:pt x="5580" y="7344"/>
                  <a:pt x="7020" y="4320"/>
                </a:cubicBezTo>
                <a:cubicBezTo>
                  <a:pt x="8460" y="1296"/>
                  <a:pt x="10350" y="0"/>
                  <a:pt x="11880" y="0"/>
                </a:cubicBezTo>
                <a:cubicBezTo>
                  <a:pt x="13410" y="0"/>
                  <a:pt x="15030" y="1728"/>
                  <a:pt x="16200" y="4320"/>
                </a:cubicBezTo>
                <a:cubicBezTo>
                  <a:pt x="17370" y="6912"/>
                  <a:pt x="18000" y="12672"/>
                  <a:pt x="18900" y="15552"/>
                </a:cubicBezTo>
                <a:cubicBezTo>
                  <a:pt x="19800" y="18432"/>
                  <a:pt x="20700" y="20016"/>
                  <a:pt x="21600" y="21600"/>
                </a:cubicBezTo>
              </a:path>
            </a:pathLst>
          </a:cu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lIns="45718" tIns="45718" rIns="45718" bIns="45718" anchor="ctr"/>
          <a:lstStyle/>
          <a:p>
            <a:pPr defTabSz="914400">
              <a:lnSpc>
                <a:spcPct val="100000"/>
              </a:lnSpc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22" name="Patients…"/>
          <p:cNvSpPr/>
          <p:nvPr/>
        </p:nvSpPr>
        <p:spPr>
          <a:xfrm>
            <a:off x="1545355" y="3322920"/>
            <a:ext cx="2798048" cy="90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8" tIns="46798" rIns="46798" bIns="46798">
            <a:spAutoFit/>
          </a:bodyPr>
          <a:lstStyle/>
          <a:p>
            <a:pPr algn="r" defTabSz="914400">
              <a:lnSpc>
                <a:spcPct val="100000"/>
              </a:lnSpc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Patients </a:t>
            </a:r>
          </a:p>
          <a:p>
            <a:pPr algn="r" defTabSz="914400">
              <a:lnSpc>
                <a:spcPct val="100000"/>
              </a:lnSpc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without disease</a:t>
            </a:r>
          </a:p>
        </p:txBody>
      </p:sp>
      <p:sp>
        <p:nvSpPr>
          <p:cNvPr id="823" name="%"/>
          <p:cNvSpPr/>
          <p:nvPr/>
        </p:nvSpPr>
        <p:spPr>
          <a:xfrm>
            <a:off x="852954" y="2987812"/>
            <a:ext cx="280053" cy="385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798" tIns="46798" rIns="46798" bIns="46798">
            <a:spAutoFit/>
          </a:bodyPr>
          <a:lstStyle>
            <a:lvl1pPr algn="ctr" defTabSz="914400">
              <a:lnSpc>
                <a:spcPct val="100000"/>
              </a:lnSpc>
              <a:defRPr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%</a:t>
            </a:r>
          </a:p>
        </p:txBody>
      </p:sp>
      <p:sp>
        <p:nvSpPr>
          <p:cNvPr id="824" name="Linea"/>
          <p:cNvSpPr/>
          <p:nvPr/>
        </p:nvSpPr>
        <p:spPr>
          <a:xfrm>
            <a:off x="1206500" y="6132194"/>
            <a:ext cx="6977063" cy="5"/>
          </a:xfrm>
          <a:prstGeom prst="line">
            <a:avLst/>
          </a:prstGeom>
          <a:ln w="28575">
            <a:solidFill>
              <a:srgbClr val="FFFFFF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25" name="Patients…"/>
          <p:cNvSpPr/>
          <p:nvPr/>
        </p:nvSpPr>
        <p:spPr>
          <a:xfrm>
            <a:off x="4617291" y="3338083"/>
            <a:ext cx="2286002" cy="90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8" tIns="46798" rIns="46798" bIns="46798">
            <a:spAutoFit/>
          </a:bodyPr>
          <a:lstStyle/>
          <a:p>
            <a:pPr defTabSz="914400">
              <a:lnSpc>
                <a:spcPct val="100000"/>
              </a:lnSpc>
              <a:defRPr sz="28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Patients </a:t>
            </a:r>
          </a:p>
          <a:p>
            <a:pPr defTabSz="914400">
              <a:lnSpc>
                <a:spcPct val="100000"/>
              </a:lnSpc>
              <a:defRPr sz="28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with disease</a:t>
            </a:r>
          </a:p>
        </p:txBody>
      </p:sp>
      <p:sp>
        <p:nvSpPr>
          <p:cNvPr id="826" name="Test…"/>
          <p:cNvSpPr/>
          <p:nvPr/>
        </p:nvSpPr>
        <p:spPr>
          <a:xfrm>
            <a:off x="3948641" y="2565537"/>
            <a:ext cx="1024467" cy="588897"/>
          </a:xfrm>
          <a:prstGeom prst="rect">
            <a:avLst/>
          </a:prstGeom>
          <a:ln w="12700"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798" tIns="46798" rIns="46798" bIns="46798">
            <a:spAutoFit/>
          </a:bodyPr>
          <a:lstStyle/>
          <a:p>
            <a:pPr algn="ctr" defTabSz="914400">
              <a:lnSpc>
                <a:spcPct val="100000"/>
              </a:lnSpc>
              <a:def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Test</a:t>
            </a:r>
            <a:endParaRPr sz="2800"/>
          </a:p>
          <a:p>
            <a:pPr algn="ctr" defTabSz="914400">
              <a:lnSpc>
                <a:spcPct val="100000"/>
              </a:lnSpc>
              <a:def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threshold</a:t>
            </a:r>
          </a:p>
        </p:txBody>
      </p:sp>
      <p:sp>
        <p:nvSpPr>
          <p:cNvPr id="827" name="Linea"/>
          <p:cNvSpPr/>
          <p:nvPr/>
        </p:nvSpPr>
        <p:spPr>
          <a:xfrm flipH="1">
            <a:off x="4470398" y="3213097"/>
            <a:ext cx="2" cy="2895606"/>
          </a:xfrm>
          <a:prstGeom prst="line">
            <a:avLst/>
          </a:prstGeom>
          <a:ln w="38100">
            <a:solidFill>
              <a:srgbClr val="FFFFFF"/>
            </a:solidFill>
            <a:prstDash val="sysDot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28" name="Spectrum effects: evaluation of representative populations"/>
          <p:cNvSpPr>
            <a:spLocks noGrp="1"/>
          </p:cNvSpPr>
          <p:nvPr>
            <p:ph type="title"/>
          </p:nvPr>
        </p:nvSpPr>
        <p:spPr>
          <a:xfrm>
            <a:off x="685869" y="368300"/>
            <a:ext cx="7764465" cy="11668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Spectrum effects: evaluation of representative populations</a:t>
            </a:r>
          </a:p>
        </p:txBody>
      </p:sp>
      <p:sp>
        <p:nvSpPr>
          <p:cNvPr id="829" name="SPECTRUM VARIATION"/>
          <p:cNvSpPr/>
          <p:nvPr/>
        </p:nvSpPr>
        <p:spPr>
          <a:xfrm>
            <a:off x="2746461" y="6218239"/>
            <a:ext cx="3622633" cy="49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600"/>
              </a:spcBef>
              <a:defRPr sz="2800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SPECTRUM VARIATION</a:t>
            </a:r>
            <a:r>
              <a:rPr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atient selection: applicability"/>
          <p:cNvSpPr>
            <a:spLocks noGrp="1"/>
          </p:cNvSpPr>
          <p:nvPr>
            <p:ph type="title"/>
          </p:nvPr>
        </p:nvSpPr>
        <p:spPr>
          <a:xfrm>
            <a:off x="457204" y="274637"/>
            <a:ext cx="8229601" cy="1143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t>Patient selection: applicability</a:t>
            </a:r>
          </a:p>
        </p:txBody>
      </p:sp>
      <p:sp>
        <p:nvSpPr>
          <p:cNvPr id="832" name="Measures of accuracy may vary across patient groups:…"/>
          <p:cNvSpPr>
            <a:spLocks noGrp="1"/>
          </p:cNvSpPr>
          <p:nvPr>
            <p:ph type="body" idx="1"/>
          </p:nvPr>
        </p:nvSpPr>
        <p:spPr>
          <a:xfrm>
            <a:off x="457198" y="1341437"/>
            <a:ext cx="8507050" cy="5068888"/>
          </a:xfrm>
          <a:prstGeom prst="rect">
            <a:avLst/>
          </a:prstGeom>
        </p:spPr>
        <p:txBody>
          <a:bodyPr/>
          <a:lstStyle/>
          <a:p>
            <a:pPr marL="0" lvl="1" indent="457200">
              <a:spcBef>
                <a:spcPts val="600"/>
              </a:spcBef>
              <a:buSzTx/>
              <a:buNone/>
              <a:defRPr sz="2800">
                <a:solidFill>
                  <a:srgbClr val="FFC000"/>
                </a:solidFill>
              </a:defRPr>
            </a:pPr>
            <a:r>
              <a:t>Measures of accuracy may vary across patient groups:</a:t>
            </a:r>
          </a:p>
          <a:p>
            <a:pPr marL="0" lvl="1" indent="457200">
              <a:spcBef>
                <a:spcPts val="600"/>
              </a:spcBef>
              <a:buSzTx/>
              <a:buNone/>
              <a:defRPr sz="2800">
                <a:solidFill>
                  <a:srgbClr val="FFC000"/>
                </a:solidFill>
              </a:defRPr>
            </a:pPr>
            <a:endParaRPr/>
          </a:p>
          <a:p>
            <a:pPr marL="1143000" lvl="2" indent="-228600">
              <a:spcBef>
                <a:spcPts val="600"/>
              </a:spcBef>
              <a:buFontTx/>
              <a:buChar char="➢"/>
              <a:defRPr sz="2800">
                <a:solidFill>
                  <a:srgbClr val="FFFFFF"/>
                </a:solidFill>
              </a:defRPr>
            </a:pPr>
            <a:r>
              <a:t> Setting</a:t>
            </a:r>
            <a:endParaRPr sz="2400"/>
          </a:p>
          <a:p>
            <a:pPr marL="1143000" lvl="2" indent="-228600">
              <a:spcBef>
                <a:spcPts val="600"/>
              </a:spcBef>
              <a:buFontTx/>
              <a:buChar char="➢"/>
              <a:defRPr sz="2800">
                <a:solidFill>
                  <a:srgbClr val="FFFFFF"/>
                </a:solidFill>
              </a:defRPr>
            </a:pPr>
            <a:r>
              <a:t> Advanced vs early disease</a:t>
            </a:r>
            <a:endParaRPr sz="2400"/>
          </a:p>
          <a:p>
            <a:pPr marL="1143000" lvl="2" indent="-228600">
              <a:spcBef>
                <a:spcPts val="600"/>
              </a:spcBef>
              <a:buFontTx/>
              <a:buChar char="➢"/>
              <a:defRPr sz="2800">
                <a:solidFill>
                  <a:srgbClr val="FFFFFF"/>
                </a:solidFill>
              </a:defRPr>
            </a:pPr>
            <a:r>
              <a:t> Symptoms</a:t>
            </a:r>
            <a:endParaRPr sz="2400"/>
          </a:p>
          <a:p>
            <a:pPr marL="1143000" lvl="2" indent="-228600">
              <a:spcBef>
                <a:spcPts val="600"/>
              </a:spcBef>
              <a:buFontTx/>
              <a:buChar char="➢"/>
              <a:defRPr sz="2800">
                <a:solidFill>
                  <a:srgbClr val="FFFFFF"/>
                </a:solidFill>
              </a:defRPr>
            </a:pPr>
            <a:r>
              <a:t> Demographic features</a:t>
            </a:r>
            <a:endParaRPr sz="2400"/>
          </a:p>
          <a:p>
            <a:pPr marL="1143000" lvl="2" indent="-228600">
              <a:spcBef>
                <a:spcPts val="600"/>
              </a:spcBef>
              <a:buFontTx/>
              <a:buChar char="➢"/>
              <a:defRPr sz="2800">
                <a:solidFill>
                  <a:srgbClr val="FFFFFF"/>
                </a:solidFill>
              </a:defRPr>
            </a:pPr>
            <a:r>
              <a:t> Presence of alternative conditions</a:t>
            </a:r>
            <a:endParaRPr sz="2400"/>
          </a:p>
          <a:p>
            <a:pPr marL="1143000" lvl="2" indent="-228600">
              <a:spcBef>
                <a:spcPts val="600"/>
              </a:spcBef>
              <a:buFontTx/>
              <a:buChar char="➢"/>
              <a:defRPr sz="2800">
                <a:solidFill>
                  <a:srgbClr val="FFFFFF"/>
                </a:solidFill>
              </a:defRPr>
            </a:pPr>
            <a:r>
              <a:t> Co-morbidities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Titolo"/>
          <p:cNvSpPr>
            <a:spLocks noGrp="1"/>
          </p:cNvSpPr>
          <p:nvPr>
            <p:ph type="title"/>
          </p:nvPr>
        </p:nvSpPr>
        <p:spPr>
          <a:xfrm>
            <a:off x="457204" y="274637"/>
            <a:ext cx="8229601" cy="11430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5" name="Corpo"/>
          <p:cNvSpPr>
            <a:spLocks noGrp="1"/>
          </p:cNvSpPr>
          <p:nvPr>
            <p:ph type="body" idx="1"/>
          </p:nvPr>
        </p:nvSpPr>
        <p:spPr>
          <a:xfrm>
            <a:off x="457204" y="1600206"/>
            <a:ext cx="8229601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36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7056440"/>
          </a:xfrm>
          <a:prstGeom prst="rect">
            <a:avLst/>
          </a:prstGeom>
          <a:ln w="12700">
            <a:miter lim="400000"/>
          </a:ln>
        </p:spPr>
      </p:pic>
      <p:sp>
        <p:nvSpPr>
          <p:cNvPr id="837" name="Rettangolo"/>
          <p:cNvSpPr/>
          <p:nvPr/>
        </p:nvSpPr>
        <p:spPr>
          <a:xfrm>
            <a:off x="5143570" y="3143250"/>
            <a:ext cx="2714628" cy="1000129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 defTabSz="914400">
              <a:lnSpc>
                <a:spcPct val="100000"/>
              </a:lnSpc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38" name="Severity of the disease…"/>
          <p:cNvSpPr/>
          <p:nvPr/>
        </p:nvSpPr>
        <p:spPr>
          <a:xfrm>
            <a:off x="5357881" y="3071813"/>
            <a:ext cx="2928942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100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Severity of the disease</a:t>
            </a:r>
            <a:endParaRPr sz="3200"/>
          </a:p>
          <a:p>
            <a:pPr defTabSz="914400">
              <a:lnSpc>
                <a:spcPct val="100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co-morbidities</a:t>
            </a:r>
          </a:p>
        </p:txBody>
      </p:sp>
      <p:sp>
        <p:nvSpPr>
          <p:cNvPr id="839" name="Severity of the disease…"/>
          <p:cNvSpPr/>
          <p:nvPr/>
        </p:nvSpPr>
        <p:spPr>
          <a:xfrm>
            <a:off x="5215006" y="5286514"/>
            <a:ext cx="2928942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100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Severity of the disease</a:t>
            </a:r>
            <a:endParaRPr sz="3200"/>
          </a:p>
          <a:p>
            <a:pPr defTabSz="914400">
              <a:lnSpc>
                <a:spcPct val="100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co-morbidities</a:t>
            </a:r>
          </a:p>
        </p:txBody>
      </p:sp>
      <p:sp>
        <p:nvSpPr>
          <p:cNvPr id="840" name="Rettangolo"/>
          <p:cNvSpPr/>
          <p:nvPr/>
        </p:nvSpPr>
        <p:spPr>
          <a:xfrm>
            <a:off x="5143570" y="5286514"/>
            <a:ext cx="2714628" cy="1000129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 defTabSz="914400">
              <a:lnSpc>
                <a:spcPct val="100000"/>
              </a:lnSpc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41" name="Severity of the disease…"/>
          <p:cNvSpPr/>
          <p:nvPr/>
        </p:nvSpPr>
        <p:spPr>
          <a:xfrm>
            <a:off x="5286373" y="5214937"/>
            <a:ext cx="2928943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100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Severity of the disease</a:t>
            </a:r>
            <a:endParaRPr sz="3200"/>
          </a:p>
          <a:p>
            <a:pPr defTabSz="914400">
              <a:lnSpc>
                <a:spcPct val="100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co-morbidities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DOMAIN 2: INDEX TEST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C000"/>
                </a:solidFill>
              </a:defRPr>
            </a:lvl1pPr>
          </a:lstStyle>
          <a:p>
            <a:r>
              <a:t>DOMAIN 2: INDEX TEST</a:t>
            </a:r>
          </a:p>
        </p:txBody>
      </p:sp>
      <p:graphicFrame>
        <p:nvGraphicFramePr>
          <p:cNvPr id="844" name="Tabella"/>
          <p:cNvGraphicFramePr/>
          <p:nvPr/>
        </p:nvGraphicFramePr>
        <p:xfrm>
          <a:off x="539750" y="1906588"/>
          <a:ext cx="7920038" cy="397033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968875"/>
                <a:gridCol w="515938"/>
                <a:gridCol w="2435225"/>
              </a:tblGrid>
              <a:tr h="341340">
                <a:tc gridSpan="3"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Risk of Bias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38100">
                      <a:solidFill>
                        <a:srgbClr val="FF93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31578">
                <a:tc gridSpan="3"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Describe the index test and how it was conducted and interpreted: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</a:lnL>
                    <a:lnR w="38100">
                      <a:solidFill>
                        <a:srgbClr val="FF93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17566">
                <a:tc gridSpan="2">
                  <a:txBody>
                    <a:bodyPr/>
                    <a:lstStyle/>
                    <a:p>
                      <a:pPr marL="742950" lvl="1" indent="-285750" algn="l" defTabSz="914400">
                        <a:lnSpc>
                          <a:spcPct val="100000"/>
                        </a:lnSpc>
                        <a:buSzPct val="100000"/>
                        <a:buChar char="❖"/>
                        <a:tabLst>
                          <a:tab pos="444500" algn="l"/>
                        </a:tabLst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Were the index test results interpreted without knowledge of the results of the reference standard?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/ No / Unclear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85835">
                <a:tc gridSpan="2">
                  <a:txBody>
                    <a:bodyPr/>
                    <a:lstStyle/>
                    <a:p>
                      <a:pPr marL="742950" lvl="1" indent="-285750" algn="l" defTabSz="914400">
                        <a:lnSpc>
                          <a:spcPct val="100000"/>
                        </a:lnSpc>
                        <a:buSzPct val="100000"/>
                        <a:buChar char="❖"/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If a threshold was used, was it prespecified?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/ No / Unclear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66783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Could the conduct or interpretation of the index test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have introduced bias?	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RISK: LOW / HIGH / UNCLEAR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41401">
                <a:tc gridSpan="2"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600"/>
                      </a:pPr>
                      <a:endParaRPr/>
                    </a:p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defRPr sz="18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B. Concerns about applicability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85835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Are there concerns that the index test, its conduct, or its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interpretation differ from the review question?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FF93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CONCERN: LOW / HIGH / UNCLEAR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FF93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Tito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7" name="Could the conduct or interpretation of the Index Test have introduced bias?…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381897" cy="4525963"/>
          </a:xfrm>
          <a:prstGeom prst="rect">
            <a:avLst/>
          </a:prstGeom>
        </p:spPr>
        <p:txBody>
          <a:bodyPr/>
          <a:lstStyle/>
          <a:p>
            <a:pPr marL="0" indent="0" defTabSz="431291">
              <a:lnSpc>
                <a:spcPct val="130000"/>
              </a:lnSpc>
              <a:spcBef>
                <a:spcPts val="500"/>
              </a:spcBef>
              <a:buSzTx/>
              <a:buNone/>
              <a:defRPr sz="2300" b="1" i="1">
                <a:solidFill>
                  <a:srgbClr val="FFFFFF"/>
                </a:solidFill>
              </a:defRPr>
            </a:pPr>
            <a:r>
              <a:t>Could the conduct or interpretation of the Index Test have introduced bias?</a:t>
            </a:r>
          </a:p>
          <a:p>
            <a:pPr marL="329184" indent="-329184" defTabSz="431291">
              <a:lnSpc>
                <a:spcPct val="130000"/>
              </a:lnSpc>
              <a:defRPr sz="2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329184" indent="-329184" defTabSz="431291">
              <a:lnSpc>
                <a:spcPct val="130000"/>
              </a:lnSpc>
              <a:spcBef>
                <a:spcPts val="500"/>
              </a:spcBef>
              <a:defRPr sz="2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The </a:t>
            </a:r>
            <a:r>
              <a:rPr>
                <a:solidFill>
                  <a:srgbClr val="FFCC00"/>
                </a:solidFill>
              </a:rPr>
              <a:t>execution of the Index Test</a:t>
            </a:r>
            <a:r>
              <a:t> described in sufficient detail to permit replication of results (predefined cut-off etc.)</a:t>
            </a:r>
            <a:endParaRPr sz="2600"/>
          </a:p>
          <a:p>
            <a:pPr marL="329184" indent="-329184" defTabSz="877822">
              <a:lnSpc>
                <a:spcPct val="130000"/>
              </a:lnSpc>
              <a:defRPr sz="2600">
                <a:solidFill>
                  <a:srgbClr val="FFFFFF"/>
                </a:solidFill>
              </a:defRPr>
            </a:pPr>
            <a:endParaRPr/>
          </a:p>
          <a:p>
            <a:pPr marL="329184" indent="-329184" defTabSz="877822">
              <a:lnSpc>
                <a:spcPct val="130000"/>
              </a:lnSpc>
              <a:spcBef>
                <a:spcPts val="600"/>
              </a:spcBef>
              <a:defRPr sz="2600">
                <a:solidFill>
                  <a:srgbClr val="FFFFFF"/>
                </a:solidFill>
              </a:defRPr>
            </a:pPr>
            <a:r>
              <a:t>IT results should be interpreted without knowledge of the RS results (</a:t>
            </a:r>
            <a:r>
              <a:rPr>
                <a:solidFill>
                  <a:srgbClr val="FFC000"/>
                </a:solidFill>
              </a:rPr>
              <a:t>information bias)</a:t>
            </a:r>
          </a:p>
        </p:txBody>
      </p:sp>
      <p:sp>
        <p:nvSpPr>
          <p:cNvPr id="848" name="Index Test bias"/>
          <p:cNvSpPr/>
          <p:nvPr/>
        </p:nvSpPr>
        <p:spPr>
          <a:xfrm>
            <a:off x="684212" y="305117"/>
            <a:ext cx="7772401" cy="73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914400">
              <a:lnSpc>
                <a:spcPct val="100000"/>
              </a:lnSpc>
              <a:defRPr sz="4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Index Test bias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Bias in primary studies can lead to misleading estimates of accuracy…"/>
          <p:cNvSpPr>
            <a:spLocks noGrp="1"/>
          </p:cNvSpPr>
          <p:nvPr>
            <p:ph type="body" idx="1"/>
          </p:nvPr>
        </p:nvSpPr>
        <p:spPr>
          <a:xfrm>
            <a:off x="1279110" y="1988840"/>
            <a:ext cx="6717549" cy="4233863"/>
          </a:xfrm>
          <a:prstGeom prst="rect">
            <a:avLst/>
          </a:prstGeom>
        </p:spPr>
        <p:txBody>
          <a:bodyPr/>
          <a:lstStyle/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Bias in primary studies can lead to misleading estimates of accuracy</a:t>
            </a:r>
          </a:p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The studies may not be applicable to the review question</a:t>
            </a:r>
          </a:p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The results of primary studies may vary</a:t>
            </a:r>
          </a:p>
        </p:txBody>
      </p:sp>
      <p:sp>
        <p:nvSpPr>
          <p:cNvPr id="703" name="Why assessing quality"/>
          <p:cNvSpPr/>
          <p:nvPr/>
        </p:nvSpPr>
        <p:spPr>
          <a:xfrm>
            <a:off x="457200" y="526286"/>
            <a:ext cx="8229600" cy="639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8" tIns="46798" rIns="46798" bIns="46798" anchor="ctr">
            <a:spAutoFit/>
          </a:bodyPr>
          <a:lstStyle>
            <a:lvl1pPr algn="ctr">
              <a:defRPr sz="36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Why assessing quality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Index Test applicability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t>Index Test applicability</a:t>
            </a:r>
          </a:p>
        </p:txBody>
      </p:sp>
      <p:sp>
        <p:nvSpPr>
          <p:cNvPr id="851" name="Are there concerns that the Index Test, its conduct, or interpretation differ from the review question?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800" b="1" i="1">
                <a:solidFill>
                  <a:srgbClr val="FFFFFF"/>
                </a:solidFill>
              </a:defRPr>
            </a:pPr>
            <a:r>
              <a:t>Are there concerns that the Index Test, its conduct, or interpretation differ from the review question? </a:t>
            </a:r>
          </a:p>
          <a:p>
            <a:pPr marL="0" indent="0">
              <a:buSzTx/>
              <a:buNone/>
              <a:defRPr sz="2800">
                <a:solidFill>
                  <a:srgbClr val="FFFFFF"/>
                </a:solidFill>
              </a:defRPr>
            </a:pPr>
            <a:endParaRPr/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FFFFFF"/>
                </a:solidFill>
              </a:defRPr>
            </a:pPr>
            <a:r>
              <a:t>If test conduct, technology, setting or interpretation differ from your review question, the results may not be applicable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DOMAIN 3: REFERENCE STANDARD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C000"/>
                </a:solidFill>
              </a:defRPr>
            </a:lvl1pPr>
          </a:lstStyle>
          <a:p>
            <a:r>
              <a:t>DOMAIN 3: REFERENCE STANDARD</a:t>
            </a:r>
          </a:p>
        </p:txBody>
      </p:sp>
      <p:graphicFrame>
        <p:nvGraphicFramePr>
          <p:cNvPr id="854" name="Tabella"/>
          <p:cNvGraphicFramePr/>
          <p:nvPr/>
        </p:nvGraphicFramePr>
        <p:xfrm>
          <a:off x="973137" y="1682750"/>
          <a:ext cx="7343775" cy="419417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91866"/>
                <a:gridCol w="316220"/>
                <a:gridCol w="2635689"/>
              </a:tblGrid>
              <a:tr h="345851">
                <a:tc gridSpan="3"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Risk of Bias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38100">
                      <a:solidFill>
                        <a:srgbClr val="FF93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31616">
                <a:tc gridSpan="3"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Describe the reference standard and how it was conducted and interpreted: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</a:lnL>
                    <a:lnR w="38100">
                      <a:solidFill>
                        <a:srgbClr val="FF93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87744">
                <a:tc gridSpan="2">
                  <a:txBody>
                    <a:bodyPr/>
                    <a:lstStyle/>
                    <a:p>
                      <a:pPr marL="742950" lvl="1" indent="-285750" algn="l" defTabSz="914400">
                        <a:lnSpc>
                          <a:spcPct val="100000"/>
                        </a:lnSpc>
                        <a:buSzPct val="100000"/>
                        <a:buChar char="❖"/>
                        <a:tabLst>
                          <a:tab pos="444500" algn="l"/>
                        </a:tabLst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Is the reference standard likely to correctly classify the target condition?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/ No / Unclear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731616">
                <a:tc gridSpan="2">
                  <a:txBody>
                    <a:bodyPr/>
                    <a:lstStyle/>
                    <a:p>
                      <a:pPr marL="742950" lvl="1" indent="-285750" algn="l" defTabSz="914400">
                        <a:lnSpc>
                          <a:spcPct val="100000"/>
                        </a:lnSpc>
                        <a:buSzPct val="100000"/>
                        <a:buChar char="❖"/>
                        <a:tabLst>
                          <a:tab pos="444500" algn="l"/>
                        </a:tabLst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Were the reference standard results interpreted without knowledge of the results of the index test?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/ No / Unclear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17573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Could the reference standard, its conduct, or its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interpretation have introduced bias?	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RISK: LOW / HIGH/ UNCLEAR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48157">
                <a:tc gridSpan="2"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600"/>
                      </a:pPr>
                      <a:endParaRPr/>
                    </a:p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defRPr sz="18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B. Concerns about applicability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sz="1600"/>
                      </a:pPr>
                      <a:endParaRPr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731616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 there concerns that the target condition as defined by the reference standard does not match the review question?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FF93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CONCERN: LOW / HIGH / UNCLEAR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FF93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Tito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857" name="Corp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8" name="Reference Standard bias"/>
          <p:cNvSpPr/>
          <p:nvPr/>
        </p:nvSpPr>
        <p:spPr>
          <a:xfrm>
            <a:off x="609600" y="628968"/>
            <a:ext cx="8229600" cy="73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914400">
              <a:lnSpc>
                <a:spcPct val="100000"/>
              </a:lnSpc>
              <a:defRPr sz="4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Reference Standard bias</a:t>
            </a:r>
          </a:p>
        </p:txBody>
      </p:sp>
      <p:sp>
        <p:nvSpPr>
          <p:cNvPr id="859" name="Could the reference standard, its conduct, or its interpretation have introduced bias?…"/>
          <p:cNvSpPr/>
          <p:nvPr/>
        </p:nvSpPr>
        <p:spPr>
          <a:xfrm>
            <a:off x="609600" y="1752599"/>
            <a:ext cx="8229600" cy="6136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100000"/>
              </a:lnSpc>
              <a:spcBef>
                <a:spcPts val="400"/>
              </a:spcBef>
              <a:defRPr sz="20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Could the reference standard, its conduct, or its interpretation have introduced bias? </a:t>
            </a:r>
          </a:p>
          <a:p>
            <a:pPr marL="342900" indent="-342900" defTabSz="914400">
              <a:lnSpc>
                <a:spcPct val="100000"/>
              </a:lnSpc>
              <a:spcBef>
                <a:spcPts val="700"/>
              </a:spcBef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RS should be the most accurate test to diagnose the TC </a:t>
            </a:r>
            <a:r>
              <a:rPr>
                <a:solidFill>
                  <a:srgbClr val="FFC000"/>
                </a:solidFill>
              </a:rPr>
              <a:t>(misclassification bias)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defTabSz="914400">
              <a:lnSpc>
                <a:spcPct val="100000"/>
              </a:lnSpc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The </a:t>
            </a:r>
            <a:r>
              <a:rPr>
                <a:solidFill>
                  <a:srgbClr val="FFCC00"/>
                </a:solidFill>
              </a:rPr>
              <a:t>execution of the RS </a:t>
            </a:r>
            <a:r>
              <a:t>should be described in sufficient detail to allow the replication of results (predefined cut-off etc.)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RS should be interpreted blind to IT results </a:t>
            </a:r>
            <a:r>
              <a:rPr>
                <a:solidFill>
                  <a:srgbClr val="FFC000"/>
                </a:solidFill>
              </a:rPr>
              <a:t>(information bias)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defTabSz="914400">
              <a:lnSpc>
                <a:spcPct val="100000"/>
              </a:lnSpc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IT should not be a part of the RS </a:t>
            </a:r>
            <a:r>
              <a:rPr>
                <a:solidFill>
                  <a:srgbClr val="FFC000"/>
                </a:solidFill>
              </a:rPr>
              <a:t>(incorporation bias)</a:t>
            </a:r>
          </a:p>
          <a:p>
            <a:pPr marL="342900" indent="-342900" defTabSz="914400">
              <a:lnSpc>
                <a:spcPct val="100000"/>
              </a:lnSpc>
              <a:spcBef>
                <a:spcPts val="700"/>
              </a:spcBef>
              <a:buSzPct val="100000"/>
              <a:buFont typeface="Arial"/>
              <a:buChar char="•"/>
              <a:defRPr sz="20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342900" indent="-342900" defTabSz="914400">
              <a:lnSpc>
                <a:spcPct val="100000"/>
              </a:lnSpc>
              <a:spcBef>
                <a:spcPts val="700"/>
              </a:spcBef>
              <a:buSzPct val="100000"/>
              <a:buFont typeface="Arial"/>
              <a:buChar char="•"/>
              <a:defRPr sz="20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342900" indent="-342900" defTabSz="914400">
              <a:lnSpc>
                <a:spcPct val="100000"/>
              </a:lnSpc>
              <a:spcBef>
                <a:spcPts val="700"/>
              </a:spcBef>
              <a:buSzPct val="100000"/>
              <a:buFont typeface="Arial"/>
              <a:buChar char="•"/>
              <a:defRPr sz="20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The reference standard should accurately reflect…"/>
          <p:cNvSpPr/>
          <p:nvPr/>
        </p:nvSpPr>
        <p:spPr>
          <a:xfrm>
            <a:off x="395291" y="3698194"/>
            <a:ext cx="8424862" cy="2860037"/>
          </a:xfrm>
          <a:prstGeom prst="rect">
            <a:avLst/>
          </a:prstGeom>
          <a:solidFill>
            <a:srgbClr val="000000"/>
          </a:solidFill>
          <a:ln w="63500">
            <a:solidFill>
              <a:srgbClr val="3366FF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reference standard should accurately reflect </a:t>
            </a:r>
          </a:p>
          <a:p>
            <a:pPr algn="ctr" defTabSz="914400">
              <a:lnSpc>
                <a:spcPct val="100000"/>
              </a:lnSpc>
              <a:spcBef>
                <a:spcPts val="1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true state of the patient, but is usually imperfect. </a:t>
            </a:r>
          </a:p>
          <a:p>
            <a:pPr algn="ctr" defTabSz="914400">
              <a:lnSpc>
                <a:spcPct val="100000"/>
              </a:lnSpc>
              <a:spcBef>
                <a:spcPts val="1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Its sensitivity and specificity are &lt; 100%</a:t>
            </a:r>
          </a:p>
          <a:p>
            <a:pPr algn="ctr" defTabSz="914400">
              <a:lnSpc>
                <a:spcPct val="100000"/>
              </a:lnSpc>
              <a:spcBef>
                <a:spcPts val="1600"/>
              </a:spcBef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Reference standard pos   </a:t>
            </a:r>
            <a:r>
              <a:rPr sz="3200">
                <a:solidFill>
                  <a:srgbClr val="FFFF00"/>
                </a:solidFill>
              </a:rPr>
              <a:t>≠ </a:t>
            </a:r>
            <a:r>
              <a:t>  Target Disease  </a:t>
            </a:r>
          </a:p>
        </p:txBody>
      </p:sp>
      <p:sp>
        <p:nvSpPr>
          <p:cNvPr id="862" name="From the GOLD STANDARD…"/>
          <p:cNvSpPr/>
          <p:nvPr/>
        </p:nvSpPr>
        <p:spPr>
          <a:xfrm>
            <a:off x="395291" y="1772815"/>
            <a:ext cx="8424862" cy="1170937"/>
          </a:xfrm>
          <a:prstGeom prst="rect">
            <a:avLst/>
          </a:prstGeom>
          <a:ln w="63500">
            <a:solidFill>
              <a:srgbClr val="FFCC00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600"/>
              </a:spcBef>
              <a:defRPr sz="28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From the </a:t>
            </a:r>
            <a:r>
              <a:rPr b="1">
                <a:solidFill>
                  <a:srgbClr val="FFC000"/>
                </a:solidFill>
              </a:rPr>
              <a:t>GOLD STANDARD</a:t>
            </a:r>
            <a:r>
              <a:rPr>
                <a:solidFill>
                  <a:srgbClr val="FFC000"/>
                </a:solidFill>
              </a:rPr>
              <a:t> </a:t>
            </a:r>
          </a:p>
          <a:p>
            <a:pPr algn="ctr" defTabSz="914400">
              <a:lnSpc>
                <a:spcPct val="100000"/>
              </a:lnSpc>
              <a:spcBef>
                <a:spcPts val="1600"/>
              </a:spcBef>
              <a:defRPr sz="28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	to the </a:t>
            </a:r>
            <a:r>
              <a:rPr b="1"/>
              <a:t>REFERENCE STANDARD   </a:t>
            </a:r>
          </a:p>
        </p:txBody>
      </p:sp>
      <p:sp>
        <p:nvSpPr>
          <p:cNvPr id="863" name="Misclassification bias"/>
          <p:cNvSpPr/>
          <p:nvPr/>
        </p:nvSpPr>
        <p:spPr>
          <a:xfrm>
            <a:off x="539552" y="241126"/>
            <a:ext cx="8708519" cy="63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100000"/>
              </a:lnSpc>
              <a:defRPr sz="36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Misclassification bias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Misclassification bias  When the reference standard does not correctly classify patients with the target condition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18486" cy="1655761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FFCC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Misclassification bias</a:t>
            </a:r>
            <a:br/>
            <a:r>
              <a: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>
                <a:solidFill>
                  <a:srgbClr val="FFFFFF"/>
                </a:solidFill>
              </a:rPr>
              <a:t>When the reference standard does not correctly classify patients with the target condition</a:t>
            </a:r>
          </a:p>
        </p:txBody>
      </p:sp>
      <p:sp>
        <p:nvSpPr>
          <p:cNvPr id="866" name="Example…"/>
          <p:cNvSpPr>
            <a:spLocks noGrp="1"/>
          </p:cNvSpPr>
          <p:nvPr>
            <p:ph type="body" sz="half" idx="1"/>
          </p:nvPr>
        </p:nvSpPr>
        <p:spPr>
          <a:xfrm>
            <a:off x="395284" y="2420938"/>
            <a:ext cx="3671894" cy="4103690"/>
          </a:xfrm>
          <a:prstGeom prst="rect">
            <a:avLst/>
          </a:prstGeom>
          <a:ln w="38100">
            <a:solidFill>
              <a:srgbClr val="FFFFFF"/>
            </a:solidFill>
            <a:miter lim="800000"/>
          </a:ln>
        </p:spPr>
        <p:txBody>
          <a:bodyPr/>
          <a:lstStyle/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Example</a:t>
            </a:r>
          </a:p>
          <a:p>
            <a:pPr algn="ctr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Liver biopsy </a:t>
            </a:r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as reference standard </a:t>
            </a:r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For staging hepatic fibrosis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can have</a:t>
            </a:r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30% </a:t>
            </a:r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false-negative results</a:t>
            </a:r>
          </a:p>
        </p:txBody>
      </p:sp>
      <p:sp>
        <p:nvSpPr>
          <p:cNvPr id="867" name="Forma"/>
          <p:cNvSpPr/>
          <p:nvPr/>
        </p:nvSpPr>
        <p:spPr>
          <a:xfrm>
            <a:off x="4284662" y="2420936"/>
            <a:ext cx="4402138" cy="4103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3600" y="5400"/>
                </a:lnTo>
                <a:lnTo>
                  <a:pt x="3600" y="8100"/>
                </a:lnTo>
                <a:lnTo>
                  <a:pt x="7200" y="8100"/>
                </a:lnTo>
                <a:lnTo>
                  <a:pt x="7200" y="0"/>
                </a:lnTo>
                <a:lnTo>
                  <a:pt x="21600" y="0"/>
                </a:lnTo>
                <a:lnTo>
                  <a:pt x="21600" y="21600"/>
                </a:lnTo>
                <a:lnTo>
                  <a:pt x="7200" y="21600"/>
                </a:lnTo>
                <a:lnTo>
                  <a:pt x="7200" y="13500"/>
                </a:lnTo>
                <a:lnTo>
                  <a:pt x="3600" y="13500"/>
                </a:lnTo>
                <a:lnTo>
                  <a:pt x="3600" y="16200"/>
                </a:lnTo>
                <a:close/>
              </a:path>
            </a:pathLst>
          </a:custGeom>
          <a:ln w="38100">
            <a:solidFill>
              <a:srgbClr val="FFDC5F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lnSpc>
                <a:spcPct val="100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68" name="Depends on…"/>
          <p:cNvSpPr/>
          <p:nvPr/>
        </p:nvSpPr>
        <p:spPr>
          <a:xfrm>
            <a:off x="5932449" y="3571873"/>
            <a:ext cx="2714086" cy="1493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914400">
              <a:lnSpc>
                <a:spcPct val="120000"/>
              </a:lnSpc>
              <a:defRPr sz="2000" b="1">
                <a:solidFill>
                  <a:srgbClr val="FFD35A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Depends on </a:t>
            </a: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D35A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Whether both tests </a:t>
            </a: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D35A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make the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D35A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same mistake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" name="Tabella"/>
          <p:cNvGraphicFramePr/>
          <p:nvPr/>
        </p:nvGraphicFramePr>
        <p:xfrm>
          <a:off x="1619318" y="1628775"/>
          <a:ext cx="5929313" cy="408463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44538"/>
                <a:gridCol w="2568575"/>
                <a:gridCol w="2616200"/>
              </a:tblGrid>
              <a:tr h="204231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400"/>
                        </a:spcBef>
                        <a:defRPr sz="2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500"/>
                        </a:spcBef>
                        <a:defRPr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Pos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400"/>
                        </a:spcBef>
                        <a:defRPr sz="3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700"/>
                        </a:spcBef>
                        <a:defRPr sz="3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agreement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400"/>
                        </a:spcBef>
                        <a:defRPr sz="3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700"/>
                        </a:spcBef>
                        <a:defRPr sz="3200" b="1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Cases detected only by the </a:t>
                      </a:r>
                      <a:r>
                        <a:rPr b="1"/>
                        <a:t>Index Test</a:t>
                      </a:r>
                      <a:r>
                        <a:t> 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  <a:tr h="204231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400"/>
                        </a:spcBef>
                        <a:defRPr sz="2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500"/>
                        </a:spcBef>
                        <a:defRPr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Neg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400"/>
                        </a:spcBef>
                        <a:defRPr sz="3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700"/>
                        </a:spcBef>
                        <a:defRPr sz="3200" b="1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Cases detected only by the RS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400"/>
                        </a:spcBef>
                        <a:defRPr sz="3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700"/>
                        </a:spcBef>
                        <a:defRPr sz="3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D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agreement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871" name="INDEX  TEST"/>
          <p:cNvSpPr/>
          <p:nvPr/>
        </p:nvSpPr>
        <p:spPr>
          <a:xfrm rot="16200000">
            <a:off x="-1073619" y="3602544"/>
            <a:ext cx="431959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400"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INDEX  TEST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72" name="REFERENCE STANDARD…"/>
          <p:cNvSpPr/>
          <p:nvPr/>
        </p:nvSpPr>
        <p:spPr>
          <a:xfrm>
            <a:off x="2484435" y="836612"/>
            <a:ext cx="5346706" cy="76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400">
              <a:lnSpc>
                <a:spcPct val="100000"/>
              </a:lnSpc>
              <a:defRPr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REFERENCE STANDARD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lnSpc>
                <a:spcPct val="100000"/>
              </a:lnSpc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       Pos                          Neg</a:t>
            </a:r>
            <a:r>
              <a: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73" name="Forma"/>
          <p:cNvSpPr/>
          <p:nvPr/>
        </p:nvSpPr>
        <p:spPr>
          <a:xfrm>
            <a:off x="1936300" y="5584668"/>
            <a:ext cx="3067573" cy="980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200"/>
                </a:moveTo>
                <a:lnTo>
                  <a:pt x="8100" y="7200"/>
                </a:lnTo>
                <a:lnTo>
                  <a:pt x="8100" y="3600"/>
                </a:lnTo>
                <a:lnTo>
                  <a:pt x="5400" y="3600"/>
                </a:lnTo>
                <a:lnTo>
                  <a:pt x="10800" y="0"/>
                </a:lnTo>
                <a:lnTo>
                  <a:pt x="16200" y="3600"/>
                </a:lnTo>
                <a:lnTo>
                  <a:pt x="13500" y="3600"/>
                </a:lnTo>
                <a:lnTo>
                  <a:pt x="13500" y="7200"/>
                </a:lnTo>
                <a:lnTo>
                  <a:pt x="21600" y="720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6350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lnSpc>
                <a:spcPct val="100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74" name="Index Test more specific"/>
          <p:cNvSpPr/>
          <p:nvPr/>
        </p:nvSpPr>
        <p:spPr>
          <a:xfrm>
            <a:off x="1866606" y="6050641"/>
            <a:ext cx="328165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Index Test </a:t>
            </a:r>
            <a:r>
              <a:rPr b="1"/>
              <a:t>more specific </a:t>
            </a:r>
          </a:p>
        </p:txBody>
      </p:sp>
      <p:sp>
        <p:nvSpPr>
          <p:cNvPr id="875" name="Forma"/>
          <p:cNvSpPr/>
          <p:nvPr/>
        </p:nvSpPr>
        <p:spPr>
          <a:xfrm rot="16200000">
            <a:off x="6786102" y="1648492"/>
            <a:ext cx="2303467" cy="1978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200"/>
                </a:moveTo>
                <a:lnTo>
                  <a:pt x="8100" y="7200"/>
                </a:lnTo>
                <a:lnTo>
                  <a:pt x="8100" y="3600"/>
                </a:lnTo>
                <a:lnTo>
                  <a:pt x="5400" y="3600"/>
                </a:lnTo>
                <a:lnTo>
                  <a:pt x="10800" y="0"/>
                </a:lnTo>
                <a:lnTo>
                  <a:pt x="16200" y="3600"/>
                </a:lnTo>
                <a:lnTo>
                  <a:pt x="13500" y="3600"/>
                </a:lnTo>
                <a:lnTo>
                  <a:pt x="13500" y="7200"/>
                </a:lnTo>
                <a:lnTo>
                  <a:pt x="21600" y="720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6350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lnSpc>
                <a:spcPct val="100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76" name="Index Test more sensitive"/>
          <p:cNvSpPr/>
          <p:nvPr/>
        </p:nvSpPr>
        <p:spPr>
          <a:xfrm>
            <a:off x="7680307" y="2009575"/>
            <a:ext cx="1244770" cy="959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Index Test </a:t>
            </a:r>
            <a:r>
              <a:rPr b="1"/>
              <a:t>more sensitive</a:t>
            </a:r>
            <a:r>
              <a:t>  </a:t>
            </a:r>
          </a:p>
        </p:txBody>
      </p:sp>
      <p:sp>
        <p:nvSpPr>
          <p:cNvPr id="877" name="Glasziou - Ann Intern Med 2008;149:816"/>
          <p:cNvSpPr/>
          <p:nvPr/>
        </p:nvSpPr>
        <p:spPr>
          <a:xfrm>
            <a:off x="5148262" y="6308725"/>
            <a:ext cx="3887790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 defTabSz="914400">
              <a:lnSpc>
                <a:spcPct val="100000"/>
              </a:lnSpc>
              <a:spcBef>
                <a:spcPts val="900"/>
              </a:spcBef>
              <a:defRPr sz="1600">
                <a:solidFill>
                  <a:srgbClr val="FFCC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Glasziou - Ann Intern Med 2008;149:816 </a:t>
            </a:r>
          </a:p>
        </p:txBody>
      </p:sp>
      <p:sp>
        <p:nvSpPr>
          <p:cNvPr id="878" name="Disagreements between Reference Standard and Index Test"/>
          <p:cNvSpPr/>
          <p:nvPr/>
        </p:nvSpPr>
        <p:spPr>
          <a:xfrm>
            <a:off x="504894" y="260353"/>
            <a:ext cx="795496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lnSpc>
                <a:spcPct val="100000"/>
              </a:lnSpc>
              <a:spcBef>
                <a:spcPts val="1200"/>
              </a:spcBef>
              <a:defRPr sz="20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Disagreements between Reference Standard and Index Test 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Information bias  When the Reference standard is interpreted  knowing the Index test results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18486" cy="1655761"/>
          </a:xfrm>
          <a:prstGeom prst="rect">
            <a:avLst/>
          </a:prstGeom>
        </p:spPr>
        <p:txBody>
          <a:bodyPr/>
          <a:lstStyle/>
          <a:p>
            <a:pPr>
              <a:defRPr sz="3600" b="1">
                <a:solidFill>
                  <a:srgbClr val="FFCC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Information bias</a:t>
            </a:r>
            <a:br/>
            <a:r>
              <a:rPr sz="40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b="0">
                <a:solidFill>
                  <a:srgbClr val="FFFFFF"/>
                </a:solidFill>
              </a:rPr>
              <a:t>When the Reference standard is interpreted </a:t>
            </a:r>
            <a:br>
              <a:rPr sz="2400" b="0">
                <a:solidFill>
                  <a:srgbClr val="FFFFFF"/>
                </a:solidFill>
              </a:rPr>
            </a:br>
            <a:r>
              <a:rPr sz="2400" b="0">
                <a:solidFill>
                  <a:srgbClr val="FFFFFF"/>
                </a:solidFill>
              </a:rPr>
              <a:t>knowing the Index test results</a:t>
            </a:r>
          </a:p>
        </p:txBody>
      </p:sp>
      <p:sp>
        <p:nvSpPr>
          <p:cNvPr id="881" name="Example: OLT…"/>
          <p:cNvSpPr>
            <a:spLocks noGrp="1"/>
          </p:cNvSpPr>
          <p:nvPr>
            <p:ph type="body" sz="half" idx="1"/>
          </p:nvPr>
        </p:nvSpPr>
        <p:spPr>
          <a:xfrm>
            <a:off x="395284" y="2276475"/>
            <a:ext cx="3671894" cy="4103688"/>
          </a:xfrm>
          <a:prstGeom prst="rect">
            <a:avLst/>
          </a:prstGeom>
          <a:ln w="38100">
            <a:solidFill>
              <a:srgbClr val="FFFFFF"/>
            </a:solidFill>
            <a:miter lim="800000"/>
          </a:ln>
        </p:spPr>
        <p:txBody>
          <a:bodyPr/>
          <a:lstStyle/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Example: OLT </a:t>
            </a:r>
          </a:p>
          <a:p>
            <a:pPr algn="ctr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US vs CT </a:t>
            </a:r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in diagnosing hepatic tumours</a:t>
            </a:r>
          </a:p>
          <a:p>
            <a:pPr algn="ctr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ctr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Tendency to ”over-read” a</a:t>
            </a:r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suspicious area if other</a:t>
            </a:r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test results are known</a:t>
            </a:r>
          </a:p>
        </p:txBody>
      </p:sp>
      <p:sp>
        <p:nvSpPr>
          <p:cNvPr id="882" name="Forma"/>
          <p:cNvSpPr/>
          <p:nvPr/>
        </p:nvSpPr>
        <p:spPr>
          <a:xfrm>
            <a:off x="4211637" y="2404657"/>
            <a:ext cx="4475163" cy="3384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3600" y="5400"/>
                </a:lnTo>
                <a:lnTo>
                  <a:pt x="3600" y="8100"/>
                </a:lnTo>
                <a:lnTo>
                  <a:pt x="7200" y="8100"/>
                </a:lnTo>
                <a:lnTo>
                  <a:pt x="7200" y="0"/>
                </a:lnTo>
                <a:lnTo>
                  <a:pt x="21600" y="0"/>
                </a:lnTo>
                <a:lnTo>
                  <a:pt x="21600" y="21600"/>
                </a:lnTo>
                <a:lnTo>
                  <a:pt x="7200" y="21600"/>
                </a:lnTo>
                <a:lnTo>
                  <a:pt x="7200" y="13500"/>
                </a:lnTo>
                <a:lnTo>
                  <a:pt x="3600" y="13500"/>
                </a:lnTo>
                <a:lnTo>
                  <a:pt x="3600" y="16200"/>
                </a:lnTo>
                <a:close/>
              </a:path>
            </a:pathLst>
          </a:custGeom>
          <a:ln w="38100">
            <a:solidFill>
              <a:srgbClr val="FFDC5F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lnSpc>
                <a:spcPct val="100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83" name="Usually leads to an increase of FP results"/>
          <p:cNvSpPr/>
          <p:nvPr/>
        </p:nvSpPr>
        <p:spPr>
          <a:xfrm>
            <a:off x="5821481" y="3270248"/>
            <a:ext cx="2741001" cy="112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120000"/>
              </a:lnSpc>
              <a:defRPr sz="2000" b="1">
                <a:solidFill>
                  <a:srgbClr val="FFC454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Usually leads to an increase of FP results</a:t>
            </a:r>
          </a:p>
        </p:txBody>
      </p:sp>
      <p:sp>
        <p:nvSpPr>
          <p:cNvPr id="884" name="Forma"/>
          <p:cNvSpPr/>
          <p:nvPr/>
        </p:nvSpPr>
        <p:spPr>
          <a:xfrm>
            <a:off x="1908175" y="4292355"/>
            <a:ext cx="431800" cy="360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lnSpc>
                <a:spcPct val="100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Incorporation bias  When the index test is incorporated  in a (composite) reference standard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18486" cy="1655761"/>
          </a:xfrm>
          <a:prstGeom prst="rect">
            <a:avLst/>
          </a:prstGeom>
        </p:spPr>
        <p:txBody>
          <a:bodyPr/>
          <a:lstStyle/>
          <a:p>
            <a:pPr>
              <a:defRPr sz="3600" b="1">
                <a:solidFill>
                  <a:srgbClr val="FFCC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Incorporation bias</a:t>
            </a:r>
            <a:br/>
            <a:r>
              <a:rPr sz="40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b="0">
                <a:solidFill>
                  <a:srgbClr val="FFFFFF"/>
                </a:solidFill>
              </a:rPr>
              <a:t>When the index test is incorporated </a:t>
            </a:r>
            <a:br>
              <a:rPr sz="2400" b="0">
                <a:solidFill>
                  <a:srgbClr val="FFFFFF"/>
                </a:solidFill>
              </a:rPr>
            </a:br>
            <a:r>
              <a:rPr sz="2400" b="0">
                <a:solidFill>
                  <a:srgbClr val="FFFFFF"/>
                </a:solidFill>
              </a:rPr>
              <a:t>in a (composite) reference standard</a:t>
            </a:r>
          </a:p>
        </p:txBody>
      </p:sp>
      <p:sp>
        <p:nvSpPr>
          <p:cNvPr id="889" name="Example…"/>
          <p:cNvSpPr>
            <a:spLocks noGrp="1"/>
          </p:cNvSpPr>
          <p:nvPr>
            <p:ph type="body" sz="half" idx="1"/>
          </p:nvPr>
        </p:nvSpPr>
        <p:spPr>
          <a:xfrm>
            <a:off x="252409" y="2349500"/>
            <a:ext cx="3671894" cy="4103688"/>
          </a:xfrm>
          <a:prstGeom prst="rect">
            <a:avLst/>
          </a:prstGeom>
          <a:ln w="38100">
            <a:solidFill>
              <a:srgbClr val="FFFFFF"/>
            </a:solidFill>
            <a:miter lim="800000"/>
          </a:ln>
        </p:spPr>
        <p:txBody>
          <a:bodyPr/>
          <a:lstStyle/>
          <a:p>
            <a:pPr marL="332613" indent="-332613" algn="ctr" defTabSz="886966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Example</a:t>
            </a:r>
          </a:p>
          <a:p>
            <a:pPr marL="332613" indent="-332613" algn="ctr" defTabSz="886966">
              <a:buSzTx/>
              <a:buNone/>
              <a:defRPr sz="19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332613" indent="-332613" algn="ctr" defTabSz="886966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CT scanning of the head to</a:t>
            </a:r>
          </a:p>
          <a:p>
            <a:pPr marL="332613" indent="-332613" algn="ctr" defTabSz="886966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determine whether children</a:t>
            </a:r>
          </a:p>
          <a:p>
            <a:pPr marL="332613" indent="-332613" algn="ctr" defTabSz="886966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have cerebrospinal shunt</a:t>
            </a:r>
          </a:p>
          <a:p>
            <a:pPr marL="332613" indent="-332613" algn="ctr" defTabSz="886966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malfunction</a:t>
            </a:r>
          </a:p>
          <a:p>
            <a:pPr marL="332613" indent="-332613" algn="ctr" defTabSz="886966">
              <a:buSzTx/>
              <a:buNone/>
              <a:defRPr sz="19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332613" indent="-332613" algn="ctr" defTabSz="886966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Reference standard: </a:t>
            </a:r>
          </a:p>
          <a:p>
            <a:pPr marL="332613" indent="-332613" algn="ctr" defTabSz="886966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Clinical assessment by neurosurgeons who used</a:t>
            </a:r>
          </a:p>
          <a:p>
            <a:pPr marL="332613" indent="-332613" algn="ctr" defTabSz="886966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CT results to decide</a:t>
            </a:r>
          </a:p>
        </p:txBody>
      </p:sp>
      <p:sp>
        <p:nvSpPr>
          <p:cNvPr id="890" name="Forma"/>
          <p:cNvSpPr/>
          <p:nvPr/>
        </p:nvSpPr>
        <p:spPr>
          <a:xfrm>
            <a:off x="4140198" y="2709863"/>
            <a:ext cx="4859340" cy="3455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3600" y="5400"/>
                </a:lnTo>
                <a:lnTo>
                  <a:pt x="3600" y="8100"/>
                </a:lnTo>
                <a:lnTo>
                  <a:pt x="7200" y="8100"/>
                </a:lnTo>
                <a:lnTo>
                  <a:pt x="7200" y="0"/>
                </a:lnTo>
                <a:lnTo>
                  <a:pt x="21600" y="0"/>
                </a:lnTo>
                <a:lnTo>
                  <a:pt x="21600" y="21600"/>
                </a:lnTo>
                <a:lnTo>
                  <a:pt x="7200" y="21600"/>
                </a:lnTo>
                <a:lnTo>
                  <a:pt x="7200" y="13500"/>
                </a:lnTo>
                <a:lnTo>
                  <a:pt x="3600" y="13500"/>
                </a:lnTo>
                <a:lnTo>
                  <a:pt x="3600" y="16200"/>
                </a:lnTo>
                <a:close/>
              </a:path>
            </a:pathLst>
          </a:custGeom>
          <a:ln w="38100">
            <a:solidFill>
              <a:srgbClr val="FFDC5F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lnSpc>
                <a:spcPct val="100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1" name="Usually leads to…"/>
          <p:cNvSpPr/>
          <p:nvPr/>
        </p:nvSpPr>
        <p:spPr>
          <a:xfrm>
            <a:off x="6017281" y="3598862"/>
            <a:ext cx="2459094" cy="1493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914400">
              <a:lnSpc>
                <a:spcPct val="120000"/>
              </a:lnSpc>
              <a:defRPr sz="2000" b="1">
                <a:solidFill>
                  <a:srgbClr val="FFD64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Usually leads to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D64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overestimation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D64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of diagnostic test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D64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accuracy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Tito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4" name="Reference Standard applicability"/>
          <p:cNvSpPr/>
          <p:nvPr/>
        </p:nvSpPr>
        <p:spPr>
          <a:xfrm>
            <a:off x="609600" y="705165"/>
            <a:ext cx="8229600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914400">
              <a:lnSpc>
                <a:spcPct val="100000"/>
              </a:lnSpc>
              <a:defRPr sz="32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Reference Standard applicability</a:t>
            </a:r>
          </a:p>
        </p:txBody>
      </p:sp>
      <p:sp>
        <p:nvSpPr>
          <p:cNvPr id="895" name="Outcome of the RS is decisive: If the RS does not detect the target condition defined in the review question results may not be applicable…"/>
          <p:cNvSpPr/>
          <p:nvPr/>
        </p:nvSpPr>
        <p:spPr>
          <a:xfrm>
            <a:off x="764182" y="2082800"/>
            <a:ext cx="7920436" cy="331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914400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Outcome of the RS is decisive: If the RS does not detect the target condition defined in the review question results may not be applicable</a:t>
            </a:r>
          </a:p>
          <a:p>
            <a:pPr lvl="1" indent="457200" defTabSz="914400">
              <a:lnSpc>
                <a:spcPct val="100000"/>
              </a:lnSpc>
              <a:spcBef>
                <a:spcPts val="600"/>
              </a:spcBef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42900" indent="-342900" defTabSz="914400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choice of valid/optimal RS is crucial</a:t>
            </a:r>
          </a:p>
          <a:p>
            <a:pPr defTabSz="914400">
              <a:lnSpc>
                <a:spcPct val="100000"/>
              </a:lnSpc>
              <a:spcBef>
                <a:spcPts val="600"/>
              </a:spcBef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914400">
              <a:lnSpc>
                <a:spcPct val="100000"/>
              </a:lnSpc>
              <a:spcBef>
                <a:spcPts val="600"/>
              </a:spcBef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Cholecystitis</a:t>
            </a:r>
          </a:p>
          <a:p>
            <a:pPr defTabSz="914400">
              <a:lnSpc>
                <a:spcPct val="100000"/>
              </a:lnSpc>
              <a:spcBef>
                <a:spcPts val="600"/>
              </a:spcBef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HCC and OLT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Flow and timing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pPr>
              <a:defRPr sz="34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Flow and </a:t>
            </a:r>
            <a:r>
              <a:rPr sz="3600"/>
              <a:t>timing</a:t>
            </a:r>
          </a:p>
        </p:txBody>
      </p:sp>
      <p:graphicFrame>
        <p:nvGraphicFramePr>
          <p:cNvPr id="898" name="Tabella"/>
          <p:cNvGraphicFramePr/>
          <p:nvPr/>
        </p:nvGraphicFramePr>
        <p:xfrm>
          <a:off x="611981" y="1604962"/>
          <a:ext cx="7920037" cy="476408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351462"/>
                <a:gridCol w="133350"/>
                <a:gridCol w="2435225"/>
              </a:tblGrid>
              <a:tr h="466677">
                <a:tc gridSpan="3"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Risk of Bias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38100">
                      <a:solidFill>
                        <a:srgbClr val="FF93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06878">
                <a:tc gridSpan="3"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Describe any patients who did not receive the index tests or reference standard or who were excluded from the 2 x 2 table (refer to flow diagram)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  <a:p>
                      <a:pPr algn="l" defTabSz="914400">
                        <a:lnSpc>
                          <a:spcPct val="100000"/>
                        </a:lnSpc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  <a:p>
                      <a:pPr algn="l" defTabSz="914400">
                        <a:lnSpc>
                          <a:spcPct val="100000"/>
                        </a:lnSpc>
                        <a:defRPr sz="16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Describe the interval and any interventions between index tests and the reference standard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</a:lnL>
                    <a:lnR w="38100">
                      <a:solidFill>
                        <a:srgbClr val="FF93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90489">
                <a:tc gridSpan="2">
                  <a:txBody>
                    <a:bodyPr/>
                    <a:lstStyle/>
                    <a:p>
                      <a:pPr marL="742950" lvl="1" indent="-285750" algn="l" defTabSz="914400">
                        <a:lnSpc>
                          <a:spcPct val="100000"/>
                        </a:lnSpc>
                        <a:buSzPct val="100000"/>
                        <a:buFont typeface="Arial"/>
                        <a:buChar char="•"/>
                        <a:tabLst>
                          <a:tab pos="444500" algn="l"/>
                          <a:tab pos="4140200" algn="l"/>
                        </a:tabLst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Was there an appropriate interval between index test and reference standard?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Yes/No/Unclear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00008">
                <a:tc gridSpan="2">
                  <a:txBody>
                    <a:bodyPr/>
                    <a:lstStyle/>
                    <a:p>
                      <a:pPr marL="742950" lvl="1" indent="-285750" algn="l" defTabSz="914400">
                        <a:lnSpc>
                          <a:spcPct val="100000"/>
                        </a:lnSpc>
                        <a:buSzPct val="100000"/>
                        <a:buFont typeface="Arial"/>
                        <a:buChar char="•"/>
                        <a:tabLst>
                          <a:tab pos="444500" algn="l"/>
                        </a:tabLst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Did all patients receive a reference standard?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Yes/No/Unclear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00008">
                <a:tc gridSpan="2">
                  <a:txBody>
                    <a:bodyPr/>
                    <a:lstStyle/>
                    <a:p>
                      <a:pPr marL="742950" lvl="1" indent="-285750" algn="l" defTabSz="914400">
                        <a:lnSpc>
                          <a:spcPct val="100000"/>
                        </a:lnSpc>
                        <a:buSzPct val="100000"/>
                        <a:buFont typeface="Arial"/>
                        <a:buChar char="•"/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Did all patients receive the same reference standard?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Yes/No/Unclear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00008">
                <a:tc gridSpan="2">
                  <a:txBody>
                    <a:bodyPr/>
                    <a:lstStyle/>
                    <a:p>
                      <a:pPr marL="742950" lvl="1" indent="-285750" algn="l" defTabSz="914400">
                        <a:lnSpc>
                          <a:spcPct val="100000"/>
                        </a:lnSpc>
                        <a:buSzPct val="100000"/>
                        <a:buFont typeface="Arial"/>
                        <a:buChar char="•"/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Were all patients included in the analysis?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Yes/No/Unclear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800017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Could the patient flow have introduced bias?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FF93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FF93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RISK: LOW /HIGH/UNCLEAR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38100">
                      <a:solidFill>
                        <a:srgbClr val="FF9300"/>
                      </a:solidFill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FF93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Quality assessment is useful to guide the interpretation of results:…"/>
          <p:cNvSpPr>
            <a:spLocks noGrp="1"/>
          </p:cNvSpPr>
          <p:nvPr>
            <p:ph type="body" idx="1"/>
          </p:nvPr>
        </p:nvSpPr>
        <p:spPr>
          <a:xfrm>
            <a:off x="864283" y="1765648"/>
            <a:ext cx="8061870" cy="455205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Quality assessment is useful to guide the interpretation of results:</a:t>
            </a:r>
          </a:p>
          <a:p>
            <a:pPr marL="0" indent="0"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buFontTx/>
              <a:buChar char="-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In terms of </a:t>
            </a:r>
            <a:r>
              <a:rPr>
                <a:solidFill>
                  <a:srgbClr val="FFC000"/>
                </a:solidFill>
              </a:rPr>
              <a:t>risk of bias </a:t>
            </a:r>
            <a:r>
              <a:t>and </a:t>
            </a:r>
            <a:r>
              <a:rPr>
                <a:solidFill>
                  <a:srgbClr val="FFC000"/>
                </a:solidFill>
              </a:rPr>
              <a:t>applicability</a:t>
            </a:r>
            <a:r>
              <a:t> to the review question</a:t>
            </a:r>
          </a:p>
          <a:p>
            <a:pPr>
              <a:buFontTx/>
              <a:buChar char="-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buFontTx/>
              <a:buChar char="-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To identify potential </a:t>
            </a:r>
            <a:r>
              <a:rPr>
                <a:solidFill>
                  <a:srgbClr val="FFC000"/>
                </a:solidFill>
              </a:rPr>
              <a:t>sources of heterogeneity</a:t>
            </a:r>
          </a:p>
        </p:txBody>
      </p:sp>
      <p:sp>
        <p:nvSpPr>
          <p:cNvPr id="706" name="Why assessing the quality"/>
          <p:cNvSpPr/>
          <p:nvPr/>
        </p:nvSpPr>
        <p:spPr>
          <a:xfrm>
            <a:off x="457200" y="526286"/>
            <a:ext cx="8229600" cy="639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8" tIns="46798" rIns="46798" bIns="46798" anchor="ctr">
            <a:spAutoFit/>
          </a:bodyPr>
          <a:lstStyle>
            <a:lvl1pPr algn="ctr">
              <a:defRPr sz="36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Why assessing the quality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Tito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3" name="Flow and timing bias"/>
          <p:cNvSpPr/>
          <p:nvPr/>
        </p:nvSpPr>
        <p:spPr>
          <a:xfrm>
            <a:off x="546100" y="679766"/>
            <a:ext cx="8229600" cy="63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914400">
              <a:lnSpc>
                <a:spcPct val="100000"/>
              </a:lnSpc>
              <a:defRPr sz="36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Flow and timing bias</a:t>
            </a:r>
          </a:p>
        </p:txBody>
      </p:sp>
      <p:sp>
        <p:nvSpPr>
          <p:cNvPr id="904" name="Disease progression/regression or Tx paradox bias…"/>
          <p:cNvSpPr/>
          <p:nvPr/>
        </p:nvSpPr>
        <p:spPr>
          <a:xfrm>
            <a:off x="457200" y="2241136"/>
            <a:ext cx="8229600" cy="254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Disease</a:t>
            </a:r>
            <a:r>
              <a:rPr>
                <a:solidFill>
                  <a:srgbClr val="FFC000"/>
                </a:solidFill>
              </a:rPr>
              <a:t> progression/regression </a:t>
            </a:r>
            <a:r>
              <a:t>or</a:t>
            </a:r>
            <a:r>
              <a:rPr>
                <a:solidFill>
                  <a:srgbClr val="FFC000"/>
                </a:solidFill>
              </a:rPr>
              <a:t> Tx paradox bias</a:t>
            </a:r>
          </a:p>
          <a:p>
            <a:pPr marL="342900" indent="-342900" defTabSz="914400">
              <a:lnSpc>
                <a:spcPct val="10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Partial or differential </a:t>
            </a:r>
            <a:r>
              <a:rPr>
                <a:solidFill>
                  <a:srgbClr val="FFC000"/>
                </a:solidFill>
              </a:rPr>
              <a:t>verification bias</a:t>
            </a:r>
            <a:endParaRPr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defTabSz="914400">
              <a:lnSpc>
                <a:spcPct val="10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42900" indent="-342900" defTabSz="914400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Response</a:t>
            </a:r>
            <a:r>
              <a:rPr>
                <a:solidFill>
                  <a:srgbClr val="FFFFFF"/>
                </a:solidFill>
              </a:rPr>
              <a:t> bias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Disease progression/regression or treatment paradox bias  When the patients’ condition changes between administering the index test and the reference standard"/>
          <p:cNvSpPr>
            <a:spLocks noGrp="1"/>
          </p:cNvSpPr>
          <p:nvPr>
            <p:ph type="title"/>
          </p:nvPr>
        </p:nvSpPr>
        <p:spPr>
          <a:xfrm>
            <a:off x="462757" y="277813"/>
            <a:ext cx="8218486" cy="1655761"/>
          </a:xfrm>
          <a:prstGeom prst="rect">
            <a:avLst/>
          </a:prstGeom>
        </p:spPr>
        <p:txBody>
          <a:bodyPr/>
          <a:lstStyle/>
          <a:p>
            <a:pPr defTabSz="822958">
              <a:defRPr sz="2800">
                <a:solidFill>
                  <a:srgbClr val="FFCC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Disease progression/regression or treatment paradox bias</a:t>
            </a:r>
            <a:br/>
            <a:r>
              <a:rPr sz="2100" b="1">
                <a:solidFill>
                  <a:srgbClr val="FFFF00"/>
                </a:solidFill>
              </a:rPr>
              <a:t> </a:t>
            </a:r>
            <a:r>
              <a:rPr sz="2100">
                <a:solidFill>
                  <a:srgbClr val="FFFFFF"/>
                </a:solidFill>
              </a:rPr>
              <a:t>When the patients’ condition changes between administering the index test and the reference standard</a:t>
            </a:r>
          </a:p>
        </p:txBody>
      </p:sp>
      <p:sp>
        <p:nvSpPr>
          <p:cNvPr id="907" name="Example..…"/>
          <p:cNvSpPr>
            <a:spLocks noGrp="1"/>
          </p:cNvSpPr>
          <p:nvPr>
            <p:ph type="body" sz="half" idx="1"/>
          </p:nvPr>
        </p:nvSpPr>
        <p:spPr>
          <a:xfrm>
            <a:off x="323850" y="2468563"/>
            <a:ext cx="3671888" cy="4103690"/>
          </a:xfrm>
          <a:prstGeom prst="rect">
            <a:avLst/>
          </a:prstGeom>
          <a:ln w="38100">
            <a:solidFill>
              <a:srgbClr val="FFFFFF"/>
            </a:solidFill>
            <a:miter lim="800000"/>
          </a:ln>
        </p:spPr>
        <p:txBody>
          <a:bodyPr/>
          <a:lstStyle/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pPr>
            <a:endParaRPr/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pPr>
            <a:r>
              <a:t>Example..</a:t>
            </a:r>
          </a:p>
          <a:p>
            <a:pPr algn="ctr">
              <a:buSzTx/>
              <a:buNone/>
              <a:defRPr sz="2000">
                <a:solidFill>
                  <a:srgbClr val="FFFFFF"/>
                </a:solidFill>
              </a:defRPr>
            </a:pPr>
            <a:endParaRPr/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Acute disease </a:t>
            </a:r>
          </a:p>
          <a:p>
            <a:pPr algn="ctr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Antiviral Tx of patients with</a:t>
            </a:r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chronic viral hepatitis while</a:t>
            </a:r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 non-invasive test for </a:t>
            </a:r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staging liver fibrosis is</a:t>
            </a:r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under evaluation</a:t>
            </a:r>
          </a:p>
        </p:txBody>
      </p:sp>
      <p:sp>
        <p:nvSpPr>
          <p:cNvPr id="908" name="Forma"/>
          <p:cNvSpPr/>
          <p:nvPr/>
        </p:nvSpPr>
        <p:spPr>
          <a:xfrm>
            <a:off x="4176710" y="2757488"/>
            <a:ext cx="4504534" cy="3529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3600" y="5400"/>
                </a:lnTo>
                <a:lnTo>
                  <a:pt x="3600" y="8100"/>
                </a:lnTo>
                <a:lnTo>
                  <a:pt x="7200" y="8100"/>
                </a:lnTo>
                <a:lnTo>
                  <a:pt x="7200" y="0"/>
                </a:lnTo>
                <a:lnTo>
                  <a:pt x="21600" y="0"/>
                </a:lnTo>
                <a:lnTo>
                  <a:pt x="21600" y="21600"/>
                </a:lnTo>
                <a:lnTo>
                  <a:pt x="7200" y="21600"/>
                </a:lnTo>
                <a:lnTo>
                  <a:pt x="7200" y="13500"/>
                </a:lnTo>
                <a:lnTo>
                  <a:pt x="3600" y="13500"/>
                </a:lnTo>
                <a:lnTo>
                  <a:pt x="3600" y="16200"/>
                </a:lnTo>
                <a:close/>
              </a:path>
            </a:pathLst>
          </a:custGeom>
          <a:ln w="38100">
            <a:solidFill>
              <a:srgbClr val="FFDC5F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lnSpc>
                <a:spcPct val="100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9" name="Under- or…"/>
          <p:cNvSpPr/>
          <p:nvPr/>
        </p:nvSpPr>
        <p:spPr>
          <a:xfrm>
            <a:off x="5808907" y="3067590"/>
            <a:ext cx="3003816" cy="2956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400">
              <a:lnSpc>
                <a:spcPct val="120000"/>
              </a:lnSpc>
              <a:defRPr sz="2000" b="1">
                <a:solidFill>
                  <a:srgbClr val="FFC94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Under- or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C94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Over-estimation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C94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of diagnostic test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C94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accuracy </a:t>
            </a: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C94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depending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C94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on changes of patients’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C94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condition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Partial verification bias When a nonrandom set of  patients does not undergo the reference standard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18486" cy="1655761"/>
          </a:xfrm>
          <a:prstGeom prst="rect">
            <a:avLst/>
          </a:prstGeom>
        </p:spPr>
        <p:txBody>
          <a:bodyPr/>
          <a:lstStyle/>
          <a:p>
            <a:pPr>
              <a:defRPr sz="3600" b="1">
                <a:solidFill>
                  <a:srgbClr val="FFCC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Partial verification bias</a:t>
            </a:r>
            <a:br/>
            <a:r>
              <a:rPr sz="2600" b="0">
                <a:solidFill>
                  <a:srgbClr val="FFFFFF"/>
                </a:solidFill>
              </a:rPr>
              <a:t>When a nonrandom set of  patients does not undergo the reference standard</a:t>
            </a:r>
          </a:p>
        </p:txBody>
      </p:sp>
      <p:sp>
        <p:nvSpPr>
          <p:cNvPr id="912" name="Forma"/>
          <p:cNvSpPr/>
          <p:nvPr/>
        </p:nvSpPr>
        <p:spPr>
          <a:xfrm>
            <a:off x="4140198" y="2349500"/>
            <a:ext cx="4859340" cy="3455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3600" y="5400"/>
                </a:lnTo>
                <a:lnTo>
                  <a:pt x="3600" y="8100"/>
                </a:lnTo>
                <a:lnTo>
                  <a:pt x="7200" y="8100"/>
                </a:lnTo>
                <a:lnTo>
                  <a:pt x="7200" y="0"/>
                </a:lnTo>
                <a:lnTo>
                  <a:pt x="21600" y="0"/>
                </a:lnTo>
                <a:lnTo>
                  <a:pt x="21600" y="21600"/>
                </a:lnTo>
                <a:lnTo>
                  <a:pt x="7200" y="21600"/>
                </a:lnTo>
                <a:lnTo>
                  <a:pt x="7200" y="13500"/>
                </a:lnTo>
                <a:lnTo>
                  <a:pt x="3600" y="13500"/>
                </a:lnTo>
                <a:lnTo>
                  <a:pt x="3600" y="16200"/>
                </a:lnTo>
                <a:close/>
              </a:path>
            </a:pathLst>
          </a:custGeom>
          <a:ln w="38100">
            <a:solidFill>
              <a:srgbClr val="FFDC5F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lnSpc>
                <a:spcPct val="100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3" name="Usually leads to…"/>
          <p:cNvSpPr/>
          <p:nvPr/>
        </p:nvSpPr>
        <p:spPr>
          <a:xfrm>
            <a:off x="5915346" y="3038474"/>
            <a:ext cx="2797058" cy="185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914400">
              <a:lnSpc>
                <a:spcPct val="120000"/>
              </a:lnSpc>
              <a:defRPr sz="2000" b="1">
                <a:solidFill>
                  <a:srgbClr val="FFCC5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Usually leads to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CC5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overestimation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CC5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of sensitivity;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CC5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effects on specificity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CC5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varies</a:t>
            </a:r>
          </a:p>
        </p:txBody>
      </p:sp>
      <p:sp>
        <p:nvSpPr>
          <p:cNvPr id="914" name="Example…"/>
          <p:cNvSpPr>
            <a:spLocks noGrp="1"/>
          </p:cNvSpPr>
          <p:nvPr>
            <p:ph type="body" sz="half" idx="1"/>
          </p:nvPr>
        </p:nvSpPr>
        <p:spPr>
          <a:xfrm>
            <a:off x="179384" y="2276475"/>
            <a:ext cx="3529019" cy="4105275"/>
          </a:xfrm>
          <a:prstGeom prst="rect">
            <a:avLst/>
          </a:prstGeom>
          <a:ln w="50800">
            <a:solidFill>
              <a:srgbClr val="FFFFFF"/>
            </a:solidFill>
            <a:miter lim="800000"/>
          </a:ln>
        </p:spPr>
        <p:txBody>
          <a:bodyPr/>
          <a:lstStyle/>
          <a:p>
            <a:pPr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Example</a:t>
            </a:r>
          </a:p>
          <a:p>
            <a:pPr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Detection of focal liver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lesions 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		           -	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Ultrasound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		          +        biopsy</a:t>
            </a:r>
          </a:p>
        </p:txBody>
      </p:sp>
      <p:sp>
        <p:nvSpPr>
          <p:cNvPr id="915" name="Linea"/>
          <p:cNvSpPr/>
          <p:nvPr/>
        </p:nvSpPr>
        <p:spPr>
          <a:xfrm>
            <a:off x="2281238" y="4714875"/>
            <a:ext cx="361954" cy="0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16" name="Linea"/>
          <p:cNvSpPr/>
          <p:nvPr/>
        </p:nvSpPr>
        <p:spPr>
          <a:xfrm flipV="1">
            <a:off x="1497011" y="4000499"/>
            <a:ext cx="360366" cy="144467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17" name="Linea"/>
          <p:cNvSpPr/>
          <p:nvPr/>
        </p:nvSpPr>
        <p:spPr>
          <a:xfrm>
            <a:off x="1428749" y="4571998"/>
            <a:ext cx="358779" cy="144469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Differential verification bias  When a set of patients is verified with a second or third reference standard, especially when this selection depends on the index test result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18486" cy="1655761"/>
          </a:xfrm>
          <a:prstGeom prst="rect">
            <a:avLst/>
          </a:prstGeom>
        </p:spPr>
        <p:txBody>
          <a:bodyPr/>
          <a:lstStyle/>
          <a:p>
            <a:pPr defTabSz="768094">
              <a:defRPr sz="2700" b="1">
                <a:solidFill>
                  <a:srgbClr val="FFCC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Differential verification bias</a:t>
            </a:r>
            <a:br/>
            <a:r>
              <a:rPr sz="29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800" b="0">
                <a:solidFill>
                  <a:srgbClr val="FFFFFF"/>
                </a:solidFill>
              </a:rPr>
              <a:t>When a set of patients is verified with a second or third reference standard, especially when this selection depends on the index test result</a:t>
            </a:r>
          </a:p>
        </p:txBody>
      </p:sp>
      <p:sp>
        <p:nvSpPr>
          <p:cNvPr id="920" name="Forma"/>
          <p:cNvSpPr/>
          <p:nvPr/>
        </p:nvSpPr>
        <p:spPr>
          <a:xfrm>
            <a:off x="4211637" y="2420937"/>
            <a:ext cx="4225112" cy="3384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3600" y="5400"/>
                </a:lnTo>
                <a:lnTo>
                  <a:pt x="3600" y="8100"/>
                </a:lnTo>
                <a:lnTo>
                  <a:pt x="7200" y="8100"/>
                </a:lnTo>
                <a:lnTo>
                  <a:pt x="7200" y="0"/>
                </a:lnTo>
                <a:lnTo>
                  <a:pt x="21600" y="0"/>
                </a:lnTo>
                <a:lnTo>
                  <a:pt x="21600" y="21600"/>
                </a:lnTo>
                <a:lnTo>
                  <a:pt x="7200" y="21600"/>
                </a:lnTo>
                <a:lnTo>
                  <a:pt x="7200" y="13500"/>
                </a:lnTo>
                <a:lnTo>
                  <a:pt x="3600" y="13500"/>
                </a:lnTo>
                <a:lnTo>
                  <a:pt x="3600" y="16200"/>
                </a:lnTo>
                <a:close/>
              </a:path>
            </a:pathLst>
          </a:custGeom>
          <a:ln w="38100">
            <a:solidFill>
              <a:srgbClr val="FFDC5F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lnSpc>
                <a:spcPct val="100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21" name="Usually leads to…"/>
          <p:cNvSpPr/>
          <p:nvPr/>
        </p:nvSpPr>
        <p:spPr>
          <a:xfrm>
            <a:off x="5712252" y="3280576"/>
            <a:ext cx="2459094" cy="1493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914400">
              <a:lnSpc>
                <a:spcPct val="120000"/>
              </a:lnSpc>
              <a:defRPr sz="2000" b="1">
                <a:solidFill>
                  <a:srgbClr val="FFD06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Usually leads to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D06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overestimation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D06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of diagnostic test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D06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accuracy</a:t>
            </a:r>
          </a:p>
        </p:txBody>
      </p:sp>
      <p:sp>
        <p:nvSpPr>
          <p:cNvPr id="922" name="Example…"/>
          <p:cNvSpPr>
            <a:spLocks noGrp="1"/>
          </p:cNvSpPr>
          <p:nvPr>
            <p:ph type="body" sz="quarter" idx="1"/>
          </p:nvPr>
        </p:nvSpPr>
        <p:spPr>
          <a:xfrm>
            <a:off x="570707" y="2492374"/>
            <a:ext cx="3538538" cy="3313118"/>
          </a:xfrm>
          <a:prstGeom prst="rect">
            <a:avLst/>
          </a:prstGeom>
          <a:ln w="50800">
            <a:solidFill>
              <a:srgbClr val="FFFFFF"/>
            </a:solidFill>
            <a:miter lim="800000"/>
          </a:ln>
        </p:spPr>
        <p:txBody>
          <a:bodyPr/>
          <a:lstStyle/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pPr>
            <a:endParaRPr/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pPr>
            <a:r>
              <a:t>Example</a:t>
            </a:r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pPr>
            <a:endParaRPr/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pPr>
            <a:r>
              <a:t>Detection of focal liver lesions 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pPr>
            <a:endParaRPr/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pPr>
            <a:r>
              <a:t>		   -    TC / RMN 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pPr>
            <a:r>
              <a:t> US</a:t>
            </a:r>
          </a:p>
          <a:p>
            <a:pPr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pPr>
            <a:r>
              <a:t>	 	   +              biopsy</a:t>
            </a:r>
          </a:p>
        </p:txBody>
      </p:sp>
      <p:sp>
        <p:nvSpPr>
          <p:cNvPr id="923" name="Linea"/>
          <p:cNvSpPr/>
          <p:nvPr/>
        </p:nvSpPr>
        <p:spPr>
          <a:xfrm>
            <a:off x="2119540" y="5245044"/>
            <a:ext cx="576266" cy="4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24" name="Linea"/>
          <p:cNvSpPr/>
          <p:nvPr/>
        </p:nvSpPr>
        <p:spPr>
          <a:xfrm flipV="1">
            <a:off x="1231465" y="4695512"/>
            <a:ext cx="360366" cy="144467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25" name="Linea"/>
          <p:cNvSpPr/>
          <p:nvPr/>
        </p:nvSpPr>
        <p:spPr>
          <a:xfrm>
            <a:off x="1231465" y="4951606"/>
            <a:ext cx="358778" cy="144467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Response bias  When uninterpretable or intermediate test results and withdrawals are not included in the analysis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6" cy="1655761"/>
          </a:xfrm>
          <a:prstGeom prst="rect">
            <a:avLst/>
          </a:prstGeom>
        </p:spPr>
        <p:txBody>
          <a:bodyPr/>
          <a:lstStyle/>
          <a:p>
            <a:pPr>
              <a:defRPr sz="3600" b="1">
                <a:solidFill>
                  <a:srgbClr val="FFCC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Response bias</a:t>
            </a:r>
            <a:br/>
            <a:r>
              <a:rPr sz="40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b="0">
                <a:solidFill>
                  <a:srgbClr val="FFFFFF"/>
                </a:solidFill>
              </a:rPr>
              <a:t>When uninterpretable or intermediate test results and withdrawals are not included in the analysis</a:t>
            </a:r>
          </a:p>
        </p:txBody>
      </p:sp>
      <p:sp>
        <p:nvSpPr>
          <p:cNvPr id="928" name="Example..…"/>
          <p:cNvSpPr>
            <a:spLocks noGrp="1"/>
          </p:cNvSpPr>
          <p:nvPr>
            <p:ph type="body" sz="half" idx="1"/>
          </p:nvPr>
        </p:nvSpPr>
        <p:spPr>
          <a:xfrm>
            <a:off x="323850" y="2278063"/>
            <a:ext cx="3671888" cy="4103690"/>
          </a:xfrm>
          <a:prstGeom prst="rect">
            <a:avLst/>
          </a:prstGeom>
          <a:ln w="38100">
            <a:solidFill>
              <a:srgbClr val="FFFFFF"/>
            </a:solidFill>
            <a:miter lim="800000"/>
          </a:ln>
        </p:spPr>
        <p:txBody>
          <a:bodyPr/>
          <a:lstStyle/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pPr>
            <a:endParaRPr/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pPr>
            <a:r>
              <a:t>Example..</a:t>
            </a:r>
          </a:p>
          <a:p>
            <a:pPr algn="ctr">
              <a:buSzTx/>
              <a:buNone/>
              <a:defRPr sz="2000">
                <a:solidFill>
                  <a:srgbClr val="FFFFFF"/>
                </a:solidFill>
              </a:defRPr>
            </a:pPr>
            <a:endParaRPr/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pPr>
            <a:r>
              <a:t>Technical faults or inferior image quality </a:t>
            </a:r>
          </a:p>
          <a:p>
            <a:pPr algn="ctr">
              <a:buSzTx/>
              <a:buNone/>
              <a:defRPr sz="2000">
                <a:solidFill>
                  <a:srgbClr val="FFFFFF"/>
                </a:solidFill>
              </a:defRPr>
            </a:pPr>
            <a:endParaRPr/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pPr>
            <a:r>
              <a:t>Any non-random missing data for study patients</a:t>
            </a:r>
          </a:p>
          <a:p>
            <a:pPr algn="ctr">
              <a:spcBef>
                <a:spcPts val="400"/>
              </a:spcBef>
              <a:buSzTx/>
              <a:buNone/>
              <a:defRPr sz="2000">
                <a:solidFill>
                  <a:srgbClr val="FFFFFF"/>
                </a:solidFill>
              </a:defRPr>
            </a:pPr>
            <a:r>
              <a:t>(</a:t>
            </a:r>
            <a:r>
              <a:rPr i="1"/>
              <a:t>e.g. </a:t>
            </a:r>
            <a:r>
              <a:t>disease-free cases that were not thoroughly investigated)</a:t>
            </a:r>
          </a:p>
        </p:txBody>
      </p:sp>
      <p:sp>
        <p:nvSpPr>
          <p:cNvPr id="929" name="Forma"/>
          <p:cNvSpPr/>
          <p:nvPr/>
        </p:nvSpPr>
        <p:spPr>
          <a:xfrm>
            <a:off x="4211637" y="2420937"/>
            <a:ext cx="4475163" cy="3384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3600" y="5400"/>
                </a:lnTo>
                <a:lnTo>
                  <a:pt x="3600" y="8100"/>
                </a:lnTo>
                <a:lnTo>
                  <a:pt x="7200" y="8100"/>
                </a:lnTo>
                <a:lnTo>
                  <a:pt x="7200" y="0"/>
                </a:lnTo>
                <a:lnTo>
                  <a:pt x="21600" y="0"/>
                </a:lnTo>
                <a:lnTo>
                  <a:pt x="21600" y="21600"/>
                </a:lnTo>
                <a:lnTo>
                  <a:pt x="7200" y="21600"/>
                </a:lnTo>
                <a:lnTo>
                  <a:pt x="7200" y="13500"/>
                </a:lnTo>
                <a:lnTo>
                  <a:pt x="3600" y="13500"/>
                </a:lnTo>
                <a:lnTo>
                  <a:pt x="3600" y="16200"/>
                </a:lnTo>
                <a:close/>
              </a:path>
            </a:pathLst>
          </a:custGeom>
          <a:ln w="38100">
            <a:solidFill>
              <a:srgbClr val="FFDC5F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lnSpc>
                <a:spcPct val="100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30" name="Usually leads to…"/>
          <p:cNvSpPr/>
          <p:nvPr/>
        </p:nvSpPr>
        <p:spPr>
          <a:xfrm>
            <a:off x="6084887" y="3311523"/>
            <a:ext cx="2459094" cy="1493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914400">
              <a:lnSpc>
                <a:spcPct val="120000"/>
              </a:lnSpc>
              <a:defRPr sz="2000" b="1">
                <a:solidFill>
                  <a:srgbClr val="FFC658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Usually leads to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C658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overestimation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C658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of diagnostic test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20000"/>
              </a:lnSpc>
              <a:defRPr sz="2000" b="1">
                <a:solidFill>
                  <a:srgbClr val="FFC658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accuracy</a:t>
            </a:r>
          </a:p>
        </p:txBody>
      </p:sp>
      <p:sp>
        <p:nvSpPr>
          <p:cNvPr id="931" name="Forma"/>
          <p:cNvSpPr/>
          <p:nvPr/>
        </p:nvSpPr>
        <p:spPr>
          <a:xfrm>
            <a:off x="1945894" y="4139574"/>
            <a:ext cx="431800" cy="360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lnSpc>
                <a:spcPct val="100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7" y="820125"/>
            <a:ext cx="4248002" cy="6014290"/>
          </a:xfrm>
          <a:prstGeom prst="rect">
            <a:avLst/>
          </a:prstGeom>
          <a:ln w="12700">
            <a:miter lim="400000"/>
          </a:ln>
        </p:spPr>
      </p:pic>
      <p:sp>
        <p:nvSpPr>
          <p:cNvPr id="936" name="Linea"/>
          <p:cNvSpPr/>
          <p:nvPr/>
        </p:nvSpPr>
        <p:spPr>
          <a:xfrm>
            <a:off x="0" y="765175"/>
            <a:ext cx="914400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37" name="Patients excluded from the analysis…"/>
          <p:cNvSpPr/>
          <p:nvPr/>
        </p:nvSpPr>
        <p:spPr>
          <a:xfrm>
            <a:off x="4560635" y="1196750"/>
            <a:ext cx="4093603" cy="180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8FFF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Patients excluded from the analysis </a:t>
            </a:r>
            <a:endParaRPr>
              <a:latin typeface="+mn-lt"/>
              <a:ea typeface="+mn-ea"/>
              <a:cs typeface="+mn-cs"/>
              <a:sym typeface="Times New Roman"/>
            </a:endParaRPr>
          </a:p>
          <a:p>
            <a:pPr>
              <a:defRPr>
                <a:solidFill>
                  <a:srgbClr val="F8FFFB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  <a:p>
            <a:pPr>
              <a:defRPr>
                <a:solidFill>
                  <a:srgbClr val="F8FFF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Indeterminate/unclassified </a:t>
            </a:r>
            <a:endParaRPr>
              <a:latin typeface="+mn-lt"/>
              <a:ea typeface="+mn-ea"/>
              <a:cs typeface="+mn-cs"/>
              <a:sym typeface="Times New Roman"/>
            </a:endParaRPr>
          </a:p>
          <a:p>
            <a:pPr>
              <a:defRPr>
                <a:solidFill>
                  <a:srgbClr val="F8FFF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Index test results</a:t>
            </a:r>
          </a:p>
        </p:txBody>
      </p:sp>
      <p:sp>
        <p:nvSpPr>
          <p:cNvPr id="938" name="intention-to-diagnose…"/>
          <p:cNvSpPr/>
          <p:nvPr/>
        </p:nvSpPr>
        <p:spPr>
          <a:xfrm>
            <a:off x="4767714" y="4617882"/>
            <a:ext cx="3389816" cy="791821"/>
          </a:xfrm>
          <a:prstGeom prst="rect">
            <a:avLst/>
          </a:prstGeom>
          <a:ln>
            <a:solidFill>
              <a:srgbClr val="F8FFFB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C82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intention-to-diagnose </a:t>
            </a:r>
            <a:endParaRPr>
              <a:latin typeface="+mn-lt"/>
              <a:ea typeface="+mn-ea"/>
              <a:cs typeface="+mn-cs"/>
              <a:sym typeface="Times New Roman"/>
            </a:endParaRPr>
          </a:p>
          <a:p>
            <a:pPr algn="ctr">
              <a:defRPr b="1">
                <a:solidFill>
                  <a:srgbClr val="FFC82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approach</a:t>
            </a:r>
          </a:p>
        </p:txBody>
      </p:sp>
      <p:sp>
        <p:nvSpPr>
          <p:cNvPr id="939" name="Indeterminate results"/>
          <p:cNvSpPr/>
          <p:nvPr/>
        </p:nvSpPr>
        <p:spPr>
          <a:xfrm>
            <a:off x="2848168" y="128711"/>
            <a:ext cx="4373421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>
                <a:solidFill>
                  <a:srgbClr val="FFC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Indeterminate results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77" y="1373667"/>
            <a:ext cx="6888400" cy="5369815"/>
          </a:xfrm>
          <a:prstGeom prst="rect">
            <a:avLst/>
          </a:prstGeom>
          <a:ln w="12700">
            <a:miter lim="400000"/>
          </a:ln>
        </p:spPr>
      </p:pic>
      <p:sp>
        <p:nvSpPr>
          <p:cNvPr id="942" name="Linea"/>
          <p:cNvSpPr/>
          <p:nvPr/>
        </p:nvSpPr>
        <p:spPr>
          <a:xfrm>
            <a:off x="0" y="765175"/>
            <a:ext cx="914400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43" name="Different scenarios"/>
          <p:cNvSpPr/>
          <p:nvPr/>
        </p:nvSpPr>
        <p:spPr>
          <a:xfrm>
            <a:off x="3279815" y="908720"/>
            <a:ext cx="2639721" cy="4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>
                <a:solidFill>
                  <a:srgbClr val="FFC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Different scenarios</a:t>
            </a:r>
          </a:p>
        </p:txBody>
      </p:sp>
      <p:sp>
        <p:nvSpPr>
          <p:cNvPr id="944" name="Indeterminate results"/>
          <p:cNvSpPr/>
          <p:nvPr/>
        </p:nvSpPr>
        <p:spPr>
          <a:xfrm>
            <a:off x="2848168" y="128711"/>
            <a:ext cx="4373421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>
                <a:solidFill>
                  <a:srgbClr val="FFC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Indeterminate results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image6.png" descr="image6.png"/>
          <p:cNvPicPr>
            <a:picLocks noChangeAspect="1"/>
          </p:cNvPicPr>
          <p:nvPr/>
        </p:nvPicPr>
        <p:blipFill>
          <a:blip r:embed="rId2">
            <a:extLst/>
          </a:blip>
          <a:srcRect r="4419"/>
          <a:stretch>
            <a:fillRect/>
          </a:stretch>
        </p:blipFill>
        <p:spPr>
          <a:xfrm>
            <a:off x="91803" y="1834574"/>
            <a:ext cx="8964618" cy="3219453"/>
          </a:xfrm>
          <a:prstGeom prst="rect">
            <a:avLst/>
          </a:prstGeom>
          <a:ln w="12700">
            <a:miter lim="400000"/>
          </a:ln>
        </p:spPr>
      </p:pic>
      <p:sp>
        <p:nvSpPr>
          <p:cNvPr id="947" name="Indeterminate results…"/>
          <p:cNvSpPr/>
          <p:nvPr/>
        </p:nvSpPr>
        <p:spPr>
          <a:xfrm>
            <a:off x="1017911" y="5410386"/>
            <a:ext cx="7253542" cy="782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>
                <a:solidFill>
                  <a:srgbClr val="FFC82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Indeterminate results </a:t>
            </a:r>
            <a:endParaRPr>
              <a:latin typeface="+mn-lt"/>
              <a:ea typeface="+mn-ea"/>
              <a:cs typeface="+mn-cs"/>
              <a:sym typeface="Times New Roman"/>
            </a:endParaRPr>
          </a:p>
          <a:p>
            <a:pPr algn="ctr">
              <a:defRPr>
                <a:solidFill>
                  <a:srgbClr val="FFC82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considered </a:t>
            </a:r>
            <a:r>
              <a:rPr i="1"/>
              <a:t>either</a:t>
            </a:r>
            <a:r>
              <a:t> as False-positive </a:t>
            </a:r>
            <a:r>
              <a:rPr i="1"/>
              <a:t>or</a:t>
            </a:r>
            <a:r>
              <a:t> False-negative</a:t>
            </a:r>
          </a:p>
        </p:txBody>
      </p:sp>
      <p:sp>
        <p:nvSpPr>
          <p:cNvPr id="948" name="Linea"/>
          <p:cNvSpPr/>
          <p:nvPr/>
        </p:nvSpPr>
        <p:spPr>
          <a:xfrm>
            <a:off x="0" y="765175"/>
            <a:ext cx="914400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49" name="Intention-to-diagnose"/>
          <p:cNvSpPr/>
          <p:nvPr/>
        </p:nvSpPr>
        <p:spPr>
          <a:xfrm>
            <a:off x="3284042" y="908720"/>
            <a:ext cx="2967888" cy="4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>
                <a:solidFill>
                  <a:srgbClr val="FFC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Intention-to-diagnose</a:t>
            </a:r>
          </a:p>
        </p:txBody>
      </p:sp>
      <p:sp>
        <p:nvSpPr>
          <p:cNvPr id="950" name="Indeterminate results"/>
          <p:cNvSpPr/>
          <p:nvPr/>
        </p:nvSpPr>
        <p:spPr>
          <a:xfrm>
            <a:off x="2802265" y="251103"/>
            <a:ext cx="4373421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>
                <a:solidFill>
                  <a:srgbClr val="FFC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Indeterminate results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INDEX  TEST"/>
          <p:cNvSpPr/>
          <p:nvPr/>
        </p:nvSpPr>
        <p:spPr>
          <a:xfrm rot="16200000">
            <a:off x="-1304866" y="3652175"/>
            <a:ext cx="431959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100000"/>
              </a:lnSpc>
              <a:defRPr sz="20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INDEX  TEST </a:t>
            </a:r>
          </a:p>
        </p:txBody>
      </p:sp>
      <p:sp>
        <p:nvSpPr>
          <p:cNvPr id="953" name="REFERENCE STANDARD…"/>
          <p:cNvSpPr/>
          <p:nvPr/>
        </p:nvSpPr>
        <p:spPr>
          <a:xfrm>
            <a:off x="1289673" y="1359685"/>
            <a:ext cx="6905002" cy="994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100000"/>
              </a:lnSpc>
              <a:defRPr sz="20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                                      REFERENCE STANDARD</a:t>
            </a:r>
          </a:p>
          <a:p>
            <a:pPr defTabSz="914400">
              <a:lnSpc>
                <a:spcPct val="100000"/>
              </a:lnSpc>
              <a:defRPr sz="16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14400">
              <a:lnSpc>
                <a:spcPct val="100000"/>
              </a:lnSpc>
              <a:defRPr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             		   Pos                     Neg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54" name="Indeterminate results"/>
          <p:cNvSpPr/>
          <p:nvPr/>
        </p:nvSpPr>
        <p:spPr>
          <a:xfrm>
            <a:off x="685800" y="116632"/>
            <a:ext cx="7772400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100000"/>
              </a:lnSpc>
              <a:defRPr sz="32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Indeterminate results</a:t>
            </a:r>
          </a:p>
        </p:txBody>
      </p:sp>
      <p:graphicFrame>
        <p:nvGraphicFramePr>
          <p:cNvPr id="955" name="Tabella"/>
          <p:cNvGraphicFramePr/>
          <p:nvPr/>
        </p:nvGraphicFramePr>
        <p:xfrm>
          <a:off x="1418504" y="2375348"/>
          <a:ext cx="6762642" cy="365722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45287"/>
                <a:gridCol w="2358677"/>
                <a:gridCol w="2358678"/>
              </a:tblGrid>
              <a:tr h="121907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400">
                          <a:solidFill>
                            <a:srgbClr val="FFF5FC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+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EDE5E8"/>
                      </a:solidFill>
                    </a:lnL>
                    <a:lnR w="38100">
                      <a:solidFill>
                        <a:srgbClr val="EDE5E8"/>
                      </a:solidFill>
                    </a:lnR>
                    <a:lnT w="38100">
                      <a:solidFill>
                        <a:srgbClr val="EDE5E8"/>
                      </a:solidFill>
                    </a:lnT>
                    <a:lnB w="38100">
                      <a:solidFill>
                        <a:srgbClr val="EDE5E8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 TP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EDE5E8"/>
                      </a:solidFill>
                    </a:lnL>
                    <a:lnR w="38100">
                      <a:solidFill>
                        <a:srgbClr val="EDE5E8"/>
                      </a:solidFill>
                    </a:lnR>
                    <a:lnT w="38100">
                      <a:solidFill>
                        <a:srgbClr val="EDE5E8"/>
                      </a:solidFill>
                    </a:lnT>
                    <a:lnB w="38100">
                      <a:solidFill>
                        <a:srgbClr val="EDE5E8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FP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EDE5E8"/>
                      </a:solidFill>
                    </a:lnL>
                    <a:lnR w="38100">
                      <a:solidFill>
                        <a:srgbClr val="EDE5E8"/>
                      </a:solidFill>
                    </a:lnR>
                    <a:lnT w="38100">
                      <a:solidFill>
                        <a:srgbClr val="EDE5E8"/>
                      </a:solidFill>
                    </a:lnT>
                    <a:lnB w="38100">
                      <a:solidFill>
                        <a:srgbClr val="EDE5E8"/>
                      </a:solidFill>
                    </a:lnB>
                    <a:noFill/>
                  </a:tcPr>
                </a:tc>
              </a:tr>
              <a:tr h="1219075">
                <a:tc>
                  <a:txBody>
                    <a:bodyPr/>
                    <a:lstStyle/>
                    <a:p>
                      <a:pPr algn="ctr">
                        <a:defRPr sz="2000">
                          <a:solidFill>
                            <a:srgbClr val="FFF5FC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  <a:p>
                      <a:pPr algn="ctr">
                        <a:defRPr sz="2000">
                          <a:solidFill>
                            <a:srgbClr val="FFF5FC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Indeterminate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EDE5E8"/>
                      </a:solidFill>
                    </a:lnL>
                    <a:lnR w="38100">
                      <a:solidFill>
                        <a:srgbClr val="EDE5E8"/>
                      </a:solidFill>
                    </a:lnR>
                    <a:lnT w="38100">
                      <a:solidFill>
                        <a:srgbClr val="EDE5E8"/>
                      </a:solidFill>
                    </a:lnT>
                    <a:lnB w="38100">
                      <a:solidFill>
                        <a:srgbClr val="EDE5E8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  <a:p>
                      <a:pPr algn="ctr">
                        <a:defRPr sz="240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X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EDE5E8"/>
                      </a:solidFill>
                    </a:lnL>
                    <a:lnR w="38100">
                      <a:solidFill>
                        <a:srgbClr val="EDE5E8"/>
                      </a:solidFill>
                    </a:lnR>
                    <a:lnT w="38100">
                      <a:solidFill>
                        <a:srgbClr val="EDE5E8"/>
                      </a:solidFill>
                    </a:lnT>
                    <a:lnB w="38100">
                      <a:solidFill>
                        <a:srgbClr val="EDE5E8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  <a:p>
                      <a:pPr algn="ctr">
                        <a:defRPr sz="240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Y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EDE5E8"/>
                      </a:solidFill>
                    </a:lnL>
                    <a:lnR w="38100">
                      <a:solidFill>
                        <a:srgbClr val="EDE5E8"/>
                      </a:solidFill>
                    </a:lnR>
                    <a:lnT w="38100">
                      <a:solidFill>
                        <a:srgbClr val="EDE5E8"/>
                      </a:solidFill>
                    </a:lnT>
                    <a:lnB w="38100">
                      <a:solidFill>
                        <a:srgbClr val="EDE5E8"/>
                      </a:solidFill>
                    </a:lnB>
                    <a:noFill/>
                  </a:tcPr>
                </a:tc>
              </a:tr>
              <a:tr h="121907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600">
                          <a:solidFill>
                            <a:srgbClr val="FFF5FC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_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EDE5E8"/>
                      </a:solidFill>
                    </a:lnL>
                    <a:lnR w="38100">
                      <a:solidFill>
                        <a:srgbClr val="EDE5E8"/>
                      </a:solidFill>
                    </a:lnR>
                    <a:lnT w="38100">
                      <a:solidFill>
                        <a:srgbClr val="EDE5E8"/>
                      </a:solidFill>
                    </a:lnT>
                    <a:lnB w="38100">
                      <a:solidFill>
                        <a:srgbClr val="EDE5E8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FN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EDE5E8"/>
                      </a:solidFill>
                    </a:lnL>
                    <a:lnR w="38100">
                      <a:solidFill>
                        <a:srgbClr val="EDE5E8"/>
                      </a:solidFill>
                    </a:lnR>
                    <a:lnT w="38100">
                      <a:solidFill>
                        <a:srgbClr val="EDE5E8"/>
                      </a:solidFill>
                    </a:lnT>
                    <a:lnB w="38100">
                      <a:solidFill>
                        <a:srgbClr val="EDE5E8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TN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EDE5E8"/>
                      </a:solidFill>
                    </a:lnL>
                    <a:lnR w="38100">
                      <a:solidFill>
                        <a:srgbClr val="EDE5E8"/>
                      </a:solidFill>
                    </a:lnR>
                    <a:lnT w="38100">
                      <a:solidFill>
                        <a:srgbClr val="EDE5E8"/>
                      </a:solidFill>
                    </a:lnT>
                    <a:lnB w="38100">
                      <a:solidFill>
                        <a:srgbClr val="EDE5E8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56" name="Ovale"/>
          <p:cNvSpPr/>
          <p:nvPr/>
        </p:nvSpPr>
        <p:spPr>
          <a:xfrm>
            <a:off x="4173044" y="3836330"/>
            <a:ext cx="914405" cy="636207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5FC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957" name="Ovale"/>
          <p:cNvSpPr/>
          <p:nvPr/>
        </p:nvSpPr>
        <p:spPr>
          <a:xfrm>
            <a:off x="6535641" y="3840274"/>
            <a:ext cx="914405" cy="636207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5FC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958" name="Linea"/>
          <p:cNvSpPr/>
          <p:nvPr/>
        </p:nvSpPr>
        <p:spPr>
          <a:xfrm rot="684329">
            <a:off x="5016744" y="4192285"/>
            <a:ext cx="524049" cy="1306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55" y="0"/>
                </a:moveTo>
                <a:cubicBezTo>
                  <a:pt x="13163" y="0"/>
                  <a:pt x="21600" y="4835"/>
                  <a:pt x="21600" y="10800"/>
                </a:cubicBezTo>
                <a:cubicBezTo>
                  <a:pt x="21600" y="16765"/>
                  <a:pt x="13163" y="21600"/>
                  <a:pt x="2755" y="21600"/>
                </a:cubicBezTo>
                <a:cubicBezTo>
                  <a:pt x="1833" y="21600"/>
                  <a:pt x="912" y="21561"/>
                  <a:pt x="0" y="21484"/>
                </a:cubicBezTo>
              </a:path>
            </a:pathLst>
          </a:custGeom>
          <a:ln w="25400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 defTabSz="914400">
              <a:lnSpc>
                <a:spcPct val="100000"/>
              </a:lnSpc>
              <a:defRPr sz="1800"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959" name="Linea"/>
          <p:cNvSpPr/>
          <p:nvPr/>
        </p:nvSpPr>
        <p:spPr>
          <a:xfrm>
            <a:off x="7391585" y="2953498"/>
            <a:ext cx="614623" cy="1306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57" y="0"/>
                </a:moveTo>
                <a:cubicBezTo>
                  <a:pt x="12985" y="0"/>
                  <a:pt x="21600" y="4835"/>
                  <a:pt x="21600" y="10800"/>
                </a:cubicBezTo>
                <a:cubicBezTo>
                  <a:pt x="21600" y="16765"/>
                  <a:pt x="12985" y="21600"/>
                  <a:pt x="2357" y="21600"/>
                </a:cubicBezTo>
                <a:cubicBezTo>
                  <a:pt x="1569" y="21600"/>
                  <a:pt x="782" y="21573"/>
                  <a:pt x="0" y="21519"/>
                </a:cubicBezTo>
              </a:path>
            </a:pathLst>
          </a:custGeom>
          <a:ln w="25400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 defTabSz="914400">
              <a:lnSpc>
                <a:spcPct val="100000"/>
              </a:lnSpc>
              <a:defRPr sz="1800"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960" name="Intention-to-diagnose"/>
          <p:cNvSpPr/>
          <p:nvPr/>
        </p:nvSpPr>
        <p:spPr>
          <a:xfrm>
            <a:off x="3126520" y="6198777"/>
            <a:ext cx="3651631" cy="475166"/>
          </a:xfrm>
          <a:prstGeom prst="rect">
            <a:avLst/>
          </a:prstGeom>
          <a:ln w="38100">
            <a:solidFill>
              <a:srgbClr val="FF6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5F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Intention-to-diagnose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Rectangle 2"/>
          <p:cNvSpPr/>
          <p:nvPr/>
        </p:nvSpPr>
        <p:spPr>
          <a:xfrm>
            <a:off x="218485" y="1559952"/>
            <a:ext cx="8424863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100000"/>
              </a:lnSpc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indeterminate results are not analyzed</a:t>
            </a:r>
          </a:p>
        </p:txBody>
      </p:sp>
      <p:graphicFrame>
        <p:nvGraphicFramePr>
          <p:cNvPr id="963" name="Group 5"/>
          <p:cNvGraphicFramePr/>
          <p:nvPr/>
        </p:nvGraphicFramePr>
        <p:xfrm>
          <a:off x="3852862" y="2714625"/>
          <a:ext cx="4679950" cy="230180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50937"/>
                <a:gridCol w="938213"/>
                <a:gridCol w="993775"/>
                <a:gridCol w="1000125"/>
                <a:gridCol w="596900"/>
              </a:tblGrid>
              <a:tr h="17780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CT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22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412750">
                <a:tc rowSpan="2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Rx</a:t>
                      </a:r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88900" algn="l"/>
                        </a:tabLst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4143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4" name="Group 39"/>
          <p:cNvGraphicFramePr/>
          <p:nvPr/>
        </p:nvGraphicFramePr>
        <p:xfrm>
          <a:off x="5422458" y="5013325"/>
          <a:ext cx="3022600" cy="85344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36775"/>
                <a:gridCol w="885825"/>
              </a:tblGrid>
              <a:tr h="39052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Sensitivity: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0.476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Specificity: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0.909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65" name="Text Box 48"/>
          <p:cNvSpPr/>
          <p:nvPr/>
        </p:nvSpPr>
        <p:spPr>
          <a:xfrm>
            <a:off x="3563937" y="884237"/>
            <a:ext cx="1883084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00000"/>
              </a:lnSpc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1st scenario</a:t>
            </a:r>
          </a:p>
        </p:txBody>
      </p:sp>
      <p:graphicFrame>
        <p:nvGraphicFramePr>
          <p:cNvPr id="966" name="Group 5"/>
          <p:cNvGraphicFramePr/>
          <p:nvPr/>
        </p:nvGraphicFramePr>
        <p:xfrm>
          <a:off x="383033" y="2835385"/>
          <a:ext cx="3096344" cy="176455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28778"/>
                <a:gridCol w="953444"/>
                <a:gridCol w="657501"/>
                <a:gridCol w="661702"/>
                <a:gridCol w="394919"/>
              </a:tblGrid>
              <a:tr h="238874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3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05445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37959">
                <a:tc row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Rx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88900" algn="l"/>
                        </a:tabLst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388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uncertain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388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0453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67" name="Indeterminate results"/>
          <p:cNvSpPr/>
          <p:nvPr/>
        </p:nvSpPr>
        <p:spPr>
          <a:xfrm>
            <a:off x="685800" y="116632"/>
            <a:ext cx="7772400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100000"/>
              </a:lnSpc>
              <a:defRPr sz="32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Indeterminate results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ources of bias and variation"/>
          <p:cNvSpPr/>
          <p:nvPr/>
        </p:nvSpPr>
        <p:spPr>
          <a:xfrm>
            <a:off x="457200" y="526286"/>
            <a:ext cx="8229600" cy="639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8" tIns="46798" rIns="46798" bIns="46798" anchor="ctr">
            <a:spAutoFit/>
          </a:bodyPr>
          <a:lstStyle>
            <a:lvl1pPr algn="ctr">
              <a:defRPr sz="36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Sources of bias and variation</a:t>
            </a:r>
          </a:p>
        </p:txBody>
      </p:sp>
      <p:sp>
        <p:nvSpPr>
          <p:cNvPr id="709" name="BIAS:…"/>
          <p:cNvSpPr>
            <a:spLocks noGrp="1"/>
          </p:cNvSpPr>
          <p:nvPr>
            <p:ph type="body" idx="1"/>
          </p:nvPr>
        </p:nvSpPr>
        <p:spPr>
          <a:xfrm>
            <a:off x="1115616" y="1628799"/>
            <a:ext cx="6768752" cy="4320484"/>
          </a:xfrm>
          <a:prstGeom prst="rect">
            <a:avLst/>
          </a:prstGeom>
        </p:spPr>
        <p:txBody>
          <a:bodyPr/>
          <a:lstStyle/>
          <a:p>
            <a:pPr marL="0" indent="0" algn="ctr" defTabSz="401101">
              <a:lnSpc>
                <a:spcPct val="87299"/>
              </a:lnSpc>
              <a:spcBef>
                <a:spcPts val="600"/>
              </a:spcBef>
              <a:buSzTx/>
              <a:buNone/>
              <a:defRPr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BIAS: </a:t>
            </a:r>
          </a:p>
          <a:p>
            <a:pPr marL="0" indent="0" algn="ctr" defTabSz="401101">
              <a:lnSpc>
                <a:spcPct val="87299"/>
              </a:lnSpc>
              <a:spcBef>
                <a:spcPts val="6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flaws in the design of the study may result in inaccurate estimation of accuracy</a:t>
            </a:r>
            <a:endParaRPr>
              <a:solidFill>
                <a:srgbClr val="FFC000"/>
              </a:solidFill>
            </a:endParaRPr>
          </a:p>
          <a:p>
            <a:pPr marL="301889" indent="-301889" algn="ctr" defTabSz="401101">
              <a:lnSpc>
                <a:spcPct val="87299"/>
              </a:lnSpc>
              <a:spcBef>
                <a:spcPts val="600"/>
              </a:spcBef>
              <a:buFontTx/>
              <a:buChar char="-"/>
              <a:defRPr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0" indent="0" algn="ctr" defTabSz="401101">
              <a:lnSpc>
                <a:spcPct val="87299"/>
              </a:lnSpc>
              <a:spcBef>
                <a:spcPts val="600"/>
              </a:spcBef>
              <a:buSzTx/>
              <a:buNone/>
              <a:defRPr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APPLICABILITY: </a:t>
            </a:r>
          </a:p>
          <a:p>
            <a:pPr marL="0" indent="0" algn="ctr" defTabSz="401101">
              <a:lnSpc>
                <a:spcPct val="87299"/>
              </a:lnSpc>
              <a:spcBef>
                <a:spcPts val="6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variation across studies means that the results may not be applicable to your review question</a:t>
            </a:r>
            <a:endParaRPr>
              <a:solidFill>
                <a:srgbClr val="FFC000"/>
              </a:solidFill>
            </a:endParaRPr>
          </a:p>
          <a:p>
            <a:pPr marL="301889" indent="-301889" algn="ctr" defTabSz="401101">
              <a:lnSpc>
                <a:spcPct val="87299"/>
              </a:lnSpc>
              <a:spcBef>
                <a:spcPts val="600"/>
              </a:spcBef>
              <a:buFontTx/>
              <a:buChar char="-"/>
              <a:defRPr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0" indent="0" algn="ctr" defTabSz="401101">
              <a:lnSpc>
                <a:spcPct val="87299"/>
              </a:lnSpc>
              <a:spcBef>
                <a:spcPts val="600"/>
              </a:spcBef>
              <a:buSzTx/>
              <a:buNone/>
              <a:defRPr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0" indent="0" algn="ctr" defTabSz="401101">
              <a:lnSpc>
                <a:spcPct val="87299"/>
              </a:lnSpc>
              <a:spcBef>
                <a:spcPts val="6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QUADAS 2 instrument </a:t>
            </a:r>
          </a:p>
        </p:txBody>
      </p:sp>
      <p:sp>
        <p:nvSpPr>
          <p:cNvPr id="710" name="Whiting et al. - Ann Intern Med 2011"/>
          <p:cNvSpPr/>
          <p:nvPr/>
        </p:nvSpPr>
        <p:spPr>
          <a:xfrm>
            <a:off x="5221885" y="6231494"/>
            <a:ext cx="3820673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Whiting et al. - Ann Intern Med 2011</a:t>
            </a:r>
          </a:p>
        </p:txBody>
      </p:sp>
      <p:sp>
        <p:nvSpPr>
          <p:cNvPr id="711" name="Forma"/>
          <p:cNvSpPr/>
          <p:nvPr/>
        </p:nvSpPr>
        <p:spPr>
          <a:xfrm>
            <a:off x="6275045" y="4915113"/>
            <a:ext cx="1714354" cy="586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41" y="14256"/>
                </a:moveTo>
                <a:lnTo>
                  <a:pt x="10241" y="21600"/>
                </a:lnTo>
                <a:lnTo>
                  <a:pt x="0" y="10800"/>
                </a:lnTo>
                <a:lnTo>
                  <a:pt x="10241" y="0"/>
                </a:lnTo>
                <a:lnTo>
                  <a:pt x="1024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chemeClr val="accent2">
              <a:lumOff val="2500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Rectangle 2"/>
          <p:cNvSpPr/>
          <p:nvPr/>
        </p:nvSpPr>
        <p:spPr>
          <a:xfrm>
            <a:off x="395288" y="1341437"/>
            <a:ext cx="8424862" cy="41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100000"/>
              </a:lnSpc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indeterminate results are divided half to Rx + and half to  Rx -</a:t>
            </a:r>
          </a:p>
        </p:txBody>
      </p:sp>
      <p:graphicFrame>
        <p:nvGraphicFramePr>
          <p:cNvPr id="970" name="Group 5"/>
          <p:cNvGraphicFramePr/>
          <p:nvPr/>
        </p:nvGraphicFramePr>
        <p:xfrm>
          <a:off x="3492500" y="2492375"/>
          <a:ext cx="4679950" cy="191611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50938"/>
                <a:gridCol w="938212"/>
                <a:gridCol w="993775"/>
                <a:gridCol w="1000125"/>
                <a:gridCol w="596900"/>
              </a:tblGrid>
              <a:tr h="17780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CT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22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412750">
                <a:tc rowSpan="2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Rx</a:t>
                      </a:r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88900" algn="l"/>
                        </a:tabLst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4143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1" name="Group 39"/>
          <p:cNvGraphicFramePr/>
          <p:nvPr/>
        </p:nvGraphicFramePr>
        <p:xfrm>
          <a:off x="4572000" y="5023832"/>
          <a:ext cx="3022600" cy="78105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36775"/>
                <a:gridCol w="885825"/>
              </a:tblGrid>
              <a:tr h="39052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Sensitivity: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0.483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Specificity: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0.852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72" name="Text Box 48"/>
          <p:cNvSpPr/>
          <p:nvPr/>
        </p:nvSpPr>
        <p:spPr>
          <a:xfrm>
            <a:off x="3563937" y="884237"/>
            <a:ext cx="1984436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00000"/>
              </a:lnSpc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2nd scenario</a:t>
            </a:r>
          </a:p>
        </p:txBody>
      </p:sp>
      <p:graphicFrame>
        <p:nvGraphicFramePr>
          <p:cNvPr id="973" name="Group 5"/>
          <p:cNvGraphicFramePr/>
          <p:nvPr/>
        </p:nvGraphicFramePr>
        <p:xfrm>
          <a:off x="14464" y="2852935"/>
          <a:ext cx="3096345" cy="176455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28778"/>
                <a:gridCol w="953444"/>
                <a:gridCol w="657501"/>
                <a:gridCol w="661702"/>
                <a:gridCol w="394919"/>
              </a:tblGrid>
              <a:tr h="238874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3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05445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37959">
                <a:tc row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Rx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88900" algn="l"/>
                        </a:tabLst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388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uncertain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388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0453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74" name="Indeterminate results"/>
          <p:cNvSpPr/>
          <p:nvPr/>
        </p:nvSpPr>
        <p:spPr>
          <a:xfrm>
            <a:off x="685800" y="116632"/>
            <a:ext cx="7772400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100000"/>
              </a:lnSpc>
              <a:defRPr sz="32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Indeterminate results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Rectangle 2"/>
          <p:cNvSpPr/>
          <p:nvPr/>
        </p:nvSpPr>
        <p:spPr>
          <a:xfrm>
            <a:off x="395288" y="1341437"/>
            <a:ext cx="8424862" cy="41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100000"/>
              </a:lnSpc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indeterminate results are classified as FN and FP</a:t>
            </a:r>
          </a:p>
        </p:txBody>
      </p:sp>
      <p:graphicFrame>
        <p:nvGraphicFramePr>
          <p:cNvPr id="977" name="Group 5"/>
          <p:cNvGraphicFramePr/>
          <p:nvPr/>
        </p:nvGraphicFramePr>
        <p:xfrm>
          <a:off x="3492500" y="2492375"/>
          <a:ext cx="4679950" cy="191611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50938"/>
                <a:gridCol w="938212"/>
                <a:gridCol w="993775"/>
                <a:gridCol w="1000125"/>
                <a:gridCol w="596900"/>
              </a:tblGrid>
              <a:tr h="17780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CT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22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412750">
                <a:tc rowSpan="2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Rx</a:t>
                      </a:r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88900" algn="l"/>
                        </a:tabLst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4143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8" name="Group 39"/>
          <p:cNvGraphicFramePr/>
          <p:nvPr/>
        </p:nvGraphicFramePr>
        <p:xfrm>
          <a:off x="4572000" y="4954587"/>
          <a:ext cx="3022600" cy="78105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36775"/>
                <a:gridCol w="885825"/>
              </a:tblGrid>
              <a:tr h="39052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Sensitivity: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0.323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Specificity: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0.741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79" name="Text Box 48"/>
          <p:cNvSpPr/>
          <p:nvPr/>
        </p:nvSpPr>
        <p:spPr>
          <a:xfrm>
            <a:off x="3563937" y="884237"/>
            <a:ext cx="191686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00000"/>
              </a:lnSpc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3rd scenario</a:t>
            </a:r>
          </a:p>
        </p:txBody>
      </p:sp>
      <p:graphicFrame>
        <p:nvGraphicFramePr>
          <p:cNvPr id="980" name="Group 5"/>
          <p:cNvGraphicFramePr/>
          <p:nvPr/>
        </p:nvGraphicFramePr>
        <p:xfrm>
          <a:off x="14464" y="2852935"/>
          <a:ext cx="3096345" cy="176455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28778"/>
                <a:gridCol w="953444"/>
                <a:gridCol w="657501"/>
                <a:gridCol w="661702"/>
                <a:gridCol w="394919"/>
              </a:tblGrid>
              <a:tr h="238874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3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05445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37959">
                <a:tc row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Rx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88900" algn="l"/>
                        </a:tabLst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388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uncertain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388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0453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81" name="Indeterminate results"/>
          <p:cNvSpPr/>
          <p:nvPr/>
        </p:nvSpPr>
        <p:spPr>
          <a:xfrm>
            <a:off x="685800" y="116632"/>
            <a:ext cx="7772400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100000"/>
              </a:lnSpc>
              <a:defRPr sz="32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Indeterminate results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Rectangle 2"/>
          <p:cNvSpPr/>
          <p:nvPr/>
        </p:nvSpPr>
        <p:spPr>
          <a:xfrm>
            <a:off x="395288" y="1196975"/>
            <a:ext cx="8424862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100000"/>
              </a:lnSpc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indeterminate results are classified as:</a:t>
            </a:r>
          </a:p>
        </p:txBody>
      </p:sp>
      <p:graphicFrame>
        <p:nvGraphicFramePr>
          <p:cNvPr id="984" name="Group 5"/>
          <p:cNvGraphicFramePr/>
          <p:nvPr/>
        </p:nvGraphicFramePr>
        <p:xfrm>
          <a:off x="107950" y="3860800"/>
          <a:ext cx="4246563" cy="145256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92163"/>
                <a:gridCol w="863600"/>
                <a:gridCol w="993775"/>
                <a:gridCol w="1000125"/>
                <a:gridCol w="596900"/>
              </a:tblGrid>
              <a:tr h="17780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20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288925">
                <a:tc rowSpan="2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Rx</a:t>
                      </a:r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88900" algn="l"/>
                        </a:tabLst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2905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5" name="Group 39"/>
          <p:cNvGraphicFramePr/>
          <p:nvPr/>
        </p:nvGraphicFramePr>
        <p:xfrm>
          <a:off x="468312" y="5949950"/>
          <a:ext cx="3022601" cy="7810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36775"/>
                <a:gridCol w="885825"/>
              </a:tblGrid>
              <a:tr h="39052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Sensitivity: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0.645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Specificity: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0.741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86" name="Text Box 48"/>
          <p:cNvSpPr/>
          <p:nvPr/>
        </p:nvSpPr>
        <p:spPr>
          <a:xfrm>
            <a:off x="3563937" y="765175"/>
            <a:ext cx="191686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00000"/>
              </a:lnSpc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4rd scenario</a:t>
            </a:r>
          </a:p>
        </p:txBody>
      </p:sp>
      <p:graphicFrame>
        <p:nvGraphicFramePr>
          <p:cNvPr id="987" name="Group 71"/>
          <p:cNvGraphicFramePr/>
          <p:nvPr/>
        </p:nvGraphicFramePr>
        <p:xfrm>
          <a:off x="4789487" y="3860800"/>
          <a:ext cx="4246563" cy="145256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92162"/>
                <a:gridCol w="863600"/>
                <a:gridCol w="993775"/>
                <a:gridCol w="1000125"/>
                <a:gridCol w="596900"/>
              </a:tblGrid>
              <a:tr h="17780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20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288925">
                <a:tc rowSpan="2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Rx</a:t>
                      </a:r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88900" algn="l"/>
                        </a:tabLst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2905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AEA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8" name="Group 105"/>
          <p:cNvGraphicFramePr/>
          <p:nvPr/>
        </p:nvGraphicFramePr>
        <p:xfrm>
          <a:off x="5581650" y="5949950"/>
          <a:ext cx="3022600" cy="7810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36775"/>
                <a:gridCol w="885825"/>
              </a:tblGrid>
              <a:tr h="39052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Sensitivity: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0.323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Specificity: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0.926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89" name="Text Box 114"/>
          <p:cNvSpPr/>
          <p:nvPr/>
        </p:nvSpPr>
        <p:spPr>
          <a:xfrm>
            <a:off x="1794490" y="2827338"/>
            <a:ext cx="1256071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914400">
              <a:lnSpc>
                <a:spcPct val="10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Positive</a:t>
            </a:r>
          </a:p>
          <a:p>
            <a:pPr algn="ctr" defTabSz="914400">
              <a:lnSpc>
                <a:spcPct val="10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TP e FP</a:t>
            </a:r>
          </a:p>
        </p:txBody>
      </p:sp>
      <p:sp>
        <p:nvSpPr>
          <p:cNvPr id="990" name="Text Box 115"/>
          <p:cNvSpPr/>
          <p:nvPr/>
        </p:nvSpPr>
        <p:spPr>
          <a:xfrm>
            <a:off x="6511349" y="2827338"/>
            <a:ext cx="1391802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914400">
              <a:lnSpc>
                <a:spcPct val="10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Negative</a:t>
            </a:r>
          </a:p>
          <a:p>
            <a:pPr algn="ctr" defTabSz="914400">
              <a:lnSpc>
                <a:spcPct val="10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TN e FN</a:t>
            </a:r>
          </a:p>
        </p:txBody>
      </p:sp>
      <p:graphicFrame>
        <p:nvGraphicFramePr>
          <p:cNvPr id="991" name="Group 5"/>
          <p:cNvGraphicFramePr/>
          <p:nvPr/>
        </p:nvGraphicFramePr>
        <p:xfrm>
          <a:off x="2771799" y="1592231"/>
          <a:ext cx="3096345" cy="53660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28778"/>
                <a:gridCol w="953444"/>
                <a:gridCol w="657501"/>
                <a:gridCol w="661702"/>
                <a:gridCol w="394919"/>
              </a:tblGrid>
              <a:tr h="10160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3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3296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01600">
                <a:tc rowSpan="3"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Rx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88900" algn="l"/>
                        </a:tabLst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uncertain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18000" marR="18000" marT="18000" marB="180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3018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3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</a:p>
                  </a:txBody>
                  <a:tcPr marL="18000" marR="18000" marT="18000" marB="180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92" name="Indeterminate results"/>
          <p:cNvSpPr/>
          <p:nvPr/>
        </p:nvSpPr>
        <p:spPr>
          <a:xfrm>
            <a:off x="685800" y="116632"/>
            <a:ext cx="7772400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100000"/>
              </a:lnSpc>
              <a:defRPr sz="32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Indeterminate results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Rectangle 14"/>
          <p:cNvSpPr/>
          <p:nvPr/>
        </p:nvSpPr>
        <p:spPr>
          <a:xfrm>
            <a:off x="323850" y="1337626"/>
            <a:ext cx="2879725" cy="1651638"/>
          </a:xfrm>
          <a:prstGeom prst="rect">
            <a:avLst/>
          </a:prstGeom>
          <a:solidFill>
            <a:srgbClr val="FF0000"/>
          </a:solidFill>
          <a:ln w="317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defTabSz="914400">
              <a:lnSpc>
                <a:spcPct val="10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95" name="Rectangle 15"/>
          <p:cNvSpPr/>
          <p:nvPr/>
        </p:nvSpPr>
        <p:spPr>
          <a:xfrm>
            <a:off x="323850" y="5143500"/>
            <a:ext cx="2879725" cy="1225550"/>
          </a:xfrm>
          <a:prstGeom prst="rect">
            <a:avLst/>
          </a:prstGeom>
          <a:solidFill>
            <a:srgbClr val="00FF00"/>
          </a:solidFill>
          <a:ln w="317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96" name="Rectangle 4"/>
          <p:cNvSpPr/>
          <p:nvPr/>
        </p:nvSpPr>
        <p:spPr>
          <a:xfrm>
            <a:off x="404724" y="1483383"/>
            <a:ext cx="2608863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100000"/>
              </a:lnSpc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To eliminate results</a:t>
            </a:r>
          </a:p>
        </p:txBody>
      </p:sp>
      <p:sp>
        <p:nvSpPr>
          <p:cNvPr id="997" name="Rectangle 5"/>
          <p:cNvSpPr/>
          <p:nvPr/>
        </p:nvSpPr>
        <p:spPr>
          <a:xfrm>
            <a:off x="719139" y="2185988"/>
            <a:ext cx="2522535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100000"/>
              </a:lnSpc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Sensitivity: 0.476</a:t>
            </a:r>
          </a:p>
          <a:p>
            <a:pPr defTabSz="914400">
              <a:lnSpc>
                <a:spcPct val="100000"/>
              </a:lnSpc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Specificity: 0.909</a:t>
            </a:r>
          </a:p>
        </p:txBody>
      </p:sp>
      <p:sp>
        <p:nvSpPr>
          <p:cNvPr id="998" name="Rectangle 6"/>
          <p:cNvSpPr/>
          <p:nvPr/>
        </p:nvSpPr>
        <p:spPr>
          <a:xfrm>
            <a:off x="5867400" y="3186113"/>
            <a:ext cx="327660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lnSpc>
                <a:spcPct val="100000"/>
              </a:lnSpc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Indeterminate</a:t>
            </a:r>
          </a:p>
          <a:p>
            <a:pPr algn="ctr" defTabSz="914400">
              <a:lnSpc>
                <a:spcPct val="100000"/>
              </a:lnSpc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Divided + e -</a:t>
            </a:r>
          </a:p>
        </p:txBody>
      </p:sp>
      <p:sp>
        <p:nvSpPr>
          <p:cNvPr id="999" name="Rectangle 7"/>
          <p:cNvSpPr/>
          <p:nvPr/>
        </p:nvSpPr>
        <p:spPr>
          <a:xfrm>
            <a:off x="6226175" y="4016995"/>
            <a:ext cx="302418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100000"/>
              </a:lnSpc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Sensitivity: 0.483</a:t>
            </a:r>
          </a:p>
          <a:p>
            <a:pPr defTabSz="914400">
              <a:lnSpc>
                <a:spcPct val="100000"/>
              </a:lnSpc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Specificity: 0.852</a:t>
            </a:r>
          </a:p>
        </p:txBody>
      </p:sp>
      <p:sp>
        <p:nvSpPr>
          <p:cNvPr id="1000" name="Rectangle 8"/>
          <p:cNvSpPr/>
          <p:nvPr/>
        </p:nvSpPr>
        <p:spPr>
          <a:xfrm>
            <a:off x="323850" y="3292475"/>
            <a:ext cx="2608863" cy="559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ts val="1800"/>
              </a:lnSpc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Indeterminate: Rx- (TN e FN)</a:t>
            </a:r>
          </a:p>
        </p:txBody>
      </p:sp>
      <p:sp>
        <p:nvSpPr>
          <p:cNvPr id="1001" name="Rectangle 9"/>
          <p:cNvSpPr/>
          <p:nvPr/>
        </p:nvSpPr>
        <p:spPr>
          <a:xfrm>
            <a:off x="493712" y="4061445"/>
            <a:ext cx="302418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100000"/>
              </a:lnSpc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Sensitivity: 0.323</a:t>
            </a:r>
          </a:p>
          <a:p>
            <a:pPr defTabSz="914400">
              <a:lnSpc>
                <a:spcPct val="100000"/>
              </a:lnSpc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Specificity: 0.926</a:t>
            </a:r>
          </a:p>
        </p:txBody>
      </p:sp>
      <p:sp>
        <p:nvSpPr>
          <p:cNvPr id="1002" name="Rectangle 10"/>
          <p:cNvSpPr/>
          <p:nvPr/>
        </p:nvSpPr>
        <p:spPr>
          <a:xfrm>
            <a:off x="3417887" y="3244257"/>
            <a:ext cx="2308226" cy="559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lnSpc>
                <a:spcPts val="1800"/>
              </a:lnSpc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Indeterminate: Rx+</a:t>
            </a:r>
          </a:p>
          <a:p>
            <a:pPr algn="ctr" defTabSz="914400">
              <a:lnSpc>
                <a:spcPts val="1800"/>
              </a:lnSpc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 (TP e FP)</a:t>
            </a:r>
          </a:p>
        </p:txBody>
      </p:sp>
      <p:sp>
        <p:nvSpPr>
          <p:cNvPr id="1003" name="Rectangle 11"/>
          <p:cNvSpPr/>
          <p:nvPr/>
        </p:nvSpPr>
        <p:spPr>
          <a:xfrm>
            <a:off x="3417887" y="4023345"/>
            <a:ext cx="3024188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100000"/>
              </a:lnSpc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Sensitivity: 0.645</a:t>
            </a:r>
          </a:p>
          <a:p>
            <a:pPr defTabSz="914400">
              <a:lnSpc>
                <a:spcPct val="100000"/>
              </a:lnSpc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Specificity: 0.741</a:t>
            </a:r>
          </a:p>
        </p:txBody>
      </p:sp>
      <p:sp>
        <p:nvSpPr>
          <p:cNvPr id="1004" name="Rectangle 12"/>
          <p:cNvSpPr/>
          <p:nvPr/>
        </p:nvSpPr>
        <p:spPr>
          <a:xfrm>
            <a:off x="358775" y="5241925"/>
            <a:ext cx="421163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100000"/>
              </a:lnSpc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Indeterminate: FP e FN</a:t>
            </a:r>
          </a:p>
        </p:txBody>
      </p:sp>
      <p:sp>
        <p:nvSpPr>
          <p:cNvPr id="1005" name="Rectangle 13"/>
          <p:cNvSpPr/>
          <p:nvPr/>
        </p:nvSpPr>
        <p:spPr>
          <a:xfrm>
            <a:off x="719139" y="5602287"/>
            <a:ext cx="212467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100000"/>
              </a:lnSpc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Sensitivity: 0.323</a:t>
            </a:r>
          </a:p>
          <a:p>
            <a:pPr defTabSz="914400">
              <a:lnSpc>
                <a:spcPct val="100000"/>
              </a:lnSpc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Specificity: 0.741</a:t>
            </a:r>
          </a:p>
        </p:txBody>
      </p:sp>
      <p:sp>
        <p:nvSpPr>
          <p:cNvPr id="1006" name="CasellaDiTesto 15"/>
          <p:cNvSpPr/>
          <p:nvPr/>
        </p:nvSpPr>
        <p:spPr>
          <a:xfrm>
            <a:off x="3276600" y="5084762"/>
            <a:ext cx="4127858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00000"/>
              </a:lnSpc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More conservative approach</a:t>
            </a:r>
          </a:p>
        </p:txBody>
      </p:sp>
      <p:sp>
        <p:nvSpPr>
          <p:cNvPr id="1007" name="CasellaDiTesto 16"/>
          <p:cNvSpPr/>
          <p:nvPr/>
        </p:nvSpPr>
        <p:spPr>
          <a:xfrm>
            <a:off x="3346803" y="1939924"/>
            <a:ext cx="363568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High risk of bias approach</a:t>
            </a:r>
          </a:p>
        </p:txBody>
      </p:sp>
      <p:sp>
        <p:nvSpPr>
          <p:cNvPr id="1008" name="Indeterminate results"/>
          <p:cNvSpPr/>
          <p:nvPr/>
        </p:nvSpPr>
        <p:spPr>
          <a:xfrm>
            <a:off x="685800" y="116632"/>
            <a:ext cx="7772400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100000"/>
              </a:lnSpc>
              <a:defRPr sz="32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Indeterminate results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Titolo"/>
          <p:cNvSpPr>
            <a:spLocks noGrp="1"/>
          </p:cNvSpPr>
          <p:nvPr>
            <p:ph type="title"/>
          </p:nvPr>
        </p:nvSpPr>
        <p:spPr>
          <a:xfrm>
            <a:off x="685800" y="463690"/>
            <a:ext cx="7767640" cy="14335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11" name="image1.tif" descr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2264" y="108395"/>
            <a:ext cx="6856061" cy="33757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tructure of QUADAS-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Structure of QUADAS-2</a:t>
            </a:r>
          </a:p>
        </p:txBody>
      </p:sp>
      <p:sp>
        <p:nvSpPr>
          <p:cNvPr id="714" name="Phase 1: State the review question…"/>
          <p:cNvSpPr>
            <a:spLocks noGrp="1"/>
          </p:cNvSpPr>
          <p:nvPr>
            <p:ph type="body" idx="1"/>
          </p:nvPr>
        </p:nvSpPr>
        <p:spPr>
          <a:xfrm>
            <a:off x="354012" y="1382709"/>
            <a:ext cx="8207376" cy="4968882"/>
          </a:xfrm>
          <a:prstGeom prst="rect">
            <a:avLst/>
          </a:prstGeom>
        </p:spPr>
        <p:txBody>
          <a:bodyPr/>
          <a:lstStyle/>
          <a:p>
            <a:pPr marL="605353" lvl="1" indent="-232826" defTabSz="745052">
              <a:lnSpc>
                <a:spcPct val="150000"/>
              </a:lnSpc>
              <a:spcBef>
                <a:spcPts val="300"/>
              </a:spcBef>
              <a:buFontTx/>
              <a:buChar char="➢"/>
              <a:defRPr sz="1900">
                <a:solidFill>
                  <a:srgbClr val="FF9300"/>
                </a:solidFill>
              </a:defRPr>
            </a:pPr>
            <a:r>
              <a:t> Phase 1</a:t>
            </a:r>
            <a:r>
              <a:rPr>
                <a:solidFill>
                  <a:srgbClr val="FFFFFF"/>
                </a:solidFill>
              </a:rPr>
              <a:t>: State the </a:t>
            </a:r>
            <a:r>
              <a:t>review question</a:t>
            </a:r>
            <a:r>
              <a:rPr>
                <a:solidFill>
                  <a:srgbClr val="FFFFFF"/>
                </a:solidFill>
              </a:rPr>
              <a:t> </a:t>
            </a:r>
          </a:p>
          <a:p>
            <a:pPr marL="0" lvl="1" indent="186261" defTabSz="745052">
              <a:lnSpc>
                <a:spcPct val="150000"/>
              </a:lnSpc>
              <a:spcBef>
                <a:spcPts val="300"/>
              </a:spcBef>
              <a:buSzTx/>
              <a:buNone/>
              <a:defRPr sz="2200">
                <a:solidFill>
                  <a:srgbClr val="FFFFFF"/>
                </a:solidFill>
              </a:defRPr>
            </a:pPr>
            <a:endParaRPr/>
          </a:p>
          <a:p>
            <a:pPr marL="605353" lvl="1" indent="-232826" defTabSz="745052">
              <a:lnSpc>
                <a:spcPct val="150000"/>
              </a:lnSpc>
              <a:spcBef>
                <a:spcPts val="300"/>
              </a:spcBef>
              <a:buFontTx/>
              <a:buChar char="➢"/>
              <a:defRPr sz="1900">
                <a:solidFill>
                  <a:srgbClr val="FF9300"/>
                </a:solidFill>
              </a:defRPr>
            </a:pPr>
            <a:r>
              <a:t> Phase 2</a:t>
            </a:r>
            <a:r>
              <a:rPr>
                <a:solidFill>
                  <a:srgbClr val="FFFFFF"/>
                </a:solidFill>
              </a:rPr>
              <a:t>: Draw a</a:t>
            </a:r>
            <a:r>
              <a:t> flow diagram </a:t>
            </a:r>
            <a:r>
              <a:rPr>
                <a:solidFill>
                  <a:srgbClr val="FFFFFF"/>
                </a:solidFill>
              </a:rPr>
              <a:t>for the primary study</a:t>
            </a:r>
          </a:p>
          <a:p>
            <a:pPr marL="0" lvl="1" indent="186261" defTabSz="745052">
              <a:lnSpc>
                <a:spcPct val="150000"/>
              </a:lnSpc>
              <a:spcBef>
                <a:spcPts val="300"/>
              </a:spcBef>
              <a:buSzTx/>
              <a:buNone/>
              <a:defRPr sz="2200">
                <a:solidFill>
                  <a:srgbClr val="FFFFFF"/>
                </a:solidFill>
              </a:defRPr>
            </a:pPr>
            <a:endParaRPr/>
          </a:p>
          <a:p>
            <a:pPr marL="605353" lvl="1" indent="-232826" defTabSz="745052">
              <a:lnSpc>
                <a:spcPct val="150000"/>
              </a:lnSpc>
              <a:spcBef>
                <a:spcPts val="300"/>
              </a:spcBef>
              <a:buFontTx/>
              <a:buChar char="➢"/>
              <a:defRPr sz="1900">
                <a:solidFill>
                  <a:srgbClr val="FF9300"/>
                </a:solidFill>
              </a:defRPr>
            </a:pPr>
            <a:r>
              <a:t> Phase 3</a:t>
            </a:r>
            <a:r>
              <a:rPr>
                <a:solidFill>
                  <a:srgbClr val="FFFFFF"/>
                </a:solidFill>
              </a:rPr>
              <a:t>: Risk of </a:t>
            </a:r>
            <a:r>
              <a:t>bias and applicability</a:t>
            </a:r>
            <a:r>
              <a:rPr>
                <a:solidFill>
                  <a:srgbClr val="FFFFFF"/>
                </a:solidFill>
              </a:rPr>
              <a:t> judgments</a:t>
            </a:r>
            <a:endParaRPr sz="2200">
              <a:solidFill>
                <a:srgbClr val="FFFFFF"/>
              </a:solidFill>
            </a:endParaRPr>
          </a:p>
          <a:p>
            <a:pPr marL="1303842" lvl="3" indent="-186261" defTabSz="745052">
              <a:spcBef>
                <a:spcPts val="300"/>
              </a:spcBef>
              <a:defRPr sz="1700">
                <a:solidFill>
                  <a:srgbClr val="FFFFFF"/>
                </a:solidFill>
              </a:defRPr>
            </a:pPr>
            <a:r>
              <a:t>4 key domains:</a:t>
            </a:r>
          </a:p>
          <a:p>
            <a:pPr marL="0" lvl="3" indent="1117578" defTabSz="745052">
              <a:spcBef>
                <a:spcPts val="300"/>
              </a:spcBef>
              <a:buSzTx/>
              <a:buNone/>
              <a:defRPr sz="1700">
                <a:solidFill>
                  <a:srgbClr val="FFFFFF"/>
                </a:solidFill>
              </a:defRPr>
            </a:pPr>
            <a:r>
              <a:t> 	  patient  selection, index test, reference standard, flow &amp; timing</a:t>
            </a:r>
            <a:endParaRPr sz="1900"/>
          </a:p>
          <a:p>
            <a:pPr marL="931313" lvl="2" indent="-186261" defTabSz="745052">
              <a:spcBef>
                <a:spcPts val="300"/>
              </a:spcBef>
              <a:buChar char="–"/>
              <a:defRPr sz="1900">
                <a:solidFill>
                  <a:srgbClr val="FFFFFF"/>
                </a:solidFill>
              </a:defRPr>
            </a:pPr>
            <a:endParaRPr/>
          </a:p>
          <a:p>
            <a:pPr marL="1303842" lvl="3" indent="-186261" defTabSz="745052">
              <a:spcBef>
                <a:spcPts val="300"/>
              </a:spcBef>
              <a:defRPr sz="1700">
                <a:solidFill>
                  <a:srgbClr val="FFFFFF"/>
                </a:solidFill>
              </a:defRPr>
            </a:pPr>
            <a:r>
              <a:t>Each domain rated on risk of bias and concerns regarding applicability</a:t>
            </a:r>
            <a:endParaRPr sz="1900"/>
          </a:p>
          <a:p>
            <a:pPr marL="931313" lvl="2" indent="-186261" defTabSz="745052">
              <a:spcBef>
                <a:spcPts val="300"/>
              </a:spcBef>
              <a:buChar char="–"/>
              <a:defRPr sz="1900">
                <a:solidFill>
                  <a:srgbClr val="FFFFFF"/>
                </a:solidFill>
              </a:defRPr>
            </a:pPr>
            <a:endParaRPr/>
          </a:p>
          <a:p>
            <a:pPr marL="1303842" lvl="3" indent="-186261" defTabSz="745052">
              <a:spcBef>
                <a:spcPts val="300"/>
              </a:spcBef>
              <a:defRPr sz="1700">
                <a:solidFill>
                  <a:srgbClr val="FFFFFF"/>
                </a:solidFill>
              </a:defRPr>
            </a:pPr>
            <a:r>
              <a:t>Signaling questions to help reach rating(s) for each domain</a:t>
            </a:r>
          </a:p>
        </p:txBody>
      </p:sp>
      <p:sp>
        <p:nvSpPr>
          <p:cNvPr id="715" name="Numero diapositiva"/>
          <p:cNvSpPr>
            <a:spLocks noGrp="1"/>
          </p:cNvSpPr>
          <p:nvPr>
            <p:ph type="sldNum" sz="quarter" idx="4294967295"/>
          </p:nvPr>
        </p:nvSpPr>
        <p:spPr>
          <a:xfrm>
            <a:off x="8477247" y="6588122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914400">
              <a:lnSpc>
                <a:spcPct val="100000"/>
              </a:lnSpc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Example: Anti-CCP for the diagnosis of RA"/>
          <p:cNvSpPr/>
          <p:nvPr/>
        </p:nvSpPr>
        <p:spPr>
          <a:xfrm>
            <a:off x="1106458" y="2013268"/>
            <a:ext cx="7028527" cy="4978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914400">
              <a:lnSpc>
                <a:spcPct val="100000"/>
              </a:lnSpc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Example: Anti-CCP for the diagnosis of RA</a:t>
            </a:r>
          </a:p>
        </p:txBody>
      </p:sp>
      <p:sp>
        <p:nvSpPr>
          <p:cNvPr id="718" name="Phase 1: State the review question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61375" cy="817563"/>
          </a:xfrm>
          <a:prstGeom prst="rect">
            <a:avLst/>
          </a:prstGeom>
        </p:spPr>
        <p:txBody>
          <a:bodyPr/>
          <a:lstStyle/>
          <a:p>
            <a:pPr>
              <a:defRPr sz="1000">
                <a:solidFill>
                  <a:srgbClr val="FFC000"/>
                </a:solidFill>
              </a:defRPr>
            </a:pPr>
            <a:r>
              <a:t/>
            </a:r>
            <a:br/>
            <a:r>
              <a:rPr sz="3200" b="1">
                <a:latin typeface="Tahoma"/>
                <a:ea typeface="Tahoma"/>
                <a:cs typeface="Tahoma"/>
                <a:sym typeface="Tahoma"/>
              </a:rPr>
              <a:t>Phase 1: State the review question</a:t>
            </a:r>
          </a:p>
        </p:txBody>
      </p:sp>
      <p:graphicFrame>
        <p:nvGraphicFramePr>
          <p:cNvPr id="719" name="Tabella"/>
          <p:cNvGraphicFramePr/>
          <p:nvPr/>
        </p:nvGraphicFramePr>
        <p:xfrm>
          <a:off x="1106458" y="2757484"/>
          <a:ext cx="7028526" cy="326585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028526"/>
              </a:tblGrid>
              <a:tr h="663144">
                <a:tc>
                  <a:txBody>
                    <a:bodyPr/>
                    <a:lstStyle/>
                    <a:p>
                      <a:pPr lvl="1" indent="457200" algn="l" defTabSz="914400">
                        <a:lnSpc>
                          <a:spcPct val="100000"/>
                        </a:lnSpc>
                        <a:defRPr sz="2000" b="1" i="1">
                          <a:solidFill>
                            <a:srgbClr val="DF204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Patients:  </a:t>
                      </a:r>
                    </a:p>
                    <a:p>
                      <a:pPr lvl="1" indent="457200" algn="l" defTabSz="914400">
                        <a:lnSpc>
                          <a:spcPct val="100000"/>
                        </a:lnSpc>
                        <a:defRPr sz="2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Patients with joint symptoms &lt;12 months duration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</a:tr>
              <a:tr h="1276425">
                <a:tc>
                  <a:txBody>
                    <a:bodyPr/>
                    <a:lstStyle/>
                    <a:p>
                      <a:pPr lvl="1" indent="457200" algn="l" defTabSz="914400">
                        <a:lnSpc>
                          <a:spcPct val="100000"/>
                        </a:lnSpc>
                        <a:defRPr sz="2000" b="1" i="1">
                          <a:solidFill>
                            <a:srgbClr val="DF204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Index test(s): </a:t>
                      </a:r>
                    </a:p>
                    <a:p>
                      <a:pPr marL="457200" lvl="3" indent="-457200" algn="ctr" defTabSz="914400">
                        <a:lnSpc>
                          <a:spcPct val="100000"/>
                        </a:lnSpc>
                        <a:buSzPct val="100000"/>
                        <a:buAutoNum type="arabicPeriod"/>
                        <a:defRPr sz="2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Second generation Anti-CCP test analysed by ELISA</a:t>
                      </a:r>
                    </a:p>
                    <a:p>
                      <a:pPr marL="457200" lvl="3" indent="-457200" algn="ctr" defTabSz="914400">
                        <a:lnSpc>
                          <a:spcPct val="100000"/>
                        </a:lnSpc>
                        <a:buSzPct val="100000"/>
                        <a:buAutoNum type="arabicPeriod"/>
                        <a:defRPr sz="2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Rheumatoid factor detected by latex agglutination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</a:tr>
              <a:tr h="663144">
                <a:tc>
                  <a:txBody>
                    <a:bodyPr/>
                    <a:lstStyle/>
                    <a:p>
                      <a:pPr lvl="1" indent="457200" algn="l" defTabSz="914400">
                        <a:lnSpc>
                          <a:spcPct val="100000"/>
                        </a:lnSpc>
                        <a:defRPr sz="2000" b="1" i="1">
                          <a:solidFill>
                            <a:srgbClr val="DF204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Target condition: </a:t>
                      </a:r>
                      <a:r>
                        <a:rPr b="0" i="0">
                          <a:solidFill>
                            <a:srgbClr val="000000"/>
                          </a:solidFill>
                        </a:rPr>
                        <a:t>Rheumatoid Arthritis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</a:tr>
              <a:tr h="663144">
                <a:tc>
                  <a:txBody>
                    <a:bodyPr/>
                    <a:lstStyle/>
                    <a:p>
                      <a:pPr lvl="1" indent="457200" algn="l" defTabSz="914400">
                        <a:lnSpc>
                          <a:spcPct val="100000"/>
                        </a:lnSpc>
                        <a:defRPr sz="2000" b="1" i="1">
                          <a:solidFill>
                            <a:srgbClr val="DF204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Reference Standard: </a:t>
                      </a:r>
                    </a:p>
                    <a:p>
                      <a:pPr lvl="1" indent="457200" algn="l" defTabSz="914400">
                        <a:lnSpc>
                          <a:spcPct val="100000"/>
                        </a:lnSpc>
                        <a:defRPr sz="2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American College of Rheumatology (ACR) criteria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720" name="Numero diapositiva"/>
          <p:cNvSpPr>
            <a:spLocks noGrp="1"/>
          </p:cNvSpPr>
          <p:nvPr>
            <p:ph type="sldNum" sz="quarter" idx="4294967295"/>
          </p:nvPr>
        </p:nvSpPr>
        <p:spPr>
          <a:xfrm>
            <a:off x="8477247" y="6588122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914400">
              <a:lnSpc>
                <a:spcPct val="100000"/>
              </a:lnSpc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721" name="Anti-CCP: anti-cyclic citrullinated peptide antibody"/>
          <p:cNvSpPr/>
          <p:nvPr/>
        </p:nvSpPr>
        <p:spPr>
          <a:xfrm>
            <a:off x="4124325" y="6330950"/>
            <a:ext cx="4587931" cy="313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00000"/>
              </a:lnSpc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Anti-CCP: anti-cyclic citrullinated peptide antibody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hase 2: Draw a flow diagram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Phase 2: Draw a flow diagram</a:t>
            </a:r>
          </a:p>
        </p:txBody>
      </p:sp>
      <p:sp>
        <p:nvSpPr>
          <p:cNvPr id="726" name="467 consecutive patients"/>
          <p:cNvSpPr/>
          <p:nvPr/>
        </p:nvSpPr>
        <p:spPr>
          <a:xfrm>
            <a:off x="2843210" y="1484312"/>
            <a:ext cx="3457581" cy="8280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467 consecutive patients</a:t>
            </a:r>
          </a:p>
        </p:txBody>
      </p:sp>
      <p:sp>
        <p:nvSpPr>
          <p:cNvPr id="727" name="Anti-CCP2: 467"/>
          <p:cNvSpPr/>
          <p:nvPr/>
        </p:nvSpPr>
        <p:spPr>
          <a:xfrm>
            <a:off x="2843210" y="2781299"/>
            <a:ext cx="3457581" cy="4724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Anti-CCP2: 467</a:t>
            </a:r>
          </a:p>
        </p:txBody>
      </p:sp>
      <p:sp>
        <p:nvSpPr>
          <p:cNvPr id="728" name="Anti-CCP2…"/>
          <p:cNvSpPr/>
          <p:nvPr/>
        </p:nvSpPr>
        <p:spPr>
          <a:xfrm>
            <a:off x="5440362" y="3573462"/>
            <a:ext cx="2444754" cy="8280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Anti-CCP2 </a:t>
            </a:r>
          </a:p>
          <a:p>
            <a: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-ve: 372 </a:t>
            </a:r>
          </a:p>
        </p:txBody>
      </p:sp>
      <p:sp>
        <p:nvSpPr>
          <p:cNvPr id="729" name="Anti-CCP2…"/>
          <p:cNvSpPr/>
          <p:nvPr/>
        </p:nvSpPr>
        <p:spPr>
          <a:xfrm>
            <a:off x="1403350" y="3573462"/>
            <a:ext cx="2295525" cy="8280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Anti-CCP2 </a:t>
            </a:r>
          </a:p>
          <a:p>
            <a: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+ve: 95 </a:t>
            </a:r>
          </a:p>
        </p:txBody>
      </p:sp>
      <p:sp>
        <p:nvSpPr>
          <p:cNvPr id="730" name="RA:…"/>
          <p:cNvSpPr/>
          <p:nvPr/>
        </p:nvSpPr>
        <p:spPr>
          <a:xfrm>
            <a:off x="400050" y="4924425"/>
            <a:ext cx="1287463" cy="8280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RA: </a:t>
            </a:r>
          </a:p>
          <a:p>
            <a: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82 </a:t>
            </a:r>
          </a:p>
        </p:txBody>
      </p:sp>
      <p:sp>
        <p:nvSpPr>
          <p:cNvPr id="731" name="Other:…"/>
          <p:cNvSpPr/>
          <p:nvPr/>
        </p:nvSpPr>
        <p:spPr>
          <a:xfrm>
            <a:off x="1819275" y="4924425"/>
            <a:ext cx="1287463" cy="8280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Other: </a:t>
            </a:r>
          </a:p>
          <a:p>
            <a: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6 </a:t>
            </a:r>
          </a:p>
        </p:txBody>
      </p:sp>
      <p:sp>
        <p:nvSpPr>
          <p:cNvPr id="732" name="Unclear:…"/>
          <p:cNvSpPr/>
          <p:nvPr/>
        </p:nvSpPr>
        <p:spPr>
          <a:xfrm>
            <a:off x="3238500" y="4924425"/>
            <a:ext cx="1333500" cy="828037"/>
          </a:xfrm>
          <a:prstGeom prst="rect">
            <a:avLst/>
          </a:prstGeom>
          <a:solidFill>
            <a:srgbClr val="8EB4E3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Unclear: </a:t>
            </a:r>
          </a:p>
          <a:p>
            <a: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7 </a:t>
            </a:r>
          </a:p>
        </p:txBody>
      </p:sp>
      <p:sp>
        <p:nvSpPr>
          <p:cNvPr id="733" name="Unclear 100"/>
          <p:cNvSpPr/>
          <p:nvPr/>
        </p:nvSpPr>
        <p:spPr>
          <a:xfrm>
            <a:off x="4659312" y="4924425"/>
            <a:ext cx="1287464" cy="828037"/>
          </a:xfrm>
          <a:prstGeom prst="rect">
            <a:avLst/>
          </a:prstGeom>
          <a:solidFill>
            <a:srgbClr val="8EB4E3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Unclear 100</a:t>
            </a:r>
          </a:p>
        </p:txBody>
      </p:sp>
      <p:sp>
        <p:nvSpPr>
          <p:cNvPr id="734" name="Other: 200"/>
          <p:cNvSpPr/>
          <p:nvPr/>
        </p:nvSpPr>
        <p:spPr>
          <a:xfrm>
            <a:off x="6078537" y="4924425"/>
            <a:ext cx="1287464" cy="8280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Other: 200</a:t>
            </a:r>
          </a:p>
        </p:txBody>
      </p:sp>
      <p:sp>
        <p:nvSpPr>
          <p:cNvPr id="735" name="RA:…"/>
          <p:cNvSpPr/>
          <p:nvPr/>
        </p:nvSpPr>
        <p:spPr>
          <a:xfrm>
            <a:off x="7497763" y="4924425"/>
            <a:ext cx="1287466" cy="8280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RA:</a:t>
            </a:r>
          </a:p>
          <a:p>
            <a:pPr algn="ctr"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71 </a:t>
            </a:r>
          </a:p>
        </p:txBody>
      </p:sp>
      <p:cxnSp>
        <p:nvCxnSpPr>
          <p:cNvPr id="736" name="Linea di collegamento"/>
          <p:cNvCxnSpPr>
            <a:stCxn id="726" idx="0"/>
            <a:endCxn id="727" idx="0"/>
          </p:cNvCxnSpPr>
          <p:nvPr/>
        </p:nvCxnSpPr>
        <p:spPr>
          <a:xfrm>
            <a:off x="4572000" y="1898330"/>
            <a:ext cx="1" cy="1119188"/>
          </a:xfrm>
          <a:prstGeom prst="straightConnector1">
            <a:avLst/>
          </a:prstGeom>
          <a:ln>
            <a:solidFill>
              <a:srgbClr val="CCFFCC"/>
            </a:solidFill>
            <a:tailEnd type="triangle"/>
          </a:ln>
        </p:spPr>
      </p:cxnSp>
      <p:cxnSp>
        <p:nvCxnSpPr>
          <p:cNvPr id="737" name="Linea di collegamento"/>
          <p:cNvCxnSpPr>
            <a:stCxn id="727" idx="0"/>
            <a:endCxn id="729" idx="0"/>
          </p:cNvCxnSpPr>
          <p:nvPr/>
        </p:nvCxnSpPr>
        <p:spPr>
          <a:xfrm flipH="1">
            <a:off x="2551112" y="3017517"/>
            <a:ext cx="2020889" cy="969964"/>
          </a:xfrm>
          <a:prstGeom prst="straightConnector1">
            <a:avLst/>
          </a:prstGeom>
          <a:ln>
            <a:solidFill>
              <a:srgbClr val="CCFFCC"/>
            </a:solidFill>
            <a:tailEnd type="triangle"/>
          </a:ln>
        </p:spPr>
      </p:cxnSp>
      <p:cxnSp>
        <p:nvCxnSpPr>
          <p:cNvPr id="738" name="Linea di collegamento"/>
          <p:cNvCxnSpPr>
            <a:stCxn id="727" idx="0"/>
            <a:endCxn id="728" idx="0"/>
          </p:cNvCxnSpPr>
          <p:nvPr/>
        </p:nvCxnSpPr>
        <p:spPr>
          <a:xfrm>
            <a:off x="4572000" y="3017517"/>
            <a:ext cx="2090739" cy="969964"/>
          </a:xfrm>
          <a:prstGeom prst="straightConnector1">
            <a:avLst/>
          </a:prstGeom>
          <a:ln>
            <a:solidFill>
              <a:srgbClr val="CCFFCC"/>
            </a:solidFill>
            <a:tailEnd type="triangle"/>
          </a:ln>
        </p:spPr>
      </p:cxnSp>
      <p:cxnSp>
        <p:nvCxnSpPr>
          <p:cNvPr id="739" name="Linea di collegamento"/>
          <p:cNvCxnSpPr>
            <a:stCxn id="729" idx="0"/>
            <a:endCxn id="730" idx="0"/>
          </p:cNvCxnSpPr>
          <p:nvPr/>
        </p:nvCxnSpPr>
        <p:spPr>
          <a:xfrm flipH="1">
            <a:off x="1043781" y="3987480"/>
            <a:ext cx="1507332" cy="1350964"/>
          </a:xfrm>
          <a:prstGeom prst="straightConnector1">
            <a:avLst/>
          </a:prstGeom>
          <a:ln>
            <a:solidFill>
              <a:srgbClr val="CCFFCC"/>
            </a:solidFill>
            <a:tailEnd type="triangle"/>
          </a:ln>
        </p:spPr>
      </p:cxnSp>
      <p:cxnSp>
        <p:nvCxnSpPr>
          <p:cNvPr id="740" name="Linea di collegamento"/>
          <p:cNvCxnSpPr>
            <a:stCxn id="729" idx="0"/>
            <a:endCxn id="731" idx="0"/>
          </p:cNvCxnSpPr>
          <p:nvPr/>
        </p:nvCxnSpPr>
        <p:spPr>
          <a:xfrm flipH="1">
            <a:off x="2463006" y="3987480"/>
            <a:ext cx="88107" cy="1350964"/>
          </a:xfrm>
          <a:prstGeom prst="straightConnector1">
            <a:avLst/>
          </a:prstGeom>
          <a:ln>
            <a:solidFill>
              <a:srgbClr val="CCFFCC"/>
            </a:solidFill>
            <a:tailEnd type="triangle"/>
          </a:ln>
        </p:spPr>
      </p:cxnSp>
      <p:cxnSp>
        <p:nvCxnSpPr>
          <p:cNvPr id="741" name="Linea di collegamento"/>
          <p:cNvCxnSpPr>
            <a:stCxn id="729" idx="0"/>
            <a:endCxn id="732" idx="0"/>
          </p:cNvCxnSpPr>
          <p:nvPr/>
        </p:nvCxnSpPr>
        <p:spPr>
          <a:xfrm>
            <a:off x="2551112" y="3987480"/>
            <a:ext cx="1354138" cy="1350964"/>
          </a:xfrm>
          <a:prstGeom prst="straightConnector1">
            <a:avLst/>
          </a:prstGeom>
          <a:ln>
            <a:solidFill>
              <a:srgbClr val="CCFFCC"/>
            </a:solidFill>
            <a:tailEnd type="triangle"/>
          </a:ln>
        </p:spPr>
      </p:cxnSp>
      <p:cxnSp>
        <p:nvCxnSpPr>
          <p:cNvPr id="742" name="Linea di collegamento"/>
          <p:cNvCxnSpPr>
            <a:stCxn id="728" idx="0"/>
            <a:endCxn id="733" idx="0"/>
          </p:cNvCxnSpPr>
          <p:nvPr/>
        </p:nvCxnSpPr>
        <p:spPr>
          <a:xfrm flipH="1">
            <a:off x="5303044" y="3987480"/>
            <a:ext cx="1359695" cy="1350964"/>
          </a:xfrm>
          <a:prstGeom prst="straightConnector1">
            <a:avLst/>
          </a:prstGeom>
          <a:ln>
            <a:solidFill>
              <a:srgbClr val="CCFFCC"/>
            </a:solidFill>
            <a:tailEnd type="triangle"/>
          </a:ln>
        </p:spPr>
      </p:cxnSp>
      <p:cxnSp>
        <p:nvCxnSpPr>
          <p:cNvPr id="743" name="Linea di collegamento"/>
          <p:cNvCxnSpPr>
            <a:stCxn id="728" idx="0"/>
            <a:endCxn id="734" idx="0"/>
          </p:cNvCxnSpPr>
          <p:nvPr/>
        </p:nvCxnSpPr>
        <p:spPr>
          <a:xfrm>
            <a:off x="6662738" y="3987480"/>
            <a:ext cx="59532" cy="1350964"/>
          </a:xfrm>
          <a:prstGeom prst="straightConnector1">
            <a:avLst/>
          </a:prstGeom>
          <a:ln>
            <a:solidFill>
              <a:srgbClr val="CCFFCC"/>
            </a:solidFill>
            <a:tailEnd type="triangle"/>
          </a:ln>
        </p:spPr>
      </p:cxnSp>
      <p:cxnSp>
        <p:nvCxnSpPr>
          <p:cNvPr id="744" name="Linea di collegamento"/>
          <p:cNvCxnSpPr>
            <a:stCxn id="728" idx="0"/>
            <a:endCxn id="735" idx="0"/>
          </p:cNvCxnSpPr>
          <p:nvPr/>
        </p:nvCxnSpPr>
        <p:spPr>
          <a:xfrm>
            <a:off x="6662738" y="3987480"/>
            <a:ext cx="1478758" cy="1350964"/>
          </a:xfrm>
          <a:prstGeom prst="straightConnector1">
            <a:avLst/>
          </a:prstGeom>
          <a:ln>
            <a:solidFill>
              <a:srgbClr val="CCFFCC"/>
            </a:solidFill>
            <a:tailEnd type="triangle"/>
          </a:ln>
        </p:spPr>
      </p:cxnSp>
      <p:sp>
        <p:nvSpPr>
          <p:cNvPr id="745" name="Numero diapositiva"/>
          <p:cNvSpPr>
            <a:spLocks noGrp="1"/>
          </p:cNvSpPr>
          <p:nvPr>
            <p:ph type="sldNum" sz="quarter" idx="4294967295"/>
          </p:nvPr>
        </p:nvSpPr>
        <p:spPr>
          <a:xfrm>
            <a:off x="8477247" y="6588122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914400">
              <a:lnSpc>
                <a:spcPct val="100000"/>
              </a:lnSpc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Tito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8" name="Corpo"/>
          <p:cNvSpPr>
            <a:spLocks noGrp="1"/>
          </p:cNvSpPr>
          <p:nvPr>
            <p:ph type="body" idx="1"/>
          </p:nvPr>
        </p:nvSpPr>
        <p:spPr>
          <a:xfrm>
            <a:off x="457200" y="1663699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/>
          </a:p>
        </p:txBody>
      </p:sp>
      <p:sp>
        <p:nvSpPr>
          <p:cNvPr id="749" name="Schmidt &amp; Factor - Arch Pathol Lab Med  2013"/>
          <p:cNvSpPr/>
          <p:nvPr/>
        </p:nvSpPr>
        <p:spPr>
          <a:xfrm>
            <a:off x="4097308" y="6265860"/>
            <a:ext cx="4504680" cy="48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3400"/>
              </a:lnSpc>
              <a:spcBef>
                <a:spcPts val="1200"/>
              </a:spcBef>
              <a:defRPr sz="1700">
                <a:solidFill>
                  <a:srgbClr val="FFDC5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Schmidt &amp; Factor - Arch Pathol Lab Med  2013</a:t>
            </a:r>
          </a:p>
        </p:txBody>
      </p:sp>
      <p:sp>
        <p:nvSpPr>
          <p:cNvPr id="750" name="Internal vs External validity"/>
          <p:cNvSpPr/>
          <p:nvPr/>
        </p:nvSpPr>
        <p:spPr>
          <a:xfrm>
            <a:off x="457200" y="170656"/>
            <a:ext cx="8229600" cy="1143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 defTabSz="914400">
              <a:lnSpc>
                <a:spcPct val="100000"/>
              </a:lnSpc>
              <a:defRPr sz="3600" b="1">
                <a:solidFill>
                  <a:srgbClr val="FFC73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Internal vs External validity</a:t>
            </a:r>
          </a:p>
        </p:txBody>
      </p:sp>
      <p:graphicFrame>
        <p:nvGraphicFramePr>
          <p:cNvPr id="751" name="Tabella"/>
          <p:cNvGraphicFramePr/>
          <p:nvPr/>
        </p:nvGraphicFramePr>
        <p:xfrm>
          <a:off x="507998" y="1595967"/>
          <a:ext cx="8568267" cy="427290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856089"/>
                <a:gridCol w="1902178"/>
                <a:gridCol w="3810000"/>
              </a:tblGrid>
              <a:tr h="1336015"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FFC82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Study parameters </a:t>
                      </a:r>
                    </a:p>
                    <a:p>
                      <a:pPr algn="ctr">
                        <a:defRPr sz="2400">
                          <a:solidFill>
                            <a:srgbClr val="FFC82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BIAS</a:t>
                      </a:r>
                    </a:p>
                    <a:p>
                      <a:pPr algn="ctr">
                        <a:defRPr sz="2400">
                          <a:solidFill>
                            <a:srgbClr val="FFC82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(PICO)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solidFill>
                            <a:srgbClr val="FFC82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FFC82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Clinical question</a:t>
                      </a:r>
                    </a:p>
                    <a:p>
                      <a:pPr algn="ctr">
                        <a:defRPr sz="2400">
                          <a:solidFill>
                            <a:srgbClr val="FFC82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APPLICABILITY</a:t>
                      </a:r>
                    </a:p>
                    <a:p>
                      <a:pPr algn="ctr">
                        <a:defRPr sz="2400">
                          <a:solidFill>
                            <a:srgbClr val="FFC82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(PICO)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36015"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Population</a:t>
                      </a:r>
                    </a:p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Index test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Population</a:t>
                      </a:r>
                    </a:p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Index test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0844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olidFill>
                            <a:srgbClr val="FFF5F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Reference standard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olidFill>
                            <a:srgbClr val="FFF5F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Reference standard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465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olidFill>
                            <a:srgbClr val="FFF5F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Outcomes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olidFill>
                            <a:srgbClr val="FFF5F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Outcomes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4658"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FFF5F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52" name="Doppia freccia"/>
          <p:cNvSpPr/>
          <p:nvPr/>
        </p:nvSpPr>
        <p:spPr>
          <a:xfrm>
            <a:off x="3961836" y="2997198"/>
            <a:ext cx="1148420" cy="254003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753" name="Doppia freccia"/>
          <p:cNvSpPr/>
          <p:nvPr/>
        </p:nvSpPr>
        <p:spPr>
          <a:xfrm>
            <a:off x="3995706" y="3623721"/>
            <a:ext cx="1148420" cy="254003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754" name="Doppia freccia"/>
          <p:cNvSpPr/>
          <p:nvPr/>
        </p:nvSpPr>
        <p:spPr>
          <a:xfrm>
            <a:off x="3995706" y="4351840"/>
            <a:ext cx="1148420" cy="254003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755" name="Doppia freccia"/>
          <p:cNvSpPr/>
          <p:nvPr/>
        </p:nvSpPr>
        <p:spPr>
          <a:xfrm>
            <a:off x="4012639" y="5088425"/>
            <a:ext cx="1148420" cy="254003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itolo 1"/>
          <p:cNvSpPr>
            <a:spLocks noGrp="1"/>
          </p:cNvSpPr>
          <p:nvPr>
            <p:ph type="title"/>
          </p:nvPr>
        </p:nvSpPr>
        <p:spPr>
          <a:xfrm>
            <a:off x="689768" y="-237995"/>
            <a:ext cx="7764464" cy="1166814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Diagnostic test accuracy studies</a:t>
            </a:r>
          </a:p>
        </p:txBody>
      </p:sp>
      <p:sp>
        <p:nvSpPr>
          <p:cNvPr id="758" name="CasellaDiTesto 4"/>
          <p:cNvSpPr/>
          <p:nvPr/>
        </p:nvSpPr>
        <p:spPr>
          <a:xfrm>
            <a:off x="607951" y="838383"/>
            <a:ext cx="3838576" cy="5539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100000"/>
              </a:lnSpc>
              <a:defRPr b="1" u="sng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Internal validity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lnSpc>
                <a:spcPct val="100000"/>
              </a:lnSpc>
              <a:defRPr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914400">
              <a:lnSpc>
                <a:spcPct val="200000"/>
              </a:lnSpc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Correct study design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lnSpc>
                <a:spcPct val="200000"/>
              </a:lnSpc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Ideal experimental conditions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lnSpc>
                <a:spcPct val="200000"/>
              </a:lnSpc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Data homogeneity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lnSpc>
                <a:spcPct val="200000"/>
              </a:lnSpc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Reduced heterogeneity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lnSpc>
                <a:spcPct val="150000"/>
              </a:lnSpc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lnSpc>
                <a:spcPct val="150000"/>
              </a:lnSpc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it-IT" dirty="0" smtClean="0"/>
          </a:p>
          <a:p>
            <a:pPr defTabSz="914400">
              <a:lnSpc>
                <a:spcPct val="150000"/>
              </a:lnSpc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mtClean="0"/>
              <a:t>  </a:t>
            </a:r>
            <a:r>
              <a:rPr>
                <a:solidFill>
                  <a:srgbClr val="FFC000"/>
                </a:solidFill>
              </a:rPr>
              <a:t>Data precision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lnSpc>
                <a:spcPct val="150000"/>
              </a:lnSpc>
              <a:defRPr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and repeatability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CasellaDiTesto 9"/>
          <p:cNvSpPr/>
          <p:nvPr/>
        </p:nvSpPr>
        <p:spPr>
          <a:xfrm>
            <a:off x="5673032" y="787583"/>
            <a:ext cx="3838576" cy="5724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100000"/>
              </a:lnSpc>
              <a:defRPr b="1" u="sng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External validity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lnSpc>
                <a:spcPct val="100000"/>
              </a:lnSpc>
              <a:defRPr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914400">
              <a:lnSpc>
                <a:spcPct val="200000"/>
              </a:lnSpc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Clinically relevant context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lnSpc>
                <a:spcPct val="200000"/>
              </a:lnSpc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 center selection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lnSpc>
                <a:spcPct val="200000"/>
              </a:lnSpc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 patients selection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lnSpc>
                <a:spcPct val="200000"/>
              </a:lnSpc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Co-morbidity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lnSpc>
                <a:spcPct val="150000"/>
              </a:lnSpc>
              <a:defRPr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000">
              <a:solidFill>
                <a:srgbClr val="FFFFFF"/>
              </a:solidFill>
            </a:endParaRPr>
          </a:p>
          <a:p>
            <a:pPr defTabSz="914400">
              <a:lnSpc>
                <a:spcPct val="150000"/>
              </a:lnSpc>
              <a:defRPr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000">
              <a:solidFill>
                <a:srgbClr val="FFFFFF"/>
              </a:solidFill>
            </a:endParaRPr>
          </a:p>
          <a:p>
            <a:pPr defTabSz="914400">
              <a:lnSpc>
                <a:spcPct val="150000"/>
              </a:lnSpc>
              <a:defRPr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000">
              <a:solidFill>
                <a:srgbClr val="FFFFFF"/>
              </a:solidFill>
            </a:endParaRPr>
          </a:p>
          <a:p>
            <a:pPr defTabSz="914400">
              <a:lnSpc>
                <a:spcPct val="150000"/>
              </a:lnSpc>
              <a:defRPr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Data applicability and     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defTabSz="914400">
              <a:lnSpc>
                <a:spcPct val="150000"/>
              </a:lnSpc>
              <a:defRPr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transferability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0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0695" y="4396802"/>
            <a:ext cx="2585440" cy="1166814"/>
          </a:xfrm>
          <a:prstGeom prst="rect">
            <a:avLst/>
          </a:prstGeom>
          <a:ln w="12700">
            <a:miter lim="400000"/>
          </a:ln>
        </p:spPr>
      </p:pic>
      <p:sp>
        <p:nvSpPr>
          <p:cNvPr id="761" name="Ovale 11"/>
          <p:cNvSpPr/>
          <p:nvPr/>
        </p:nvSpPr>
        <p:spPr>
          <a:xfrm>
            <a:off x="0" y="5143512"/>
            <a:ext cx="3245018" cy="1468138"/>
          </a:xfrm>
          <a:prstGeom prst="ellipse">
            <a:avLst/>
          </a:prstGeom>
          <a:ln w="25400">
            <a:solidFill>
              <a:srgbClr val="FFC000"/>
            </a:solidFill>
          </a:ln>
        </p:spPr>
        <p:txBody>
          <a:bodyPr lIns="45719" rIns="45719"/>
          <a:lstStyle/>
          <a:p>
            <a:pPr defTabSz="914400">
              <a:lnSpc>
                <a:spcPct val="100000"/>
              </a:lnSpc>
              <a:defRPr sz="1800">
                <a:solidFill>
                  <a:srgbClr val="FFC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pic>
        <p:nvPicPr>
          <p:cNvPr id="76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14942" y="5072074"/>
            <a:ext cx="3604188" cy="15033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7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7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7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7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2294</Words>
  <PresentationFormat>Presentazione su schermo (4:3)</PresentationFormat>
  <Paragraphs>704</Paragraphs>
  <Slides>44</Slides>
  <Notes>5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Tema di Office</vt:lpstr>
      <vt:lpstr>QUADAS-2</vt:lpstr>
      <vt:lpstr>Diapositiva 2</vt:lpstr>
      <vt:lpstr>Diapositiva 3</vt:lpstr>
      <vt:lpstr>Diapositiva 4</vt:lpstr>
      <vt:lpstr>Structure of QUADAS-2</vt:lpstr>
      <vt:lpstr> Phase 1: State the review question</vt:lpstr>
      <vt:lpstr>Phase 2: Draw a flow diagram</vt:lpstr>
      <vt:lpstr>Diapositiva 8</vt:lpstr>
      <vt:lpstr>Diagnostic test accuracy studies</vt:lpstr>
      <vt:lpstr> </vt:lpstr>
      <vt:lpstr>DOMAIN 1: Patient selection</vt:lpstr>
      <vt:lpstr>Diapositiva 12</vt:lpstr>
      <vt:lpstr>Study design</vt:lpstr>
      <vt:lpstr>Spectrum effects:  evaluation of 2 very different populations </vt:lpstr>
      <vt:lpstr>Spectrum effects: evaluation of representative populations</vt:lpstr>
      <vt:lpstr>Patient selection: applicability</vt:lpstr>
      <vt:lpstr>Diapositiva 17</vt:lpstr>
      <vt:lpstr>DOMAIN 2: INDEX TEST</vt:lpstr>
      <vt:lpstr>Diapositiva 19</vt:lpstr>
      <vt:lpstr>Index Test applicability</vt:lpstr>
      <vt:lpstr>DOMAIN 3: REFERENCE STANDARD</vt:lpstr>
      <vt:lpstr> </vt:lpstr>
      <vt:lpstr>Diapositiva 23</vt:lpstr>
      <vt:lpstr>Misclassification bias  When the reference standard does not correctly classify patients with the target condition</vt:lpstr>
      <vt:lpstr>Diapositiva 25</vt:lpstr>
      <vt:lpstr>Information bias  When the Reference standard is interpreted  knowing the Index test results</vt:lpstr>
      <vt:lpstr>Incorporation bias  When the index test is incorporated  in a (composite) reference standard</vt:lpstr>
      <vt:lpstr>Diapositiva 28</vt:lpstr>
      <vt:lpstr>Flow and timing</vt:lpstr>
      <vt:lpstr>Diapositiva 30</vt:lpstr>
      <vt:lpstr>Disease progression/regression or treatment paradox bias  When the patients’ condition changes between administering the index test and the reference standard</vt:lpstr>
      <vt:lpstr>Partial verification bias When a nonrandom set of  patients does not undergo the reference standard</vt:lpstr>
      <vt:lpstr>Differential verification bias  When a set of patients is verified with a second or third reference standard, especially when this selection depends on the index test result</vt:lpstr>
      <vt:lpstr>Response bias  When uninterpretable or intermediate test results and withdrawals are not included in the analysis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QUADAS-2</dc:title>
  <cp:lastModifiedBy>Xp Professional Sp2b Italiano</cp:lastModifiedBy>
  <cp:revision>1</cp:revision>
  <dcterms:modified xsi:type="dcterms:W3CDTF">2017-04-06T07:00:40Z</dcterms:modified>
</cp:coreProperties>
</file>