
<file path=[Content_Types].xml><?xml version="1.0" encoding="utf-8"?>
<Types xmlns="http://schemas.openxmlformats.org/package/2006/content-types">
  <Default Extension="jpeg" ContentType="image/jpeg"/>
  <Default Extension="php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278" r:id="rId6"/>
    <p:sldId id="279" r:id="rId7"/>
    <p:sldId id="944" r:id="rId8"/>
    <p:sldId id="277" r:id="rId9"/>
    <p:sldId id="938" r:id="rId10"/>
    <p:sldId id="263" r:id="rId11"/>
    <p:sldId id="264" r:id="rId12"/>
    <p:sldId id="945" r:id="rId13"/>
    <p:sldId id="281" r:id="rId14"/>
    <p:sldId id="943" r:id="rId15"/>
    <p:sldId id="271" r:id="rId16"/>
    <p:sldId id="275" r:id="rId17"/>
    <p:sldId id="949" r:id="rId18"/>
    <p:sldId id="285" r:id="rId19"/>
    <p:sldId id="946" r:id="rId20"/>
    <p:sldId id="287" r:id="rId21"/>
    <p:sldId id="288" r:id="rId22"/>
    <p:sldId id="950" r:id="rId23"/>
    <p:sldId id="951" r:id="rId24"/>
    <p:sldId id="94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910"/>
    <a:srgbClr val="003057"/>
    <a:srgbClr val="004B87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288" autoAdjust="0"/>
  </p:normalViewPr>
  <p:slideViewPr>
    <p:cSldViewPr snapToGrid="0">
      <p:cViewPr varScale="1">
        <p:scale>
          <a:sx n="54" d="100"/>
          <a:sy n="54" d="100"/>
        </p:scale>
        <p:origin x="108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0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A96F-248A-481D-ABEF-1D8B87E64E78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2C0F0-71E7-46B6-AA6F-1D7E0E2B8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2C0F0-71E7-46B6-AA6F-1D7E0E2B8B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0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2C0F0-71E7-46B6-AA6F-1D7E0E2B8B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5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2C0F0-71E7-46B6-AA6F-1D7E0E2B8B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6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2C0F0-71E7-46B6-AA6F-1D7E0E2B8B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2C0F0-71E7-46B6-AA6F-1D7E0E2B8B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1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2C0F0-71E7-46B6-AA6F-1D7E0E2B8B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4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2C0F0-71E7-46B6-AA6F-1D7E0E2B8B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31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2C0F0-71E7-46B6-AA6F-1D7E0E2B8B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0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552E7-6215-6D21-071F-5FD427B9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895D-F3A9-457C-B9FC-B3115E256DDB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white and blue text and a yellow hat&#10;&#10;AI-generated content may be incorrect.">
            <a:extLst>
              <a:ext uri="{FF2B5EF4-FFF2-40B4-BE49-F238E27FC236}">
                <a16:creationId xmlns:a16="http://schemas.microsoft.com/office/drawing/2014/main" id="{C433D442-BA73-FD63-50B5-A5A11216D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ection_brea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blue cap&#10;&#10;AI-generated content may be incorrect.">
            <a:extLst>
              <a:ext uri="{FF2B5EF4-FFF2-40B4-BE49-F238E27FC236}">
                <a16:creationId xmlns:a16="http://schemas.microsoft.com/office/drawing/2014/main" id="{2571E26E-411E-BB5B-C8AA-915229CD8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7BABE-C495-855B-AFFA-817EE2BE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6691" y="3729446"/>
            <a:ext cx="5519057" cy="1517877"/>
          </a:xfrm>
        </p:spPr>
        <p:txBody>
          <a:bodyPr anchor="b"/>
          <a:lstStyle>
            <a:lvl1pPr algn="ctr">
              <a:defRPr sz="5400">
                <a:solidFill>
                  <a:srgbClr val="004B87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43D77-79CF-B8FC-4A14-0DCDC783E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6691" y="5427617"/>
            <a:ext cx="5519057" cy="78377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2986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A3231F-AEF5-BCD9-1E58-5BC6C2771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74323-051A-E54C-1353-B1D002200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1346"/>
            <a:ext cx="10515600" cy="838947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20CF-5D5F-C7D1-E03F-25214AAFA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61881"/>
            <a:ext cx="10515600" cy="4216681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66046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84DE3F-4781-EE56-A470-6D52AD76B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74323-051A-E54C-1353-B1D002200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6678"/>
            <a:ext cx="10515600" cy="838947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65 Md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20CF-5D5F-C7D1-E03F-25214AAFA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960281"/>
            <a:ext cx="5177589" cy="4216681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DE287F-FD69-EB37-9406-FFD839FB3CB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76214" y="1960281"/>
            <a:ext cx="5177589" cy="4216681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20508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136648E-2C1F-2E28-9EA9-CF4D267DF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20CF-5D5F-C7D1-E03F-25214AAFA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30969"/>
            <a:ext cx="10515600" cy="5045994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27079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2F2E949-73C6-68D0-59DE-9642C9024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20CF-5D5F-C7D1-E03F-25214AAFA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147011"/>
            <a:ext cx="5177589" cy="5029951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DE287F-FD69-EB37-9406-FFD839FB3CB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76214" y="1147011"/>
            <a:ext cx="5177589" cy="5029951"/>
          </a:xfrm>
        </p:spPr>
        <p:txBody>
          <a:bodyPr/>
          <a:lstStyle>
            <a:lvl1pPr>
              <a:defRPr>
                <a:solidFill>
                  <a:srgbClr val="004B87"/>
                </a:solidFill>
                <a:latin typeface="HelveticaNeueLT Pro 55 Roman" panose="020B0604020202020204" pitchFamily="34" charset="0"/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93841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B3D005-A753-657A-4A9C-ED294AA52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7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8F829-637E-DBDE-1FB7-CBDDBAC5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B771C-3F30-543E-74E5-8DB2AC96C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C8742-38EE-516B-8C7C-3FFEBB8C7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C94ABE-8428-494D-935C-2BBF84E6E16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AEE43-711F-AA56-EF0C-533598390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A8EA-837F-4DC6-27A3-3A518DD5C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A3895D-F3A9-457C-B9FC-B3115E25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0" r:id="rId3"/>
    <p:sldLayoutId id="2147483651" r:id="rId4"/>
    <p:sldLayoutId id="2147483654" r:id="rId5"/>
    <p:sldLayoutId id="2147483653" r:id="rId6"/>
    <p:sldLayoutId id="21474836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cotarget.com/article/10732/text/" TargetMode="External"/><Relationship Id="rId2" Type="http://schemas.openxmlformats.org/officeDocument/2006/relationships/image" Target="../media/image10.ph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3EA2641-B048-D02A-3E87-568F26A1F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691" y="4482737"/>
            <a:ext cx="5519057" cy="1826623"/>
          </a:xfrm>
        </p:spPr>
        <p:txBody>
          <a:bodyPr>
            <a:normAutofit fontScale="92500" lnSpcReduction="20000"/>
          </a:bodyPr>
          <a:lstStyle/>
          <a:p>
            <a:r>
              <a:rPr lang="it-IT" sz="3100" dirty="0"/>
              <a:t>Agostino Colli </a:t>
            </a:r>
          </a:p>
          <a:p>
            <a:r>
              <a:rPr lang="en-GB" sz="2100" noProof="0" dirty="0"/>
              <a:t>Cochrane Hepato-Biliary Group,                           Copenhagen Trial Unit,  </a:t>
            </a:r>
          </a:p>
          <a:p>
            <a:r>
              <a:rPr lang="en-GB" sz="2100" noProof="0" dirty="0"/>
              <a:t>                                                                             </a:t>
            </a:r>
            <a:r>
              <a:rPr lang="en-GB" sz="1700" noProof="0" dirty="0"/>
              <a:t>Centre for Clinical Intervention research,                                                                               The Capital Region, Copenhagen University Hospital – Rigshospitalet, Copenhagen, Denmark.</a:t>
            </a:r>
          </a:p>
          <a:p>
            <a:endParaRPr lang="en-CH" sz="20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68248BB-6205-CDAC-D7B5-7DD55E9A8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0040" y="1320800"/>
            <a:ext cx="7706360" cy="2489200"/>
          </a:xfrm>
        </p:spPr>
        <p:txBody>
          <a:bodyPr>
            <a:noAutofit/>
          </a:bodyPr>
          <a:lstStyle/>
          <a:p>
            <a:r>
              <a:rPr lang="en-US" sz="4000" b="1" dirty="0"/>
              <a:t>Interpreting                                            diagnostic accuracy studies                    correctly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15888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4CEBE-4DC5-649B-9322-933997A4A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292C39-41BD-2E6F-C8F4-04D3DF88B3B2}"/>
              </a:ext>
            </a:extLst>
          </p:cNvPr>
          <p:cNvSpPr txBox="1"/>
          <p:nvPr/>
        </p:nvSpPr>
        <p:spPr>
          <a:xfrm>
            <a:off x="1178560" y="1122684"/>
            <a:ext cx="9956800" cy="523220"/>
          </a:xfrm>
          <a:prstGeom prst="rect">
            <a:avLst/>
          </a:prstGeom>
          <a:solidFill>
            <a:srgbClr val="004B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INTERPRETATION OF DIAGNOSTIC ACCURACY STUDIES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A8012E-6FCB-88DD-D212-A25FB86935C2}"/>
              </a:ext>
            </a:extLst>
          </p:cNvPr>
          <p:cNvSpPr txBox="1"/>
          <p:nvPr/>
        </p:nvSpPr>
        <p:spPr>
          <a:xfrm>
            <a:off x="1200670" y="2430193"/>
            <a:ext cx="361696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ACCURACY : DEFINTION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96B26F-B0E0-FA11-AF99-E5682C4CCC44}"/>
              </a:ext>
            </a:extLst>
          </p:cNvPr>
          <p:cNvSpPr txBox="1"/>
          <p:nvPr/>
        </p:nvSpPr>
        <p:spPr>
          <a:xfrm>
            <a:off x="2891415" y="3293039"/>
            <a:ext cx="3474720" cy="461665"/>
          </a:xfrm>
          <a:prstGeom prst="rect">
            <a:avLst/>
          </a:prstGeom>
          <a:solidFill>
            <a:srgbClr val="004B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 OF THE INDEX TEST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3DE1A1-C6FE-E9A9-83EF-A394DCAF8214}"/>
              </a:ext>
            </a:extLst>
          </p:cNvPr>
          <p:cNvSpPr txBox="1"/>
          <p:nvPr/>
        </p:nvSpPr>
        <p:spPr>
          <a:xfrm>
            <a:off x="4668224" y="4408837"/>
            <a:ext cx="415544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 STUDY DESIGNS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0068AB-9648-FB4D-4AAC-F94AB28CAD6D}"/>
              </a:ext>
            </a:extLst>
          </p:cNvPr>
          <p:cNvSpPr txBox="1"/>
          <p:nvPr/>
        </p:nvSpPr>
        <p:spPr>
          <a:xfrm>
            <a:off x="6853814" y="5528231"/>
            <a:ext cx="412496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IN ACCURACY ESTIMATES </a:t>
            </a:r>
          </a:p>
        </p:txBody>
      </p:sp>
    </p:spTree>
    <p:extLst>
      <p:ext uri="{BB962C8B-B14F-4D97-AF65-F5344CB8AC3E}">
        <p14:creationId xmlns:p14="http://schemas.microsoft.com/office/powerpoint/2010/main" val="420011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o 56">
            <a:extLst>
              <a:ext uri="{FF2B5EF4-FFF2-40B4-BE49-F238E27FC236}">
                <a16:creationId xmlns:a16="http://schemas.microsoft.com/office/drawing/2014/main" id="{B6D4A54A-4C5A-2EA1-5425-CABD974CCB2B}"/>
              </a:ext>
            </a:extLst>
          </p:cNvPr>
          <p:cNvGrpSpPr/>
          <p:nvPr/>
        </p:nvGrpSpPr>
        <p:grpSpPr>
          <a:xfrm>
            <a:off x="64541" y="1129554"/>
            <a:ext cx="2216074" cy="3850311"/>
            <a:chOff x="64541" y="1129554"/>
            <a:chExt cx="2216074" cy="3850311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51D87302-F6C5-42EF-8905-AC9ED7FD9562}"/>
                </a:ext>
              </a:extLst>
            </p:cNvPr>
            <p:cNvSpPr txBox="1"/>
            <p:nvPr/>
          </p:nvSpPr>
          <p:spPr>
            <a:xfrm>
              <a:off x="64541" y="1129554"/>
              <a:ext cx="221607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Existing</a:t>
              </a:r>
              <a:r>
                <a:rPr lang="it-IT" b="1" dirty="0"/>
                <a:t> pathway 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B6171E0-F648-E027-4854-A626DAEED6FA}"/>
                </a:ext>
              </a:extLst>
            </p:cNvPr>
            <p:cNvSpPr txBox="1"/>
            <p:nvPr/>
          </p:nvSpPr>
          <p:spPr>
            <a:xfrm>
              <a:off x="473339" y="2366682"/>
              <a:ext cx="132318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</a:rPr>
                <a:t>Initial</a:t>
              </a:r>
              <a:r>
                <a:rPr lang="it-IT" b="1" dirty="0">
                  <a:solidFill>
                    <a:schemeClr val="bg1"/>
                  </a:solidFill>
                </a:rPr>
                <a:t> test 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0FD11F7-9FFE-E807-F8A2-D120C64A9BB9}"/>
                </a:ext>
              </a:extLst>
            </p:cNvPr>
            <p:cNvSpPr txBox="1"/>
            <p:nvPr/>
          </p:nvSpPr>
          <p:spPr>
            <a:xfrm>
              <a:off x="247429" y="3657600"/>
              <a:ext cx="162621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Existing</a:t>
              </a:r>
              <a:r>
                <a:rPr lang="it-IT" b="1" dirty="0"/>
                <a:t> test </a:t>
              </a: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912ADD67-0B29-7786-A531-BF51DA9F9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759" y="1617886"/>
              <a:ext cx="0" cy="719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2FCD6642-95AF-15B0-28A4-0A6881EA8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702" y="2951838"/>
              <a:ext cx="0" cy="719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FB0F5685-DC81-8374-D313-8476A03D4197}"/>
                </a:ext>
              </a:extLst>
            </p:cNvPr>
            <p:cNvGrpSpPr/>
            <p:nvPr/>
          </p:nvGrpSpPr>
          <p:grpSpPr>
            <a:xfrm>
              <a:off x="494855" y="4081388"/>
              <a:ext cx="1065006" cy="898477"/>
              <a:chOff x="494855" y="4081388"/>
              <a:chExt cx="1065006" cy="898477"/>
            </a:xfrm>
          </p:grpSpPr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A251E4AD-EB7F-9BC8-6A74-FBC50FBB0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5312" y="4081388"/>
                <a:ext cx="179055" cy="6513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Line 19">
                <a:extLst>
                  <a:ext uri="{FF2B5EF4-FFF2-40B4-BE49-F238E27FC236}">
                    <a16:creationId xmlns:a16="http://schemas.microsoft.com/office/drawing/2014/main" id="{2B275F65-5944-F86A-B543-5FEF5B4C2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245" y="4081389"/>
                <a:ext cx="179055" cy="651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F88D81C5-1890-C987-C9A8-7861DB54B80E}"/>
                  </a:ext>
                </a:extLst>
              </p:cNvPr>
              <p:cNvSpPr txBox="1"/>
              <p:nvPr/>
            </p:nvSpPr>
            <p:spPr>
              <a:xfrm>
                <a:off x="494855" y="4518200"/>
                <a:ext cx="1065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+       -</a:t>
                </a:r>
              </a:p>
            </p:txBody>
          </p:sp>
        </p:grpSp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39B94F8A-44E1-377D-F316-F1CD200F73C4}"/>
              </a:ext>
            </a:extLst>
          </p:cNvPr>
          <p:cNvGrpSpPr/>
          <p:nvPr/>
        </p:nvGrpSpPr>
        <p:grpSpPr>
          <a:xfrm>
            <a:off x="2753953" y="1108038"/>
            <a:ext cx="1635161" cy="3862857"/>
            <a:chOff x="2753953" y="1108038"/>
            <a:chExt cx="1635161" cy="3862857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D6C910E1-F66B-0AF9-18AD-AC3378EFC315}"/>
                </a:ext>
              </a:extLst>
            </p:cNvPr>
            <p:cNvSpPr txBox="1"/>
            <p:nvPr/>
          </p:nvSpPr>
          <p:spPr>
            <a:xfrm>
              <a:off x="2753953" y="1108038"/>
              <a:ext cx="163516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Replacement</a:t>
              </a:r>
              <a:r>
                <a:rPr lang="it-IT" b="1" dirty="0"/>
                <a:t> 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3B33355-1444-8CEC-A39D-0B3DEECBD9E1}"/>
                </a:ext>
              </a:extLst>
            </p:cNvPr>
            <p:cNvSpPr txBox="1"/>
            <p:nvPr/>
          </p:nvSpPr>
          <p:spPr>
            <a:xfrm>
              <a:off x="2949391" y="2411502"/>
              <a:ext cx="132318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</a:rPr>
                <a:t>Initial</a:t>
              </a:r>
              <a:r>
                <a:rPr lang="it-IT" b="1" dirty="0">
                  <a:solidFill>
                    <a:schemeClr val="bg1"/>
                  </a:solidFill>
                </a:rPr>
                <a:t> test 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3A3ED93-CD0B-55B9-7D39-D022A3DDC4CE}"/>
                </a:ext>
              </a:extLst>
            </p:cNvPr>
            <p:cNvSpPr txBox="1"/>
            <p:nvPr/>
          </p:nvSpPr>
          <p:spPr>
            <a:xfrm>
              <a:off x="2917117" y="3677337"/>
              <a:ext cx="128530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New test </a:t>
              </a:r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C7385E14-3642-FDCF-1BA3-2C46F0BBF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191" y="1607128"/>
              <a:ext cx="0" cy="719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29544477-2FB7-5146-9313-6A3DAC293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202" y="2887290"/>
              <a:ext cx="0" cy="719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1C1B5249-C849-D4F8-AFAA-4F64B4C882AB}"/>
                </a:ext>
              </a:extLst>
            </p:cNvPr>
            <p:cNvGrpSpPr/>
            <p:nvPr/>
          </p:nvGrpSpPr>
          <p:grpSpPr>
            <a:xfrm>
              <a:off x="3024693" y="4072418"/>
              <a:ext cx="1065006" cy="898477"/>
              <a:chOff x="494855" y="4081388"/>
              <a:chExt cx="1065006" cy="898477"/>
            </a:xfrm>
          </p:grpSpPr>
          <p:sp>
            <p:nvSpPr>
              <p:cNvPr id="32" name="Line 19">
                <a:extLst>
                  <a:ext uri="{FF2B5EF4-FFF2-40B4-BE49-F238E27FC236}">
                    <a16:creationId xmlns:a16="http://schemas.microsoft.com/office/drawing/2014/main" id="{FB93EBE7-D75E-2D45-DF1F-E132D0000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5312" y="4081388"/>
                <a:ext cx="179055" cy="6513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Line 19">
                <a:extLst>
                  <a:ext uri="{FF2B5EF4-FFF2-40B4-BE49-F238E27FC236}">
                    <a16:creationId xmlns:a16="http://schemas.microsoft.com/office/drawing/2014/main" id="{95FE2ECD-0564-1AF7-FD5D-39E52515C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245" y="4081389"/>
                <a:ext cx="179055" cy="651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9E005111-9570-BB64-3FFC-1034FF2EF0BF}"/>
                  </a:ext>
                </a:extLst>
              </p:cNvPr>
              <p:cNvSpPr txBox="1"/>
              <p:nvPr/>
            </p:nvSpPr>
            <p:spPr>
              <a:xfrm>
                <a:off x="494855" y="4518200"/>
                <a:ext cx="1065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+       -</a:t>
                </a:r>
              </a:p>
            </p:txBody>
          </p:sp>
        </p:grp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31D36B54-D257-38CB-C968-C75AC87ADBFE}"/>
              </a:ext>
            </a:extLst>
          </p:cNvPr>
          <p:cNvGrpSpPr/>
          <p:nvPr/>
        </p:nvGrpSpPr>
        <p:grpSpPr>
          <a:xfrm>
            <a:off x="4709802" y="1065007"/>
            <a:ext cx="2151810" cy="3776131"/>
            <a:chOff x="4709802" y="1065007"/>
            <a:chExt cx="2151810" cy="377613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0C04BED-52B0-39CE-3EED-3FB2AD5477DC}"/>
                </a:ext>
              </a:extLst>
            </p:cNvPr>
            <p:cNvSpPr txBox="1"/>
            <p:nvPr/>
          </p:nvSpPr>
          <p:spPr>
            <a:xfrm>
              <a:off x="5798370" y="1065007"/>
              <a:ext cx="89288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Triage</a:t>
              </a:r>
              <a:r>
                <a:rPr lang="it-IT" dirty="0"/>
                <a:t> 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2A3270E-CC8F-2CCA-54AF-08A4ED742544}"/>
                </a:ext>
              </a:extLst>
            </p:cNvPr>
            <p:cNvSpPr txBox="1"/>
            <p:nvPr/>
          </p:nvSpPr>
          <p:spPr>
            <a:xfrm>
              <a:off x="5690797" y="2377435"/>
              <a:ext cx="1170815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New test 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09C924F-84C7-E9B7-5435-3E8284863111}"/>
                </a:ext>
              </a:extLst>
            </p:cNvPr>
            <p:cNvSpPr txBox="1"/>
            <p:nvPr/>
          </p:nvSpPr>
          <p:spPr>
            <a:xfrm>
              <a:off x="4709802" y="3573329"/>
              <a:ext cx="1606728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Existing</a:t>
              </a:r>
              <a:r>
                <a:rPr lang="it-IT" b="1" dirty="0"/>
                <a:t> test </a:t>
              </a:r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530BB9C3-9E99-13BE-EF21-0D75F7A64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4847" y="1596369"/>
              <a:ext cx="0" cy="719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1E7CF493-E5AB-EEAC-B6A9-1A09BB815D0D}"/>
                </a:ext>
              </a:extLst>
            </p:cNvPr>
            <p:cNvGrpSpPr/>
            <p:nvPr/>
          </p:nvGrpSpPr>
          <p:grpSpPr>
            <a:xfrm>
              <a:off x="5000273" y="3942661"/>
              <a:ext cx="1065006" cy="898477"/>
              <a:chOff x="494855" y="4081388"/>
              <a:chExt cx="1065006" cy="898477"/>
            </a:xfrm>
          </p:grpSpPr>
          <p:sp>
            <p:nvSpPr>
              <p:cNvPr id="36" name="Line 19">
                <a:extLst>
                  <a:ext uri="{FF2B5EF4-FFF2-40B4-BE49-F238E27FC236}">
                    <a16:creationId xmlns:a16="http://schemas.microsoft.com/office/drawing/2014/main" id="{4A54FA66-C4CA-CB7A-D1AD-D5C002B3A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5312" y="4081388"/>
                <a:ext cx="179055" cy="6513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1B778394-49BC-6A3B-8264-BA3E29602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245" y="4081389"/>
                <a:ext cx="179055" cy="651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D2CBD2B8-342F-0BE1-16B9-015CBDBE9CF0}"/>
                  </a:ext>
                </a:extLst>
              </p:cNvPr>
              <p:cNvSpPr txBox="1"/>
              <p:nvPr/>
            </p:nvSpPr>
            <p:spPr>
              <a:xfrm>
                <a:off x="494855" y="4518200"/>
                <a:ext cx="1065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+       -</a:t>
                </a:r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91AE60F0-65B9-787E-C907-E41060A75C0E}"/>
                </a:ext>
              </a:extLst>
            </p:cNvPr>
            <p:cNvGrpSpPr/>
            <p:nvPr/>
          </p:nvGrpSpPr>
          <p:grpSpPr>
            <a:xfrm>
              <a:off x="5671063" y="2824536"/>
              <a:ext cx="1065006" cy="898477"/>
              <a:chOff x="494855" y="4081388"/>
              <a:chExt cx="1065006" cy="898477"/>
            </a:xfrm>
          </p:grpSpPr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636206D4-D725-1391-4262-6290B2A9B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5312" y="4081388"/>
                <a:ext cx="179055" cy="6513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Line 19">
                <a:extLst>
                  <a:ext uri="{FF2B5EF4-FFF2-40B4-BE49-F238E27FC236}">
                    <a16:creationId xmlns:a16="http://schemas.microsoft.com/office/drawing/2014/main" id="{6172C868-C0BF-4395-1B10-EAB526B8C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245" y="4081389"/>
                <a:ext cx="179055" cy="651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AB381BAD-7C91-41DC-4150-F54FDEA03842}"/>
                  </a:ext>
                </a:extLst>
              </p:cNvPr>
              <p:cNvSpPr txBox="1"/>
              <p:nvPr/>
            </p:nvSpPr>
            <p:spPr>
              <a:xfrm>
                <a:off x="494855" y="4518200"/>
                <a:ext cx="1065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+       -</a:t>
                </a:r>
              </a:p>
            </p:txBody>
          </p:sp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1F09D568-A068-0CC2-9499-2C8FC975F3F4}"/>
              </a:ext>
            </a:extLst>
          </p:cNvPr>
          <p:cNvGrpSpPr/>
          <p:nvPr/>
        </p:nvGrpSpPr>
        <p:grpSpPr>
          <a:xfrm>
            <a:off x="7575163" y="1108038"/>
            <a:ext cx="2085204" cy="4981650"/>
            <a:chOff x="7575163" y="1108038"/>
            <a:chExt cx="2085204" cy="4981650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E6313CA7-3265-7543-F2B3-1575AC049E61}"/>
                </a:ext>
              </a:extLst>
            </p:cNvPr>
            <p:cNvSpPr txBox="1"/>
            <p:nvPr/>
          </p:nvSpPr>
          <p:spPr>
            <a:xfrm>
              <a:off x="7853080" y="1108038"/>
              <a:ext cx="108447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Add-on</a:t>
              </a:r>
              <a:r>
                <a:rPr lang="it-IT" b="1" dirty="0"/>
                <a:t> 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155CDAC-D5A3-DE7D-8E8C-B302B7B54EDC}"/>
                </a:ext>
              </a:extLst>
            </p:cNvPr>
            <p:cNvSpPr txBox="1"/>
            <p:nvPr/>
          </p:nvSpPr>
          <p:spPr>
            <a:xfrm>
              <a:off x="7779563" y="2368470"/>
              <a:ext cx="132318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</a:rPr>
                <a:t>Initial</a:t>
              </a:r>
              <a:r>
                <a:rPr lang="it-IT" b="1" dirty="0">
                  <a:solidFill>
                    <a:schemeClr val="bg1"/>
                  </a:solidFill>
                </a:rPr>
                <a:t> test 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4083D76-2F5D-A1DB-BD15-5EAC11684F31}"/>
                </a:ext>
              </a:extLst>
            </p:cNvPr>
            <p:cNvSpPr txBox="1"/>
            <p:nvPr/>
          </p:nvSpPr>
          <p:spPr>
            <a:xfrm>
              <a:off x="7575163" y="3605598"/>
              <a:ext cx="1645927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Existing</a:t>
              </a:r>
              <a:r>
                <a:rPr lang="it-IT" b="1" dirty="0"/>
                <a:t> test 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9B6D8BDF-74A4-4BC7-C419-287FABA3A9FE}"/>
                </a:ext>
              </a:extLst>
            </p:cNvPr>
            <p:cNvSpPr txBox="1"/>
            <p:nvPr/>
          </p:nvSpPr>
          <p:spPr>
            <a:xfrm>
              <a:off x="8459085" y="4776406"/>
              <a:ext cx="1201282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New test </a:t>
              </a: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90EC5AC7-58C8-31EA-4531-0E1A66BF3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30173" y="1617886"/>
              <a:ext cx="0" cy="719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ADC13F19-7C96-EBA1-EB07-5CFB235F982D}"/>
                </a:ext>
              </a:extLst>
            </p:cNvPr>
            <p:cNvGrpSpPr/>
            <p:nvPr/>
          </p:nvGrpSpPr>
          <p:grpSpPr>
            <a:xfrm>
              <a:off x="7801064" y="3997112"/>
              <a:ext cx="1065006" cy="898477"/>
              <a:chOff x="494855" y="4081388"/>
              <a:chExt cx="1065006" cy="898477"/>
            </a:xfrm>
          </p:grpSpPr>
          <p:sp>
            <p:nvSpPr>
              <p:cNvPr id="44" name="Line 19">
                <a:extLst>
                  <a:ext uri="{FF2B5EF4-FFF2-40B4-BE49-F238E27FC236}">
                    <a16:creationId xmlns:a16="http://schemas.microsoft.com/office/drawing/2014/main" id="{D514869E-974B-AD40-3BBA-5B21FB636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5312" y="4081388"/>
                <a:ext cx="179055" cy="6513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Line 19">
                <a:extLst>
                  <a:ext uri="{FF2B5EF4-FFF2-40B4-BE49-F238E27FC236}">
                    <a16:creationId xmlns:a16="http://schemas.microsoft.com/office/drawing/2014/main" id="{229CD0ED-C10B-6A1B-FD56-ACED59BBD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245" y="4081389"/>
                <a:ext cx="179055" cy="651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4B67D303-164C-6D2D-95CF-0CBAA3F1F34D}"/>
                  </a:ext>
                </a:extLst>
              </p:cNvPr>
              <p:cNvSpPr txBox="1"/>
              <p:nvPr/>
            </p:nvSpPr>
            <p:spPr>
              <a:xfrm>
                <a:off x="494855" y="4518200"/>
                <a:ext cx="1065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+       -</a:t>
                </a:r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992CD209-5C2C-C31A-008A-C13EEC07809A}"/>
                </a:ext>
              </a:extLst>
            </p:cNvPr>
            <p:cNvGrpSpPr/>
            <p:nvPr/>
          </p:nvGrpSpPr>
          <p:grpSpPr>
            <a:xfrm>
              <a:off x="8425015" y="5191211"/>
              <a:ext cx="1065006" cy="898477"/>
              <a:chOff x="494855" y="4081388"/>
              <a:chExt cx="1065006" cy="898477"/>
            </a:xfrm>
          </p:grpSpPr>
          <p:sp>
            <p:nvSpPr>
              <p:cNvPr id="48" name="Line 19">
                <a:extLst>
                  <a:ext uri="{FF2B5EF4-FFF2-40B4-BE49-F238E27FC236}">
                    <a16:creationId xmlns:a16="http://schemas.microsoft.com/office/drawing/2014/main" id="{05EF5D20-54FC-7A32-44FD-F36E4979C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5312" y="4081388"/>
                <a:ext cx="179055" cy="6513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Line 19">
                <a:extLst>
                  <a:ext uri="{FF2B5EF4-FFF2-40B4-BE49-F238E27FC236}">
                    <a16:creationId xmlns:a16="http://schemas.microsoft.com/office/drawing/2014/main" id="{D958A6F1-80E6-79F9-906C-67D4A85CE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245" y="4081389"/>
                <a:ext cx="179055" cy="651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1DE80CCB-6F76-A1B7-E481-90B5DBCEEFF6}"/>
                  </a:ext>
                </a:extLst>
              </p:cNvPr>
              <p:cNvSpPr txBox="1"/>
              <p:nvPr/>
            </p:nvSpPr>
            <p:spPr>
              <a:xfrm>
                <a:off x="494855" y="4518200"/>
                <a:ext cx="1065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+       -</a:t>
                </a:r>
              </a:p>
            </p:txBody>
          </p:sp>
        </p:grpSp>
        <p:sp>
          <p:nvSpPr>
            <p:cNvPr id="55" name="Line 19">
              <a:extLst>
                <a:ext uri="{FF2B5EF4-FFF2-40B4-BE49-F238E27FC236}">
                  <a16:creationId xmlns:a16="http://schemas.microsoft.com/office/drawing/2014/main" id="{D8BAAE9F-9172-53C2-BF21-151ECA7D6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8168" y="2824531"/>
              <a:ext cx="0" cy="719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2EEA2B26-8945-D340-D491-D8D4EA214C40}"/>
              </a:ext>
            </a:extLst>
          </p:cNvPr>
          <p:cNvGrpSpPr/>
          <p:nvPr/>
        </p:nvGrpSpPr>
        <p:grpSpPr>
          <a:xfrm>
            <a:off x="10174957" y="1075764"/>
            <a:ext cx="1649461" cy="4131805"/>
            <a:chOff x="10174957" y="1075764"/>
            <a:chExt cx="1649461" cy="413180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F780759-7E9D-721C-8D55-2A492A5EDBBC}"/>
                </a:ext>
              </a:extLst>
            </p:cNvPr>
            <p:cNvSpPr txBox="1"/>
            <p:nvPr/>
          </p:nvSpPr>
          <p:spPr>
            <a:xfrm>
              <a:off x="10174957" y="1075764"/>
              <a:ext cx="164946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Combination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D99EB33D-5B82-6EDC-E4BB-4A351D192D25}"/>
                </a:ext>
              </a:extLst>
            </p:cNvPr>
            <p:cNvSpPr txBox="1"/>
            <p:nvPr/>
          </p:nvSpPr>
          <p:spPr>
            <a:xfrm>
              <a:off x="10309405" y="2368470"/>
              <a:ext cx="142001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</a:rPr>
                <a:t>Initial</a:t>
              </a:r>
              <a:r>
                <a:rPr lang="it-IT" b="1" dirty="0">
                  <a:solidFill>
                    <a:schemeClr val="bg1"/>
                  </a:solidFill>
                </a:rPr>
                <a:t> test 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4B32DED-E880-FFCE-1DD3-80853AE8358C}"/>
                </a:ext>
              </a:extLst>
            </p:cNvPr>
            <p:cNvSpPr txBox="1"/>
            <p:nvPr/>
          </p:nvSpPr>
          <p:spPr>
            <a:xfrm>
              <a:off x="10273546" y="3508783"/>
              <a:ext cx="155087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Existing</a:t>
              </a:r>
              <a:r>
                <a:rPr lang="it-IT" b="1" dirty="0"/>
                <a:t> test 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10DD6F1-770C-5D0A-D026-9BDD53AEAC5E}"/>
                </a:ext>
              </a:extLst>
            </p:cNvPr>
            <p:cNvSpPr txBox="1"/>
            <p:nvPr/>
          </p:nvSpPr>
          <p:spPr>
            <a:xfrm>
              <a:off x="10479717" y="3840495"/>
              <a:ext cx="1144086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New test </a:t>
              </a: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B3562215-462D-FBA8-7839-C8697DDC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3" y="1596363"/>
              <a:ext cx="0" cy="719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BCB72637-5FED-0414-628F-D3C666A83AB4}"/>
                </a:ext>
              </a:extLst>
            </p:cNvPr>
            <p:cNvGrpSpPr/>
            <p:nvPr/>
          </p:nvGrpSpPr>
          <p:grpSpPr>
            <a:xfrm>
              <a:off x="10479716" y="4309092"/>
              <a:ext cx="1065006" cy="898477"/>
              <a:chOff x="494855" y="4081388"/>
              <a:chExt cx="1065006" cy="898477"/>
            </a:xfrm>
          </p:grpSpPr>
          <p:sp>
            <p:nvSpPr>
              <p:cNvPr id="52" name="Line 19">
                <a:extLst>
                  <a:ext uri="{FF2B5EF4-FFF2-40B4-BE49-F238E27FC236}">
                    <a16:creationId xmlns:a16="http://schemas.microsoft.com/office/drawing/2014/main" id="{BF57A800-5C3D-1848-5326-284142E9B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5312" y="4081388"/>
                <a:ext cx="179055" cy="6513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Line 19">
                <a:extLst>
                  <a:ext uri="{FF2B5EF4-FFF2-40B4-BE49-F238E27FC236}">
                    <a16:creationId xmlns:a16="http://schemas.microsoft.com/office/drawing/2014/main" id="{FD0CD2BA-417B-B14E-45B9-869375A3D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245" y="4081389"/>
                <a:ext cx="179055" cy="651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64BF75EF-633A-358F-032A-071E6C0159B8}"/>
                  </a:ext>
                </a:extLst>
              </p:cNvPr>
              <p:cNvSpPr txBox="1"/>
              <p:nvPr/>
            </p:nvSpPr>
            <p:spPr>
              <a:xfrm>
                <a:off x="494855" y="4518200"/>
                <a:ext cx="1065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+       -</a:t>
                </a:r>
              </a:p>
            </p:txBody>
          </p:sp>
        </p:grpSp>
        <p:sp>
          <p:nvSpPr>
            <p:cNvPr id="56" name="Line 19">
              <a:extLst>
                <a:ext uri="{FF2B5EF4-FFF2-40B4-BE49-F238E27FC236}">
                  <a16:creationId xmlns:a16="http://schemas.microsoft.com/office/drawing/2014/main" id="{6196DC73-501F-8370-7430-3584A542B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5290" y="2813772"/>
              <a:ext cx="0" cy="719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DD17DA2-242F-AA31-95E2-DF2BC3E818E0}"/>
              </a:ext>
            </a:extLst>
          </p:cNvPr>
          <p:cNvSpPr txBox="1"/>
          <p:nvPr/>
        </p:nvSpPr>
        <p:spPr>
          <a:xfrm>
            <a:off x="2070329" y="6194323"/>
            <a:ext cx="972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The role of the index test determines how its accuracy and clinical value should be assessed </a:t>
            </a:r>
          </a:p>
        </p:txBody>
      </p:sp>
    </p:spTree>
    <p:extLst>
      <p:ext uri="{BB962C8B-B14F-4D97-AF65-F5344CB8AC3E}">
        <p14:creationId xmlns:p14="http://schemas.microsoft.com/office/powerpoint/2010/main" val="37218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780444-4BF8-C09E-B2C9-6823B9A968B1}"/>
              </a:ext>
            </a:extLst>
          </p:cNvPr>
          <p:cNvSpPr txBox="1"/>
          <p:nvPr/>
        </p:nvSpPr>
        <p:spPr>
          <a:xfrm>
            <a:off x="4813916" y="884354"/>
            <a:ext cx="2696592" cy="461665"/>
          </a:xfrm>
          <a:prstGeom prst="rect">
            <a:avLst/>
          </a:prstGeom>
          <a:solidFill>
            <a:srgbClr val="004B87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Types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of test data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2F2D38A-78F9-8860-A1EC-742DF437CDE5}"/>
              </a:ext>
            </a:extLst>
          </p:cNvPr>
          <p:cNvGrpSpPr/>
          <p:nvPr/>
        </p:nvGrpSpPr>
        <p:grpSpPr>
          <a:xfrm>
            <a:off x="250262" y="2255011"/>
            <a:ext cx="8998476" cy="1642977"/>
            <a:chOff x="52442" y="1458941"/>
            <a:chExt cx="8998476" cy="164297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F7F0864-BB99-9D90-06FD-3CF0F9253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42" y="1480241"/>
              <a:ext cx="8998476" cy="1621677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0CDFB83-6350-7EEE-2ADE-F285D6F64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1458941"/>
              <a:ext cx="1551508" cy="1551508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EC74EF-B349-3B9B-EFCF-755D162B18DA}"/>
              </a:ext>
            </a:extLst>
          </p:cNvPr>
          <p:cNvSpPr txBox="1"/>
          <p:nvPr/>
        </p:nvSpPr>
        <p:spPr>
          <a:xfrm>
            <a:off x="0" y="1354978"/>
            <a:ext cx="9248738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4B87"/>
                </a:solidFill>
                <a:effectLst/>
                <a:uLnTx/>
                <a:uFillTx/>
                <a:latin typeface="Calibri" panose="020F0502020204030204"/>
              </a:rPr>
              <a:t>Binary (dichotomous)                                 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B87"/>
                </a:solidFill>
                <a:effectLst/>
                <a:uLnTx/>
                <a:uFillTx/>
                <a:latin typeface="Calibri" panose="020F0502020204030204"/>
              </a:rPr>
              <a:t>the test result is reported as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4B87"/>
                </a:solidFill>
                <a:effectLst/>
                <a:uLnTx/>
                <a:uFillTx/>
                <a:latin typeface="Calibri" panose="020F0502020204030204"/>
              </a:rPr>
              <a:t>yes or no; positive or negative; normal or abnormal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B87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5D5644B-0D3C-F8DB-6688-3DDCC679FCE1}"/>
              </a:ext>
            </a:extLst>
          </p:cNvPr>
          <p:cNvSpPr txBox="1"/>
          <p:nvPr/>
        </p:nvSpPr>
        <p:spPr>
          <a:xfrm>
            <a:off x="8171778" y="1451800"/>
            <a:ext cx="1076960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Positive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FB8AB63-2F57-2EE1-ECCE-1383CFF20EB8}"/>
              </a:ext>
            </a:extLst>
          </p:cNvPr>
          <p:cNvSpPr txBox="1"/>
          <p:nvPr/>
        </p:nvSpPr>
        <p:spPr>
          <a:xfrm>
            <a:off x="8141298" y="1842432"/>
            <a:ext cx="11074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Negative 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4C591F9A-10C5-C336-6C31-D580BAEE3749}"/>
              </a:ext>
            </a:extLst>
          </p:cNvPr>
          <p:cNvGrpSpPr/>
          <p:nvPr/>
        </p:nvGrpSpPr>
        <p:grpSpPr>
          <a:xfrm>
            <a:off x="0" y="3747383"/>
            <a:ext cx="12192000" cy="3030488"/>
            <a:chOff x="0" y="3747383"/>
            <a:chExt cx="12192000" cy="3030488"/>
          </a:xfrm>
        </p:grpSpPr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B046E664-DF4B-F295-CB5A-DB3A2624AD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747383"/>
              <a:ext cx="12192000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2649AD5C-4BF4-0362-5A45-6BB257858653}"/>
                </a:ext>
              </a:extLst>
            </p:cNvPr>
            <p:cNvGrpSpPr/>
            <p:nvPr/>
          </p:nvGrpSpPr>
          <p:grpSpPr>
            <a:xfrm>
              <a:off x="106680" y="3813059"/>
              <a:ext cx="11805920" cy="2964812"/>
              <a:chOff x="106680" y="2823687"/>
              <a:chExt cx="11805920" cy="2874903"/>
            </a:xfrm>
          </p:grpSpPr>
          <p:grpSp>
            <p:nvGrpSpPr>
              <p:cNvPr id="24" name="Gruppo 23">
                <a:extLst>
                  <a:ext uri="{FF2B5EF4-FFF2-40B4-BE49-F238E27FC236}">
                    <a16:creationId xmlns:a16="http://schemas.microsoft.com/office/drawing/2014/main" id="{0E752975-0C40-7265-A1B3-BFEEDE2946D4}"/>
                  </a:ext>
                </a:extLst>
              </p:cNvPr>
              <p:cNvGrpSpPr/>
              <p:nvPr/>
            </p:nvGrpSpPr>
            <p:grpSpPr>
              <a:xfrm>
                <a:off x="106680" y="2823687"/>
                <a:ext cx="11805920" cy="1756947"/>
                <a:chOff x="147320" y="3677127"/>
                <a:chExt cx="11805920" cy="1756947"/>
              </a:xfrm>
            </p:grpSpPr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512806E6-8AD6-B42E-7F86-39CBF38DF50E}"/>
                    </a:ext>
                  </a:extLst>
                </p:cNvPr>
                <p:cNvSpPr txBox="1"/>
                <p:nvPr/>
              </p:nvSpPr>
              <p:spPr>
                <a:xfrm>
                  <a:off x="7434580" y="4510744"/>
                  <a:ext cx="4518660" cy="92333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</a:rPr>
                    <a:t>classified as positive or negative by applying            a numerical threshold  (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</a:rPr>
                    <a:t>cut-off value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</a:rPr>
                    <a:t>)                        to dichotomize the results</a:t>
                  </a:r>
                  <a:endParaRPr kumimoji="0" lang="it-IT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B0D11209-222A-B5BC-1076-7EF77A33BE66}"/>
                    </a:ext>
                  </a:extLst>
                </p:cNvPr>
                <p:cNvSpPr txBox="1"/>
                <p:nvPr/>
              </p:nvSpPr>
              <p:spPr>
                <a:xfrm>
                  <a:off x="147320" y="3677127"/>
                  <a:ext cx="7259320" cy="1253463"/>
                </a:xfrm>
                <a:prstGeom prst="rect">
                  <a:avLst/>
                </a:prstGeom>
                <a:noFill/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</a:rPr>
                    <a:t>Continuous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</a:rPr>
                    <a:t>,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</a:rPr>
                    <a:t> in which the test result is reported on a continuous scale, such as the concentration of a substance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</a:rPr>
                    <a:t>Ordinal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</a:rPr>
                    <a:t>, in which the test result is reported on a set of ordered categories, often with verbal descriptors.</a:t>
                  </a:r>
                </a:p>
              </p:txBody>
            </p:sp>
          </p:grpSp>
          <p:grpSp>
            <p:nvGrpSpPr>
              <p:cNvPr id="25" name="Gruppo 24">
                <a:extLst>
                  <a:ext uri="{FF2B5EF4-FFF2-40B4-BE49-F238E27FC236}">
                    <a16:creationId xmlns:a16="http://schemas.microsoft.com/office/drawing/2014/main" id="{67E83CD6-82FA-C752-5B66-897615536F98}"/>
                  </a:ext>
                </a:extLst>
              </p:cNvPr>
              <p:cNvGrpSpPr/>
              <p:nvPr/>
            </p:nvGrpSpPr>
            <p:grpSpPr>
              <a:xfrm>
                <a:off x="135753" y="4098162"/>
                <a:ext cx="7130533" cy="1600428"/>
                <a:chOff x="135753" y="4098162"/>
                <a:chExt cx="7130533" cy="1600428"/>
              </a:xfrm>
            </p:grpSpPr>
            <p:pic>
              <p:nvPicPr>
                <p:cNvPr id="26" name="Immagine 25">
                  <a:extLst>
                    <a:ext uri="{FF2B5EF4-FFF2-40B4-BE49-F238E27FC236}">
                      <a16:creationId xmlns:a16="http://schemas.microsoft.com/office/drawing/2014/main" id="{6B54D9FF-79F8-F26B-32F8-32EC47E366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5753" y="4098162"/>
                  <a:ext cx="4796848" cy="1578014"/>
                </a:xfrm>
                <a:prstGeom prst="rect">
                  <a:avLst/>
                </a:prstGeom>
              </p:spPr>
            </p:pic>
            <p:pic>
              <p:nvPicPr>
                <p:cNvPr id="27" name="Immagine 26">
                  <a:extLst>
                    <a:ext uri="{FF2B5EF4-FFF2-40B4-BE49-F238E27FC236}">
                      <a16:creationId xmlns:a16="http://schemas.microsoft.com/office/drawing/2014/main" id="{AD326A66-9B44-12D4-A5EF-E0FC855879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b="45446"/>
                <a:stretch>
                  <a:fillRect/>
                </a:stretch>
              </p:blipFill>
              <p:spPr>
                <a:xfrm>
                  <a:off x="4948493" y="4120577"/>
                  <a:ext cx="2317793" cy="157801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5045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192F8A-F9F5-7DAD-ADFD-3CD30C93AA07}"/>
              </a:ext>
            </a:extLst>
          </p:cNvPr>
          <p:cNvSpPr txBox="1"/>
          <p:nvPr/>
        </p:nvSpPr>
        <p:spPr>
          <a:xfrm>
            <a:off x="107576" y="1312433"/>
            <a:ext cx="1180113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Question 2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i="1" dirty="0"/>
          </a:p>
          <a:p>
            <a:pPr algn="ctr">
              <a:buNone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How should a cut-off value be chosen?</a:t>
            </a:r>
          </a:p>
          <a:p>
            <a:pPr algn="ctr">
              <a:buNone/>
            </a:pP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Answer options</a:t>
            </a:r>
          </a:p>
          <a:p>
            <a:pP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A. Maximize overall accuracy (Youden index)</a:t>
            </a:r>
            <a:r>
              <a:rPr lang="en-US" sz="1400" i="1" dirty="0"/>
              <a:t> </a:t>
            </a:r>
            <a:r>
              <a:rPr lang="en-US" sz="1100" i="1" dirty="0"/>
              <a:t>Youden index: J = sensitivity + specificity - 1     The highest value = the best cut-off value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B. Minimize false negatives (high sensitivity / low LR−) 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C. Minimize false positives (high specificity / high LR+) </a:t>
            </a:r>
          </a:p>
        </p:txBody>
      </p:sp>
    </p:spTree>
    <p:extLst>
      <p:ext uri="{BB962C8B-B14F-4D97-AF65-F5344CB8AC3E}">
        <p14:creationId xmlns:p14="http://schemas.microsoft.com/office/powerpoint/2010/main" val="180420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2D9E33-C537-8106-72FA-866520FD0077}"/>
              </a:ext>
            </a:extLst>
          </p:cNvPr>
          <p:cNvSpPr txBox="1"/>
          <p:nvPr/>
        </p:nvSpPr>
        <p:spPr>
          <a:xfrm>
            <a:off x="1199535" y="856701"/>
            <a:ext cx="9527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B8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There is no single “correct” answer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B8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Choosing a cut-off depends on the consequences of diagnostic errors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AD192C1E-6262-9544-1D89-1710EFA088DB}"/>
              </a:ext>
            </a:extLst>
          </p:cNvPr>
          <p:cNvGrpSpPr/>
          <p:nvPr/>
        </p:nvGrpSpPr>
        <p:grpSpPr>
          <a:xfrm>
            <a:off x="570257" y="1766355"/>
            <a:ext cx="10668016" cy="5294689"/>
            <a:chOff x="570257" y="1766355"/>
            <a:chExt cx="10668016" cy="529468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57072483-66E8-6409-C5EE-CF86914A19DD}"/>
                </a:ext>
              </a:extLst>
            </p:cNvPr>
            <p:cNvSpPr txBox="1"/>
            <p:nvPr/>
          </p:nvSpPr>
          <p:spPr>
            <a:xfrm>
              <a:off x="1111047" y="1766355"/>
              <a:ext cx="1012722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Option A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(Youden index) assumes that false positives and false negatives have equal consequences </a:t>
              </a: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Options B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 focus on one type of error.</a:t>
              </a:r>
            </a:p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→ minimize false negatives (avoid missing disease). 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Rule-out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strategy</a:t>
              </a:r>
            </a:p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→ minimize false positives (avoid unnecessary treatment). 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Rule-in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strategy 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6A877029-CA5B-F98B-F845-FE96D5F916D4}"/>
                </a:ext>
              </a:extLst>
            </p:cNvPr>
            <p:cNvGrpSpPr/>
            <p:nvPr/>
          </p:nvGrpSpPr>
          <p:grpSpPr>
            <a:xfrm>
              <a:off x="570257" y="3352800"/>
              <a:ext cx="5417574" cy="3708244"/>
              <a:chOff x="6096000" y="3047999"/>
              <a:chExt cx="5417574" cy="3708244"/>
            </a:xfrm>
          </p:grpSpPr>
          <p:grpSp>
            <p:nvGrpSpPr>
              <p:cNvPr id="15" name="Gruppo 14">
                <a:extLst>
                  <a:ext uri="{FF2B5EF4-FFF2-40B4-BE49-F238E27FC236}">
                    <a16:creationId xmlns:a16="http://schemas.microsoft.com/office/drawing/2014/main" id="{B4388BF6-7487-00C0-41F9-F6447C521095}"/>
                  </a:ext>
                </a:extLst>
              </p:cNvPr>
              <p:cNvGrpSpPr/>
              <p:nvPr/>
            </p:nvGrpSpPr>
            <p:grpSpPr>
              <a:xfrm>
                <a:off x="6096000" y="3342005"/>
                <a:ext cx="5417574" cy="3414238"/>
                <a:chOff x="881455" y="3477027"/>
                <a:chExt cx="5657000" cy="3141566"/>
              </a:xfrm>
            </p:grpSpPr>
            <p:pic>
              <p:nvPicPr>
                <p:cNvPr id="27" name="Immagine 26">
                  <a:extLst>
                    <a:ext uri="{FF2B5EF4-FFF2-40B4-BE49-F238E27FC236}">
                      <a16:creationId xmlns:a16="http://schemas.microsoft.com/office/drawing/2014/main" id="{B59DBB6E-2B70-7CC4-57E9-2031D037A0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1455" y="3477027"/>
                  <a:ext cx="4254203" cy="3141566"/>
                </a:xfrm>
                <a:prstGeom prst="rect">
                  <a:avLst/>
                </a:prstGeom>
              </p:spPr>
            </p:pic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A2F4427B-1D6B-C42E-CA5A-F1D91A9BC9E3}"/>
                    </a:ext>
                  </a:extLst>
                </p:cNvPr>
                <p:cNvSpPr/>
                <p:nvPr/>
              </p:nvSpPr>
              <p:spPr>
                <a:xfrm>
                  <a:off x="3165987" y="5358581"/>
                  <a:ext cx="943897" cy="3342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ln>
                      <a:solidFill>
                        <a:schemeClr val="bg1"/>
                      </a:solidFill>
                    </a:ln>
                    <a:solidFill>
                      <a:srgbClr val="004B87"/>
                    </a:solidFill>
                  </a:endParaRPr>
                </a:p>
              </p:txBody>
            </p:sp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403B3DB0-A919-7639-E571-82BE233CCE57}"/>
                    </a:ext>
                  </a:extLst>
                </p:cNvPr>
                <p:cNvSpPr/>
                <p:nvPr/>
              </p:nvSpPr>
              <p:spPr>
                <a:xfrm>
                  <a:off x="5791203" y="4345858"/>
                  <a:ext cx="747252" cy="29496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B723C6FB-8BD9-EDF9-644E-486C164604AF}"/>
                    </a:ext>
                  </a:extLst>
                </p:cNvPr>
                <p:cNvSpPr/>
                <p:nvPr/>
              </p:nvSpPr>
              <p:spPr>
                <a:xfrm>
                  <a:off x="4247534" y="4345858"/>
                  <a:ext cx="668593" cy="2949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BA4BCEAE-863F-8D1B-2DD2-5E37CAA9B227}"/>
                  </a:ext>
                </a:extLst>
              </p:cNvPr>
              <p:cNvGrpSpPr/>
              <p:nvPr/>
            </p:nvGrpSpPr>
            <p:grpSpPr>
              <a:xfrm>
                <a:off x="6528609" y="3047999"/>
                <a:ext cx="3264317" cy="3249566"/>
                <a:chOff x="6528609" y="3047999"/>
                <a:chExt cx="3264317" cy="3249566"/>
              </a:xfrm>
            </p:grpSpPr>
            <p:grpSp>
              <p:nvGrpSpPr>
                <p:cNvPr id="17" name="Gruppo 16">
                  <a:extLst>
                    <a:ext uri="{FF2B5EF4-FFF2-40B4-BE49-F238E27FC236}">
                      <a16:creationId xmlns:a16="http://schemas.microsoft.com/office/drawing/2014/main" id="{89E24E98-B049-C7C1-035D-DCD1E64B7B29}"/>
                    </a:ext>
                  </a:extLst>
                </p:cNvPr>
                <p:cNvGrpSpPr/>
                <p:nvPr/>
              </p:nvGrpSpPr>
              <p:grpSpPr>
                <a:xfrm>
                  <a:off x="6528609" y="3047999"/>
                  <a:ext cx="3264317" cy="3249566"/>
                  <a:chOff x="6528609" y="3047999"/>
                  <a:chExt cx="3264317" cy="3249566"/>
                </a:xfrm>
              </p:grpSpPr>
              <p:cxnSp>
                <p:nvCxnSpPr>
                  <p:cNvPr id="21" name="Connettore diritto 20">
                    <a:extLst>
                      <a:ext uri="{FF2B5EF4-FFF2-40B4-BE49-F238E27FC236}">
                        <a16:creationId xmlns:a16="http://schemas.microsoft.com/office/drawing/2014/main" id="{BB64E0B8-CE9C-6B6D-9767-0573CB875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41105" y="3693484"/>
                    <a:ext cx="0" cy="258932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CasellaDiTesto 21">
                    <a:extLst>
                      <a:ext uri="{FF2B5EF4-FFF2-40B4-BE49-F238E27FC236}">
                        <a16:creationId xmlns:a16="http://schemas.microsoft.com/office/drawing/2014/main" id="{81C925D0-0C01-83E6-A629-F6BF5C3424F1}"/>
                      </a:ext>
                    </a:extLst>
                  </p:cNvPr>
                  <p:cNvSpPr txBox="1"/>
                  <p:nvPr/>
                </p:nvSpPr>
                <p:spPr>
                  <a:xfrm>
                    <a:off x="7354528" y="3047999"/>
                    <a:ext cx="1582994" cy="553998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noProof="0" dirty="0">
                        <a:solidFill>
                          <a:srgbClr val="00091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Youden Index J</a:t>
                    </a:r>
                  </a:p>
                  <a:p>
                    <a:r>
                      <a:rPr lang="en-GB" sz="1000" b="1" noProof="0" dirty="0">
                        <a:solidFill>
                          <a:srgbClr val="00091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GB" sz="1000" noProof="0" dirty="0">
                        <a:solidFill>
                          <a:srgbClr val="00091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maximum joint sensitivity </a:t>
                    </a:r>
                  </a:p>
                  <a:p>
                    <a:r>
                      <a:rPr lang="en-GB" sz="1000" noProof="0" dirty="0">
                        <a:solidFill>
                          <a:srgbClr val="00091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and specificity </a:t>
                    </a:r>
                  </a:p>
                </p:txBody>
              </p:sp>
              <p:cxnSp>
                <p:nvCxnSpPr>
                  <p:cNvPr id="23" name="Connettore diritto 22">
                    <a:extLst>
                      <a:ext uri="{FF2B5EF4-FFF2-40B4-BE49-F238E27FC236}">
                        <a16:creationId xmlns:a16="http://schemas.microsoft.com/office/drawing/2014/main" id="{873AE28C-C163-302E-DD68-5A93D14D1C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0977" y="3451123"/>
                    <a:ext cx="0" cy="283169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ttore diritto 23">
                    <a:extLst>
                      <a:ext uri="{FF2B5EF4-FFF2-40B4-BE49-F238E27FC236}">
                        <a16:creationId xmlns:a16="http://schemas.microsoft.com/office/drawing/2014/main" id="{0F730EA1-CB3B-4420-79BB-C09E76871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97323" y="4414684"/>
                    <a:ext cx="0" cy="1882881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CasellaDiTesto 24">
                    <a:extLst>
                      <a:ext uri="{FF2B5EF4-FFF2-40B4-BE49-F238E27FC236}">
                        <a16:creationId xmlns:a16="http://schemas.microsoft.com/office/drawing/2014/main" id="{E922FA2E-E5B4-B8B1-6699-6761C466427F}"/>
                      </a:ext>
                    </a:extLst>
                  </p:cNvPr>
                  <p:cNvSpPr txBox="1"/>
                  <p:nvPr/>
                </p:nvSpPr>
                <p:spPr>
                  <a:xfrm>
                    <a:off x="6528609" y="4041063"/>
                    <a:ext cx="737419" cy="25391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50" b="1" dirty="0">
                        <a:solidFill>
                          <a:srgbClr val="00091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RULE IN </a:t>
                    </a:r>
                  </a:p>
                </p:txBody>
              </p:sp>
              <p:sp>
                <p:nvSpPr>
                  <p:cNvPr id="26" name="CasellaDiTesto 25">
                    <a:extLst>
                      <a:ext uri="{FF2B5EF4-FFF2-40B4-BE49-F238E27FC236}">
                        <a16:creationId xmlns:a16="http://schemas.microsoft.com/office/drawing/2014/main" id="{0A9F7DF9-547D-4A24-020F-8AD4A54254C6}"/>
                      </a:ext>
                    </a:extLst>
                  </p:cNvPr>
                  <p:cNvSpPr txBox="1"/>
                  <p:nvPr/>
                </p:nvSpPr>
                <p:spPr>
                  <a:xfrm>
                    <a:off x="8981763" y="3180737"/>
                    <a:ext cx="811163" cy="25391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50" b="1" dirty="0">
                        <a:solidFill>
                          <a:srgbClr val="00091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RULE OUT </a:t>
                    </a:r>
                  </a:p>
                </p:txBody>
              </p:sp>
            </p:grpSp>
            <p:grpSp>
              <p:nvGrpSpPr>
                <p:cNvPr id="18" name="Gruppo 17">
                  <a:extLst>
                    <a:ext uri="{FF2B5EF4-FFF2-40B4-BE49-F238E27FC236}">
                      <a16:creationId xmlns:a16="http://schemas.microsoft.com/office/drawing/2014/main" id="{20064C91-95D4-F117-CF67-A03F47344342}"/>
                    </a:ext>
                  </a:extLst>
                </p:cNvPr>
                <p:cNvGrpSpPr/>
                <p:nvPr/>
              </p:nvGrpSpPr>
              <p:grpSpPr>
                <a:xfrm>
                  <a:off x="6897324" y="4886638"/>
                  <a:ext cx="2422290" cy="828455"/>
                  <a:chOff x="6897324" y="4886638"/>
                  <a:chExt cx="2422290" cy="828455"/>
                </a:xfrm>
              </p:grpSpPr>
              <p:sp>
                <p:nvSpPr>
                  <p:cNvPr id="19" name="Freccia bidirezionale orizzontale 18">
                    <a:extLst>
                      <a:ext uri="{FF2B5EF4-FFF2-40B4-BE49-F238E27FC236}">
                        <a16:creationId xmlns:a16="http://schemas.microsoft.com/office/drawing/2014/main" id="{14BE8FC8-AAF0-E97B-82F9-11100B2324B2}"/>
                      </a:ext>
                    </a:extLst>
                  </p:cNvPr>
                  <p:cNvSpPr/>
                  <p:nvPr/>
                </p:nvSpPr>
                <p:spPr>
                  <a:xfrm>
                    <a:off x="6897324" y="4886638"/>
                    <a:ext cx="2422290" cy="501445"/>
                  </a:xfrm>
                  <a:prstGeom prst="leftRightArrow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>
                      <a:ln>
                        <a:solidFill>
                          <a:schemeClr val="bg2"/>
                        </a:solidFill>
                      </a:ln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1855D242-2986-46C4-6271-DCA56E14544D}"/>
                      </a:ext>
                    </a:extLst>
                  </p:cNvPr>
                  <p:cNvSpPr txBox="1"/>
                  <p:nvPr/>
                </p:nvSpPr>
                <p:spPr>
                  <a:xfrm>
                    <a:off x="7374186" y="5299595"/>
                    <a:ext cx="1435512" cy="415498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1050" b="1" dirty="0">
                        <a:solidFill>
                          <a:srgbClr val="00091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Gray zone                        </a:t>
                    </a:r>
                    <a:r>
                      <a:rPr lang="it-IT" sz="1050" dirty="0">
                        <a:solidFill>
                          <a:srgbClr val="00091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indeterminate </a:t>
                    </a:r>
                    <a:r>
                      <a:rPr lang="it-IT" sz="1050" dirty="0" err="1">
                        <a:solidFill>
                          <a:srgbClr val="00091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results</a:t>
                    </a:r>
                    <a:r>
                      <a:rPr lang="it-IT" sz="1050" dirty="0">
                        <a:solidFill>
                          <a:srgbClr val="00091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</p:grpSp>
        </p:grp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64A002B-0080-867E-D1AB-622B8EDAD244}"/>
              </a:ext>
            </a:extLst>
          </p:cNvPr>
          <p:cNvSpPr txBox="1"/>
          <p:nvPr/>
        </p:nvSpPr>
        <p:spPr>
          <a:xfrm>
            <a:off x="4630998" y="562535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If the grey zone is too wide, the test becomes clinically uninformative.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CCEF9-A505-A8AA-49BE-BAB2D4C21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81BBF0-DC88-21C0-9591-4BE923DA74D7}"/>
              </a:ext>
            </a:extLst>
          </p:cNvPr>
          <p:cNvSpPr txBox="1"/>
          <p:nvPr/>
        </p:nvSpPr>
        <p:spPr>
          <a:xfrm>
            <a:off x="1178560" y="1122684"/>
            <a:ext cx="9956800" cy="523220"/>
          </a:xfrm>
          <a:prstGeom prst="rect">
            <a:avLst/>
          </a:prstGeom>
          <a:solidFill>
            <a:srgbClr val="004B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INTERPRETATION OF DIAGNOSTIC ACCURACY STUDIES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07C2C8-8D10-3D49-B3E5-76DC84D7BE6B}"/>
              </a:ext>
            </a:extLst>
          </p:cNvPr>
          <p:cNvSpPr txBox="1"/>
          <p:nvPr/>
        </p:nvSpPr>
        <p:spPr>
          <a:xfrm>
            <a:off x="1200670" y="2430193"/>
            <a:ext cx="361696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ACCURACY : DEFINTION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B36FE8-BA7D-669C-DC03-EB68E2F5709A}"/>
              </a:ext>
            </a:extLst>
          </p:cNvPr>
          <p:cNvSpPr txBox="1"/>
          <p:nvPr/>
        </p:nvSpPr>
        <p:spPr>
          <a:xfrm>
            <a:off x="2891415" y="3293039"/>
            <a:ext cx="347472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 OF THE INDEX TEST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D3497F-808A-1369-4FC6-B6E3A75DFEFF}"/>
              </a:ext>
            </a:extLst>
          </p:cNvPr>
          <p:cNvSpPr txBox="1"/>
          <p:nvPr/>
        </p:nvSpPr>
        <p:spPr>
          <a:xfrm>
            <a:off x="4668224" y="4408837"/>
            <a:ext cx="41554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 STUDY DESIGNS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9576C8-E997-A21C-D3CB-C578152FA232}"/>
              </a:ext>
            </a:extLst>
          </p:cNvPr>
          <p:cNvSpPr txBox="1"/>
          <p:nvPr/>
        </p:nvSpPr>
        <p:spPr>
          <a:xfrm>
            <a:off x="6853814" y="5528231"/>
            <a:ext cx="412496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IN ACCURACY ESTIMATES </a:t>
            </a:r>
          </a:p>
        </p:txBody>
      </p:sp>
    </p:spTree>
    <p:extLst>
      <p:ext uri="{BB962C8B-B14F-4D97-AF65-F5344CB8AC3E}">
        <p14:creationId xmlns:p14="http://schemas.microsoft.com/office/powerpoint/2010/main" val="393242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o 35">
            <a:extLst>
              <a:ext uri="{FF2B5EF4-FFF2-40B4-BE49-F238E27FC236}">
                <a16:creationId xmlns:a16="http://schemas.microsoft.com/office/drawing/2014/main" id="{7F66F68A-4A1B-8395-DDED-A5E77565D6C7}"/>
              </a:ext>
            </a:extLst>
          </p:cNvPr>
          <p:cNvGrpSpPr/>
          <p:nvPr/>
        </p:nvGrpSpPr>
        <p:grpSpPr>
          <a:xfrm>
            <a:off x="72914" y="938905"/>
            <a:ext cx="4456055" cy="5735273"/>
            <a:chOff x="72914" y="938905"/>
            <a:chExt cx="4456055" cy="5735273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4C088B98-5236-CA4F-76F0-9E1966FCEB1E}"/>
                </a:ext>
              </a:extLst>
            </p:cNvPr>
            <p:cNvGrpSpPr/>
            <p:nvPr/>
          </p:nvGrpSpPr>
          <p:grpSpPr>
            <a:xfrm>
              <a:off x="72914" y="2511124"/>
              <a:ext cx="4176357" cy="4163054"/>
              <a:chOff x="40640" y="2134597"/>
              <a:chExt cx="4176357" cy="4163054"/>
            </a:xfrm>
          </p:grpSpPr>
          <p:grpSp>
            <p:nvGrpSpPr>
              <p:cNvPr id="2" name="Gruppo 1">
                <a:extLst>
                  <a:ext uri="{FF2B5EF4-FFF2-40B4-BE49-F238E27FC236}">
                    <a16:creationId xmlns:a16="http://schemas.microsoft.com/office/drawing/2014/main" id="{36899F0E-DD47-D16B-0EC6-AF899936631F}"/>
                  </a:ext>
                </a:extLst>
              </p:cNvPr>
              <p:cNvGrpSpPr/>
              <p:nvPr/>
            </p:nvGrpSpPr>
            <p:grpSpPr>
              <a:xfrm>
                <a:off x="40640" y="2134597"/>
                <a:ext cx="4176357" cy="2504595"/>
                <a:chOff x="50800" y="1951717"/>
                <a:chExt cx="4176357" cy="2504595"/>
              </a:xfrm>
            </p:grpSpPr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F34C6F8D-E956-98B6-9403-96002E82FDA4}"/>
                    </a:ext>
                  </a:extLst>
                </p:cNvPr>
                <p:cNvSpPr txBox="1"/>
                <p:nvPr/>
              </p:nvSpPr>
              <p:spPr>
                <a:xfrm>
                  <a:off x="50800" y="1951717"/>
                  <a:ext cx="4176357" cy="809965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7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000" b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Clinically relevant cohort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7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Consecutive  patients with                                   suspected target condition  </a:t>
                  </a:r>
                </a:p>
              </p:txBody>
            </p:sp>
            <p:sp>
              <p:nvSpPr>
                <p:cNvPr id="4" name="Text Box 14">
                  <a:extLst>
                    <a:ext uri="{FF2B5EF4-FFF2-40B4-BE49-F238E27FC236}">
                      <a16:creationId xmlns:a16="http://schemas.microsoft.com/office/drawing/2014/main" id="{AF5F3B33-DD24-AC2B-AA9B-C1BD52213142}"/>
                    </a:ext>
                  </a:extLst>
                </p:cNvPr>
                <p:cNvSpPr txBox="1"/>
                <p:nvPr/>
              </p:nvSpPr>
              <p:spPr>
                <a:xfrm>
                  <a:off x="1517298" y="3246744"/>
                  <a:ext cx="1458000" cy="36932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>
                  <a:spAutoFit/>
                </a:bodyPr>
                <a:lstStyle>
                  <a:lvl1pPr algn="ctr">
                    <a:spcBef>
                      <a:spcPts val="1000"/>
                    </a:spcBef>
                    <a:defRPr b="1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INDEX </a:t>
                  </a:r>
                  <a:r>
                    <a:rPr kumimoji="0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TEST</a:t>
                  </a:r>
                </a:p>
              </p:txBody>
            </p:sp>
            <p:sp>
              <p:nvSpPr>
                <p:cNvPr id="5" name="Text Box 17">
                  <a:extLst>
                    <a:ext uri="{FF2B5EF4-FFF2-40B4-BE49-F238E27FC236}">
                      <a16:creationId xmlns:a16="http://schemas.microsoft.com/office/drawing/2014/main" id="{6173B59F-37A5-1889-2EC0-4AB1D581ADC5}"/>
                    </a:ext>
                  </a:extLst>
                </p:cNvPr>
                <p:cNvSpPr txBox="1"/>
                <p:nvPr/>
              </p:nvSpPr>
              <p:spPr>
                <a:xfrm>
                  <a:off x="1177608" y="4086984"/>
                  <a:ext cx="2087562" cy="36932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45718" tIns="45718" rIns="45718" bIns="45718">
                  <a:spAutoFit/>
                </a:bodyPr>
                <a:lstStyle>
                  <a:lvl1pPr>
                    <a:spcBef>
                      <a:spcPts val="1000"/>
                    </a:spcBef>
                    <a:defRPr b="1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80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Pos                Neg</a:t>
                  </a:r>
                </a:p>
              </p:txBody>
            </p:sp>
            <p:sp>
              <p:nvSpPr>
                <p:cNvPr id="8" name="Freccia angolare bidirezionale 7">
                  <a:extLst>
                    <a:ext uri="{FF2B5EF4-FFF2-40B4-BE49-F238E27FC236}">
                      <a16:creationId xmlns:a16="http://schemas.microsoft.com/office/drawing/2014/main" id="{49A5EBAE-CDD4-D9F9-83DA-45E92E6C530B}"/>
                    </a:ext>
                  </a:extLst>
                </p:cNvPr>
                <p:cNvSpPr/>
                <p:nvPr/>
              </p:nvSpPr>
              <p:spPr>
                <a:xfrm rot="13740367">
                  <a:off x="1829276" y="3604869"/>
                  <a:ext cx="667325" cy="657713"/>
                </a:xfrm>
                <a:prstGeom prst="leftUpArrow">
                  <a:avLst>
                    <a:gd name="adj1" fmla="val 9581"/>
                    <a:gd name="adj2" fmla="val 25000"/>
                    <a:gd name="adj3" fmla="val 18258"/>
                  </a:avLst>
                </a:prstGeom>
                <a:solidFill>
                  <a:schemeClr val="tx1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Freccia in giù 8">
                  <a:extLst>
                    <a:ext uri="{FF2B5EF4-FFF2-40B4-BE49-F238E27FC236}">
                      <a16:creationId xmlns:a16="http://schemas.microsoft.com/office/drawing/2014/main" id="{70D2FE81-9904-31EC-B7D1-A861D211E187}"/>
                    </a:ext>
                  </a:extLst>
                </p:cNvPr>
                <p:cNvSpPr/>
                <p:nvPr/>
              </p:nvSpPr>
              <p:spPr>
                <a:xfrm>
                  <a:off x="1993263" y="2834892"/>
                  <a:ext cx="423405" cy="353015"/>
                </a:xfrm>
                <a:prstGeom prst="downArrow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rgbClr val="A5A5A5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Freccia in giù 11">
                <a:extLst>
                  <a:ext uri="{FF2B5EF4-FFF2-40B4-BE49-F238E27FC236}">
                    <a16:creationId xmlns:a16="http://schemas.microsoft.com/office/drawing/2014/main" id="{6AD0EDD9-2153-9B0D-52B2-0BC1FFB5782C}"/>
                  </a:ext>
                </a:extLst>
              </p:cNvPr>
              <p:cNvSpPr/>
              <p:nvPr/>
            </p:nvSpPr>
            <p:spPr>
              <a:xfrm>
                <a:off x="1963375" y="4654733"/>
                <a:ext cx="423405" cy="353015"/>
              </a:xfrm>
              <a:prstGeom prst="downArrow">
                <a:avLst/>
              </a:prstGeom>
              <a:solidFill>
                <a:schemeClr val="tx1"/>
              </a:solidFill>
              <a:ln w="12700" cap="flat" cmpd="sng" algn="ctr">
                <a:solidFill>
                  <a:srgbClr val="A5A5A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ccia angolare bidirezionale 12">
                <a:extLst>
                  <a:ext uri="{FF2B5EF4-FFF2-40B4-BE49-F238E27FC236}">
                    <a16:creationId xmlns:a16="http://schemas.microsoft.com/office/drawing/2014/main" id="{D88DCB68-04FA-6304-2355-ADFAC4C51930}"/>
                  </a:ext>
                </a:extLst>
              </p:cNvPr>
              <p:cNvSpPr/>
              <p:nvPr/>
            </p:nvSpPr>
            <p:spPr>
              <a:xfrm rot="13740367">
                <a:off x="1831666" y="5435455"/>
                <a:ext cx="667325" cy="657713"/>
              </a:xfrm>
              <a:prstGeom prst="leftUpArrow">
                <a:avLst>
                  <a:gd name="adj1" fmla="val 9581"/>
                  <a:gd name="adj2" fmla="val 25000"/>
                  <a:gd name="adj3" fmla="val 18258"/>
                </a:avLst>
              </a:prstGeom>
              <a:solidFill>
                <a:schemeClr val="tx1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8831919-B5D1-8586-BEFB-CC324F92CB22}"/>
                  </a:ext>
                </a:extLst>
              </p:cNvPr>
              <p:cNvSpPr txBox="1"/>
              <p:nvPr/>
            </p:nvSpPr>
            <p:spPr>
              <a:xfrm>
                <a:off x="946677" y="5126080"/>
                <a:ext cx="2466981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chemeClr val="bg1"/>
                    </a:solidFill>
                  </a:rPr>
                  <a:t>Reference Standard </a:t>
                </a:r>
              </a:p>
            </p:txBody>
          </p:sp>
          <p:sp>
            <p:nvSpPr>
              <p:cNvPr id="15" name="Text Box 17">
                <a:extLst>
                  <a:ext uri="{FF2B5EF4-FFF2-40B4-BE49-F238E27FC236}">
                    <a16:creationId xmlns:a16="http://schemas.microsoft.com/office/drawing/2014/main" id="{BA3FF53A-C619-BA08-128C-92C167529292}"/>
                  </a:ext>
                </a:extLst>
              </p:cNvPr>
              <p:cNvSpPr txBox="1"/>
              <p:nvPr/>
            </p:nvSpPr>
            <p:spPr>
              <a:xfrm>
                <a:off x="1136965" y="5928323"/>
                <a:ext cx="2087562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45718" tIns="45718" rIns="45718" bIns="45718">
                <a:spAutoFit/>
              </a:bodyPr>
              <a:lstStyle>
                <a:lvl1pPr>
                  <a:spcBef>
                    <a:spcPts val="1000"/>
                  </a:spcBef>
                  <a:defRPr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8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Pos                Neg</a:t>
                </a:r>
              </a:p>
            </p:txBody>
          </p:sp>
        </p:grp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84362E5E-7494-5944-56FC-4FADF7845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2913" y="1452232"/>
              <a:ext cx="1196916" cy="958468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1C74DDF-641E-A202-AFDA-54DA5E87963A}"/>
                </a:ext>
              </a:extLst>
            </p:cNvPr>
            <p:cNvSpPr txBox="1"/>
            <p:nvPr/>
          </p:nvSpPr>
          <p:spPr>
            <a:xfrm>
              <a:off x="126103" y="938905"/>
              <a:ext cx="4402866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ONE GATE (cross–</a:t>
              </a:r>
              <a:r>
                <a:rPr lang="it-IT" sz="2400" b="1" dirty="0" err="1">
                  <a:solidFill>
                    <a:schemeClr val="bg1"/>
                  </a:solidFill>
                </a:rPr>
                <a:t>sectional</a:t>
              </a:r>
              <a:r>
                <a:rPr lang="it-IT" sz="2400" b="1" dirty="0">
                  <a:solidFill>
                    <a:schemeClr val="bg1"/>
                  </a:solidFill>
                </a:rPr>
                <a:t>) </a:t>
              </a: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4478E11-39B7-9AC2-80FE-34C4B62D63D7}"/>
              </a:ext>
            </a:extLst>
          </p:cNvPr>
          <p:cNvSpPr txBox="1"/>
          <p:nvPr/>
        </p:nvSpPr>
        <p:spPr>
          <a:xfrm>
            <a:off x="4701092" y="934125"/>
            <a:ext cx="23989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STUDY DESIGN 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C543FF56-23C2-1654-E1FD-088F4B555ABB}"/>
              </a:ext>
            </a:extLst>
          </p:cNvPr>
          <p:cNvGrpSpPr/>
          <p:nvPr/>
        </p:nvGrpSpPr>
        <p:grpSpPr>
          <a:xfrm>
            <a:off x="6949439" y="937707"/>
            <a:ext cx="5099123" cy="5741110"/>
            <a:chOff x="6949439" y="518160"/>
            <a:chExt cx="5099123" cy="5741110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80033B09-DCE8-B6F5-1B42-567500143EE2}"/>
                </a:ext>
              </a:extLst>
            </p:cNvPr>
            <p:cNvGrpSpPr/>
            <p:nvPr/>
          </p:nvGrpSpPr>
          <p:grpSpPr>
            <a:xfrm>
              <a:off x="6949439" y="518160"/>
              <a:ext cx="5099123" cy="4910530"/>
              <a:chOff x="6949439" y="518160"/>
              <a:chExt cx="5099123" cy="4910530"/>
            </a:xfrm>
          </p:grpSpPr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30AECBE-CF38-3655-CDDC-E0D64A0A7920}"/>
                  </a:ext>
                </a:extLst>
              </p:cNvPr>
              <p:cNvSpPr txBox="1"/>
              <p:nvPr/>
            </p:nvSpPr>
            <p:spPr>
              <a:xfrm>
                <a:off x="7345085" y="518160"/>
                <a:ext cx="4521200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>
                    <a:solidFill>
                      <a:schemeClr val="bg1"/>
                    </a:solidFill>
                  </a:rPr>
                  <a:t>TWO GATE (case-control) </a:t>
                </a:r>
              </a:p>
            </p:txBody>
          </p:sp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E04F8E75-C2AB-5170-C521-ED0F01C84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69565" y="1087066"/>
                <a:ext cx="1196916" cy="958468"/>
              </a:xfrm>
              <a:prstGeom prst="rect">
                <a:avLst/>
              </a:prstGeom>
            </p:spPr>
          </p:pic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9994BF40-F3AF-A862-C9DA-94E09F0A8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82285" y="1076906"/>
                <a:ext cx="1196916" cy="958468"/>
              </a:xfrm>
              <a:prstGeom prst="rect">
                <a:avLst/>
              </a:prstGeom>
            </p:spPr>
          </p:pic>
          <p:sp>
            <p:nvSpPr>
              <p:cNvPr id="26" name="Freccia in giù 25">
                <a:extLst>
                  <a:ext uri="{FF2B5EF4-FFF2-40B4-BE49-F238E27FC236}">
                    <a16:creationId xmlns:a16="http://schemas.microsoft.com/office/drawing/2014/main" id="{F2C991AD-FE40-5EF4-7C4C-575C9461BE60}"/>
                  </a:ext>
                </a:extLst>
              </p:cNvPr>
              <p:cNvSpPr/>
              <p:nvPr/>
            </p:nvSpPr>
            <p:spPr>
              <a:xfrm>
                <a:off x="7743823" y="2580892"/>
                <a:ext cx="423405" cy="353015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7" name="Freccia in giù 26">
                <a:extLst>
                  <a:ext uri="{FF2B5EF4-FFF2-40B4-BE49-F238E27FC236}">
                    <a16:creationId xmlns:a16="http://schemas.microsoft.com/office/drawing/2014/main" id="{A2549E97-2206-9E08-D247-2A96482555BB}"/>
                  </a:ext>
                </a:extLst>
              </p:cNvPr>
              <p:cNvSpPr/>
              <p:nvPr/>
            </p:nvSpPr>
            <p:spPr>
              <a:xfrm>
                <a:off x="10629263" y="2621532"/>
                <a:ext cx="423405" cy="353015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670394FD-A7A1-2794-09DD-9CEB528D5FAD}"/>
                  </a:ext>
                </a:extLst>
              </p:cNvPr>
              <p:cNvSpPr txBox="1"/>
              <p:nvPr/>
            </p:nvSpPr>
            <p:spPr>
              <a:xfrm>
                <a:off x="6949439" y="2134597"/>
                <a:ext cx="2398956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chemeClr val="bg1"/>
                    </a:solidFill>
                  </a:rPr>
                  <a:t>Reference Standard</a:t>
                </a:r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EF4F1B49-8FDF-808F-1D5B-3290BF56BB6A}"/>
                  </a:ext>
                </a:extLst>
              </p:cNvPr>
              <p:cNvSpPr txBox="1"/>
              <p:nvPr/>
            </p:nvSpPr>
            <p:spPr>
              <a:xfrm>
                <a:off x="9682479" y="2134597"/>
                <a:ext cx="2366083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chemeClr val="bg1"/>
                    </a:solidFill>
                  </a:rPr>
                  <a:t>Reference Standard</a:t>
                </a:r>
              </a:p>
            </p:txBody>
          </p:sp>
          <p:sp>
            <p:nvSpPr>
              <p:cNvPr id="30" name="Text Box 2">
                <a:extLst>
                  <a:ext uri="{FF2B5EF4-FFF2-40B4-BE49-F238E27FC236}">
                    <a16:creationId xmlns:a16="http://schemas.microsoft.com/office/drawing/2014/main" id="{81FE165C-0C66-79B7-153B-90CE8B72B2CE}"/>
                  </a:ext>
                </a:extLst>
              </p:cNvPr>
              <p:cNvSpPr txBox="1"/>
              <p:nvPr/>
            </p:nvSpPr>
            <p:spPr>
              <a:xfrm>
                <a:off x="7311708" y="3035935"/>
                <a:ext cx="4140202" cy="7745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45718" tIns="45718" rIns="45718" bIns="45718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kumimoji="0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Disease +    		Disease –</a:t>
                </a:r>
                <a:r>
                  <a:rPr kumimoji="0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endParaRPr kumimoji="0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kumimoji="0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Case                               Control</a:t>
                </a:r>
              </a:p>
            </p:txBody>
          </p:sp>
          <p:sp>
            <p:nvSpPr>
              <p:cNvPr id="31" name="Text Box 7">
                <a:extLst>
                  <a:ext uri="{FF2B5EF4-FFF2-40B4-BE49-F238E27FC236}">
                    <a16:creationId xmlns:a16="http://schemas.microsoft.com/office/drawing/2014/main" id="{D8FD52EC-02A6-83E6-B8F0-E8D3B6692C21}"/>
                  </a:ext>
                </a:extLst>
              </p:cNvPr>
              <p:cNvSpPr txBox="1"/>
              <p:nvPr/>
            </p:nvSpPr>
            <p:spPr>
              <a:xfrm>
                <a:off x="8360409" y="5059362"/>
                <a:ext cx="1728791" cy="36932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45718" tIns="45718" rIns="45718" bIns="45718">
                <a:spAutoFit/>
              </a:bodyPr>
              <a:lstStyle>
                <a:lvl1pPr algn="ctr">
                  <a:spcBef>
                    <a:spcPts val="1000"/>
                  </a:spcBef>
                  <a:defRPr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INDEX </a:t>
                </a:r>
                <a:r>
                  <a: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TEST</a:t>
                </a:r>
              </a:p>
            </p:txBody>
          </p:sp>
          <p:grpSp>
            <p:nvGrpSpPr>
              <p:cNvPr id="32" name="Gruppo 31">
                <a:extLst>
                  <a:ext uri="{FF2B5EF4-FFF2-40B4-BE49-F238E27FC236}">
                    <a16:creationId xmlns:a16="http://schemas.microsoft.com/office/drawing/2014/main" id="{8B8EEF54-7173-6C21-4C5C-D961581212E7}"/>
                  </a:ext>
                </a:extLst>
              </p:cNvPr>
              <p:cNvGrpSpPr/>
              <p:nvPr/>
            </p:nvGrpSpPr>
            <p:grpSpPr>
              <a:xfrm>
                <a:off x="8574011" y="3846420"/>
                <a:ext cx="1342150" cy="851543"/>
                <a:chOff x="8340330" y="4872580"/>
                <a:chExt cx="1450419" cy="999266"/>
              </a:xfrm>
            </p:grpSpPr>
            <p:sp>
              <p:nvSpPr>
                <p:cNvPr id="33" name="Line 5">
                  <a:extLst>
                    <a:ext uri="{FF2B5EF4-FFF2-40B4-BE49-F238E27FC236}">
                      <a16:creationId xmlns:a16="http://schemas.microsoft.com/office/drawing/2014/main" id="{E558026A-EADE-3169-C828-B0E5D03C37D0}"/>
                    </a:ext>
                  </a:extLst>
                </p:cNvPr>
                <p:cNvSpPr/>
                <p:nvPr/>
              </p:nvSpPr>
              <p:spPr>
                <a:xfrm>
                  <a:off x="9051289" y="5224144"/>
                  <a:ext cx="1" cy="64770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Line 3">
                  <a:extLst>
                    <a:ext uri="{FF2B5EF4-FFF2-40B4-BE49-F238E27FC236}">
                      <a16:creationId xmlns:a16="http://schemas.microsoft.com/office/drawing/2014/main" id="{2444C753-9790-92C9-DB67-4D386D53D394}"/>
                    </a:ext>
                  </a:extLst>
                </p:cNvPr>
                <p:cNvSpPr/>
                <p:nvPr/>
              </p:nvSpPr>
              <p:spPr>
                <a:xfrm>
                  <a:off x="8340330" y="4872580"/>
                  <a:ext cx="680481" cy="3718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Line 4">
                  <a:extLst>
                    <a:ext uri="{FF2B5EF4-FFF2-40B4-BE49-F238E27FC236}">
                      <a16:creationId xmlns:a16="http://schemas.microsoft.com/office/drawing/2014/main" id="{FE67755F-B08D-3297-A6B0-AB65E27BABD3}"/>
                    </a:ext>
                  </a:extLst>
                </p:cNvPr>
                <p:cNvSpPr/>
                <p:nvPr/>
              </p:nvSpPr>
              <p:spPr>
                <a:xfrm flipH="1">
                  <a:off x="9071608" y="4904422"/>
                  <a:ext cx="719141" cy="36036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FFA7CB53-A1E8-6F70-E77B-17D482E98409}"/>
                </a:ext>
              </a:extLst>
            </p:cNvPr>
            <p:cNvSpPr txBox="1"/>
            <p:nvPr/>
          </p:nvSpPr>
          <p:spPr>
            <a:xfrm>
              <a:off x="7189470" y="5889942"/>
              <a:ext cx="4779010" cy="369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1" i="1">
                  <a:latin typeface="Arial"/>
                  <a:ea typeface="Arial"/>
                  <a:cs typeface="Arial"/>
                  <a:sym typeface="Arial"/>
                </a:defRPr>
              </a:pPr>
              <a:r>
                <a:rPr kumimoji="0" sz="18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the sickest	          </a:t>
              </a:r>
              <a:r>
                <a:rPr kumimoji="0" lang="it-IT" sz="18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      </a:t>
              </a:r>
              <a:r>
                <a:rPr kumimoji="0" sz="18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the healthiest</a:t>
              </a:r>
              <a:endParaRPr kumimoji="0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3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B25EA-8136-3DA9-2840-476444AE5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48EEF7-270B-40C1-1CED-9A32555200BD}"/>
              </a:ext>
            </a:extLst>
          </p:cNvPr>
          <p:cNvSpPr txBox="1"/>
          <p:nvPr/>
        </p:nvSpPr>
        <p:spPr>
          <a:xfrm>
            <a:off x="1178560" y="1122684"/>
            <a:ext cx="9956800" cy="523220"/>
          </a:xfrm>
          <a:prstGeom prst="rect">
            <a:avLst/>
          </a:prstGeom>
          <a:solidFill>
            <a:srgbClr val="004B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INTERPRETATION OF DIAGNOSTIC ACCURACY STUDIES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A210A3-91B6-A532-A5E6-A8754007A07F}"/>
              </a:ext>
            </a:extLst>
          </p:cNvPr>
          <p:cNvSpPr txBox="1"/>
          <p:nvPr/>
        </p:nvSpPr>
        <p:spPr>
          <a:xfrm>
            <a:off x="1200670" y="2430193"/>
            <a:ext cx="361696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ACCURACY : DEFINTION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72AD19-3826-710F-8EF5-A98A9A544705}"/>
              </a:ext>
            </a:extLst>
          </p:cNvPr>
          <p:cNvSpPr txBox="1"/>
          <p:nvPr/>
        </p:nvSpPr>
        <p:spPr>
          <a:xfrm>
            <a:off x="2891415" y="3293039"/>
            <a:ext cx="347472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 OF THE INDEX TEST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28DDC5-35ED-CD51-E5AC-3B8FEA89477D}"/>
              </a:ext>
            </a:extLst>
          </p:cNvPr>
          <p:cNvSpPr txBox="1"/>
          <p:nvPr/>
        </p:nvSpPr>
        <p:spPr>
          <a:xfrm>
            <a:off x="4668224" y="4408837"/>
            <a:ext cx="415544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 STUDY DESIGNS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20F6D1-531D-79FB-243B-04CFE9CCEFFD}"/>
              </a:ext>
            </a:extLst>
          </p:cNvPr>
          <p:cNvSpPr txBox="1"/>
          <p:nvPr/>
        </p:nvSpPr>
        <p:spPr>
          <a:xfrm>
            <a:off x="6896844" y="5501006"/>
            <a:ext cx="4124960" cy="461665"/>
          </a:xfrm>
          <a:prstGeom prst="rect">
            <a:avLst/>
          </a:prstGeom>
          <a:solidFill>
            <a:srgbClr val="004B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IN ACCURACY ESTIMATES </a:t>
            </a:r>
          </a:p>
        </p:txBody>
      </p:sp>
    </p:spTree>
    <p:extLst>
      <p:ext uri="{BB962C8B-B14F-4D97-AF65-F5344CB8AC3E}">
        <p14:creationId xmlns:p14="http://schemas.microsoft.com/office/powerpoint/2010/main" val="76938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6C77F7BF-194E-BEAF-6384-0D77E48366E7}"/>
              </a:ext>
            </a:extLst>
          </p:cNvPr>
          <p:cNvGrpSpPr/>
          <p:nvPr/>
        </p:nvGrpSpPr>
        <p:grpSpPr>
          <a:xfrm>
            <a:off x="0" y="952057"/>
            <a:ext cx="4862464" cy="5126899"/>
            <a:chOff x="0" y="952057"/>
            <a:chExt cx="4862464" cy="5126899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4B4D6131-F479-50B6-51FA-32B314B83632}"/>
                </a:ext>
              </a:extLst>
            </p:cNvPr>
            <p:cNvGrpSpPr/>
            <p:nvPr/>
          </p:nvGrpSpPr>
          <p:grpSpPr>
            <a:xfrm>
              <a:off x="0" y="952057"/>
              <a:ext cx="4862464" cy="3782774"/>
              <a:chOff x="-107584" y="91440"/>
              <a:chExt cx="4862464" cy="3782774"/>
            </a:xfrm>
          </p:grpSpPr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AA4DD63-D333-284F-A928-9D95B8B8DFB9}"/>
                  </a:ext>
                </a:extLst>
              </p:cNvPr>
              <p:cNvSpPr txBox="1"/>
              <p:nvPr/>
            </p:nvSpPr>
            <p:spPr>
              <a:xfrm>
                <a:off x="0" y="91440"/>
                <a:ext cx="4754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Basic design for test accuracy studies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Ideal Test Accuracy Trial</a:t>
                </a:r>
              </a:p>
            </p:txBody>
          </p:sp>
          <p:grpSp>
            <p:nvGrpSpPr>
              <p:cNvPr id="4" name="Gruppo 3">
                <a:extLst>
                  <a:ext uri="{FF2B5EF4-FFF2-40B4-BE49-F238E27FC236}">
                    <a16:creationId xmlns:a16="http://schemas.microsoft.com/office/drawing/2014/main" id="{5ED01C73-83AD-FCC7-434E-07340837547E}"/>
                  </a:ext>
                </a:extLst>
              </p:cNvPr>
              <p:cNvGrpSpPr/>
              <p:nvPr/>
            </p:nvGrpSpPr>
            <p:grpSpPr>
              <a:xfrm>
                <a:off x="-107584" y="1057637"/>
                <a:ext cx="4626386" cy="2816577"/>
                <a:chOff x="-97424" y="1951717"/>
                <a:chExt cx="4626386" cy="2816577"/>
              </a:xfrm>
            </p:grpSpPr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A539278C-4495-876D-00BE-0F17D04EB3CC}"/>
                    </a:ext>
                  </a:extLst>
                </p:cNvPr>
                <p:cNvSpPr txBox="1"/>
                <p:nvPr/>
              </p:nvSpPr>
              <p:spPr>
                <a:xfrm>
                  <a:off x="-97424" y="1951717"/>
                  <a:ext cx="4626386" cy="809965"/>
                </a:xfrm>
                <a:prstGeom prst="rect">
                  <a:avLst/>
                </a:prstGeom>
                <a:solidFill>
                  <a:srgbClr val="004B87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7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000" b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Clinically relevant cohort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7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Consecutive  patients with                                   suspected target condition  </a:t>
                  </a:r>
                </a:p>
              </p:txBody>
            </p:sp>
            <p:sp>
              <p:nvSpPr>
                <p:cNvPr id="6" name="Text Box 14">
                  <a:extLst>
                    <a:ext uri="{FF2B5EF4-FFF2-40B4-BE49-F238E27FC236}">
                      <a16:creationId xmlns:a16="http://schemas.microsoft.com/office/drawing/2014/main" id="{2A724E6E-9F55-B0B2-371F-D32623A7FA55}"/>
                    </a:ext>
                  </a:extLst>
                </p:cNvPr>
                <p:cNvSpPr txBox="1"/>
                <p:nvPr/>
              </p:nvSpPr>
              <p:spPr>
                <a:xfrm>
                  <a:off x="1388202" y="3246744"/>
                  <a:ext cx="1458000" cy="36932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>
                  <a:spAutoFit/>
                </a:bodyPr>
                <a:lstStyle>
                  <a:lvl1pPr algn="ctr">
                    <a:spcBef>
                      <a:spcPts val="1000"/>
                    </a:spcBef>
                    <a:defRPr b="1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INDEX </a:t>
                  </a:r>
                  <a:r>
                    <a:rPr kumimoji="0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TEST</a:t>
                  </a:r>
                </a:p>
              </p:txBody>
            </p:sp>
            <p:sp>
              <p:nvSpPr>
                <p:cNvPr id="7" name="Text Box 17">
                  <a:extLst>
                    <a:ext uri="{FF2B5EF4-FFF2-40B4-BE49-F238E27FC236}">
                      <a16:creationId xmlns:a16="http://schemas.microsoft.com/office/drawing/2014/main" id="{7B6A639D-4392-D886-C59D-2D9ADD9F3997}"/>
                    </a:ext>
                  </a:extLst>
                </p:cNvPr>
                <p:cNvSpPr txBox="1"/>
                <p:nvPr/>
              </p:nvSpPr>
              <p:spPr>
                <a:xfrm>
                  <a:off x="1091544" y="4398966"/>
                  <a:ext cx="2087562" cy="36932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45718" tIns="45718" rIns="45718" bIns="45718">
                  <a:spAutoFit/>
                </a:bodyPr>
                <a:lstStyle>
                  <a:lvl1pPr>
                    <a:spcBef>
                      <a:spcPts val="1000"/>
                    </a:spcBef>
                    <a:defRPr b="1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Pos                Neg</a:t>
                  </a:r>
                </a:p>
              </p:txBody>
            </p:sp>
            <p:sp>
              <p:nvSpPr>
                <p:cNvPr id="10" name="Freccia angolare bidirezionale 9">
                  <a:extLst>
                    <a:ext uri="{FF2B5EF4-FFF2-40B4-BE49-F238E27FC236}">
                      <a16:creationId xmlns:a16="http://schemas.microsoft.com/office/drawing/2014/main" id="{107FB7E1-79BD-2FC4-F8F0-7DAF7D181D94}"/>
                    </a:ext>
                  </a:extLst>
                </p:cNvPr>
                <p:cNvSpPr/>
                <p:nvPr/>
              </p:nvSpPr>
              <p:spPr>
                <a:xfrm rot="13740367">
                  <a:off x="1753970" y="3981399"/>
                  <a:ext cx="667325" cy="657713"/>
                </a:xfrm>
                <a:prstGeom prst="leftUpArrow">
                  <a:avLst>
                    <a:gd name="adj1" fmla="val 9581"/>
                    <a:gd name="adj2" fmla="val 25000"/>
                    <a:gd name="adj3" fmla="val 18258"/>
                  </a:avLst>
                </a:prstGeom>
                <a:solidFill>
                  <a:srgbClr val="004B87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" name="Freccia in giù 10">
                  <a:extLst>
                    <a:ext uri="{FF2B5EF4-FFF2-40B4-BE49-F238E27FC236}">
                      <a16:creationId xmlns:a16="http://schemas.microsoft.com/office/drawing/2014/main" id="{251FD3D1-3CB5-B4A1-6147-3431F57F5F78}"/>
                    </a:ext>
                  </a:extLst>
                </p:cNvPr>
                <p:cNvSpPr/>
                <p:nvPr/>
              </p:nvSpPr>
              <p:spPr>
                <a:xfrm>
                  <a:off x="1928715" y="2834892"/>
                  <a:ext cx="423405" cy="353015"/>
                </a:xfrm>
                <a:prstGeom prst="downArrow">
                  <a:avLst/>
                </a:prstGeom>
                <a:solidFill>
                  <a:srgbClr val="004B87"/>
                </a:solidFill>
                <a:ln w="12700" cap="flat" cmpd="sng" algn="ctr">
                  <a:solidFill>
                    <a:srgbClr val="A5A5A5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5446C880-5A43-6004-028C-8D2F955429A7}"/>
                </a:ext>
              </a:extLst>
            </p:cNvPr>
            <p:cNvGrpSpPr/>
            <p:nvPr/>
          </p:nvGrpSpPr>
          <p:grpSpPr>
            <a:xfrm>
              <a:off x="957436" y="3631562"/>
              <a:ext cx="2474259" cy="2293118"/>
              <a:chOff x="957436" y="3631562"/>
              <a:chExt cx="2474259" cy="2293118"/>
            </a:xfrm>
          </p:grpSpPr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128CA50-1841-E011-01A2-0B8588885F8E}"/>
                  </a:ext>
                </a:extLst>
              </p:cNvPr>
              <p:cNvSpPr txBox="1"/>
              <p:nvPr/>
            </p:nvSpPr>
            <p:spPr>
              <a:xfrm>
                <a:off x="957436" y="4872331"/>
                <a:ext cx="2474259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chemeClr val="bg1"/>
                    </a:solidFill>
                  </a:rPr>
                  <a:t>Reference Standard </a:t>
                </a:r>
              </a:p>
            </p:txBody>
          </p:sp>
          <p:sp>
            <p:nvSpPr>
              <p:cNvPr id="16" name="Freccia in giù 15">
                <a:extLst>
                  <a:ext uri="{FF2B5EF4-FFF2-40B4-BE49-F238E27FC236}">
                    <a16:creationId xmlns:a16="http://schemas.microsoft.com/office/drawing/2014/main" id="{3BCDA35A-A49D-9D42-47D8-518D62F47E5F}"/>
                  </a:ext>
                </a:extLst>
              </p:cNvPr>
              <p:cNvSpPr/>
              <p:nvPr/>
            </p:nvSpPr>
            <p:spPr>
              <a:xfrm>
                <a:off x="1984899" y="3631562"/>
                <a:ext cx="423405" cy="353015"/>
              </a:xfrm>
              <a:prstGeom prst="downArrow">
                <a:avLst/>
              </a:prstGeom>
              <a:solidFill>
                <a:srgbClr val="004B87"/>
              </a:solidFill>
              <a:ln w="12700" cap="flat" cmpd="sng" algn="ctr">
                <a:solidFill>
                  <a:srgbClr val="A5A5A5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7" name="Freccia angolare bidirezionale 16">
                <a:extLst>
                  <a:ext uri="{FF2B5EF4-FFF2-40B4-BE49-F238E27FC236}">
                    <a16:creationId xmlns:a16="http://schemas.microsoft.com/office/drawing/2014/main" id="{84990F7A-A593-1A79-20E6-F43BF4E35E48}"/>
                  </a:ext>
                </a:extLst>
              </p:cNvPr>
              <p:cNvSpPr/>
              <p:nvPr/>
            </p:nvSpPr>
            <p:spPr>
              <a:xfrm rot="13602249">
                <a:off x="1820912" y="5262161"/>
                <a:ext cx="667325" cy="657713"/>
              </a:xfrm>
              <a:prstGeom prst="leftUpArrow">
                <a:avLst>
                  <a:gd name="adj1" fmla="val 9581"/>
                  <a:gd name="adj2" fmla="val 25000"/>
                  <a:gd name="adj3" fmla="val 18258"/>
                </a:avLst>
              </a:prstGeom>
              <a:solidFill>
                <a:srgbClr val="004B87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8F385A1-295B-6D9F-52DB-17CED7A70013}"/>
                </a:ext>
              </a:extLst>
            </p:cNvPr>
            <p:cNvSpPr txBox="1"/>
            <p:nvPr/>
          </p:nvSpPr>
          <p:spPr>
            <a:xfrm>
              <a:off x="1161825" y="5709624"/>
              <a:ext cx="2183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Pos	         </a:t>
              </a:r>
              <a:r>
                <a:rPr lang="it-IT" dirty="0" err="1"/>
                <a:t>Neg</a:t>
              </a:r>
              <a:r>
                <a:rPr lang="it-IT" dirty="0"/>
                <a:t>        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521CF74F-8666-9FBB-233B-2BF18CC7D828}"/>
              </a:ext>
            </a:extLst>
          </p:cNvPr>
          <p:cNvGrpSpPr/>
          <p:nvPr/>
        </p:nvGrpSpPr>
        <p:grpSpPr>
          <a:xfrm>
            <a:off x="4625785" y="914702"/>
            <a:ext cx="3820160" cy="5845226"/>
            <a:chOff x="4754880" y="86361"/>
            <a:chExt cx="3820160" cy="5845226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92BC2CC7-B6F5-42CB-E8A0-0A599E28AC2D}"/>
                </a:ext>
              </a:extLst>
            </p:cNvPr>
            <p:cNvSpPr txBox="1"/>
            <p:nvPr/>
          </p:nvSpPr>
          <p:spPr>
            <a:xfrm>
              <a:off x="4754880" y="86361"/>
              <a:ext cx="382016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Risk of BIAS                                                from meta-epidemiologic studies  </a:t>
              </a:r>
            </a:p>
          </p:txBody>
        </p: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70B40D53-8CA2-11E3-D7A9-0CAAD7A09683}"/>
                </a:ext>
              </a:extLst>
            </p:cNvPr>
            <p:cNvGrpSpPr/>
            <p:nvPr/>
          </p:nvGrpSpPr>
          <p:grpSpPr>
            <a:xfrm>
              <a:off x="4834965" y="745215"/>
              <a:ext cx="3558385" cy="4147973"/>
              <a:chOff x="4885765" y="745215"/>
              <a:chExt cx="3558385" cy="4147973"/>
            </a:xfrm>
          </p:grpSpPr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6A8325ED-B0B2-E05D-CAF6-CD1BE2E4F235}"/>
                  </a:ext>
                </a:extLst>
              </p:cNvPr>
              <p:cNvSpPr txBox="1"/>
              <p:nvPr/>
            </p:nvSpPr>
            <p:spPr>
              <a:xfrm>
                <a:off x="4885765" y="745215"/>
                <a:ext cx="3535680" cy="1015663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Patient selection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Case-control studies: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Retrospective data collection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Inappropriate exclusion</a:t>
                </a: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198EC479-E9B8-A844-2033-9811BE8224F1}"/>
                  </a:ext>
                </a:extLst>
              </p:cNvPr>
              <p:cNvSpPr txBox="1"/>
              <p:nvPr/>
            </p:nvSpPr>
            <p:spPr>
              <a:xfrm>
                <a:off x="4896516" y="1844438"/>
                <a:ext cx="3535680" cy="1015663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Index test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post hoc choosing cut off values (Post hoc selection of cut-off values overfits the data and inflates accuracy.)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5D0D5B63-DA98-D700-9DFA-69117212A4C3}"/>
                  </a:ext>
                </a:extLst>
              </p:cNvPr>
              <p:cNvSpPr txBox="1"/>
              <p:nvPr/>
            </p:nvSpPr>
            <p:spPr>
              <a:xfrm>
                <a:off x="4937760" y="2979823"/>
                <a:ext cx="3506390" cy="1077218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Reference Standard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blinding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incomplete or differential verification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incorporation of IT in RS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	-</a:t>
                </a:r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4663DB1B-D32A-A6D3-A98D-9794CF1A1BA2}"/>
                  </a:ext>
                </a:extLst>
              </p:cNvPr>
              <p:cNvSpPr txBox="1"/>
              <p:nvPr/>
            </p:nvSpPr>
            <p:spPr>
              <a:xfrm>
                <a:off x="4907274" y="4092969"/>
                <a:ext cx="3535680" cy="800219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Flow and time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time interval between the index test and the reference standard </a:t>
                </a:r>
              </a:p>
            </p:txBody>
          </p:sp>
        </p:grp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D99DE63F-A6DD-A9AF-FA82-532191EDA4CD}"/>
                </a:ext>
              </a:extLst>
            </p:cNvPr>
            <p:cNvSpPr txBox="1"/>
            <p:nvPr/>
          </p:nvSpPr>
          <p:spPr>
            <a:xfrm>
              <a:off x="4886960" y="5562255"/>
              <a:ext cx="36880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</a:rPr>
                <a:t>Biased estimates of test accuracy. </a:t>
              </a:r>
            </a:p>
          </p:txBody>
        </p:sp>
        <p:sp>
          <p:nvSpPr>
            <p:cNvPr id="25" name="Freccia in giù 24">
              <a:extLst>
                <a:ext uri="{FF2B5EF4-FFF2-40B4-BE49-F238E27FC236}">
                  <a16:creationId xmlns:a16="http://schemas.microsoft.com/office/drawing/2014/main" id="{C147A9A6-36CF-3F8E-753B-13862A3EF970}"/>
                </a:ext>
              </a:extLst>
            </p:cNvPr>
            <p:cNvSpPr/>
            <p:nvPr/>
          </p:nvSpPr>
          <p:spPr>
            <a:xfrm>
              <a:off x="6228081" y="4964432"/>
              <a:ext cx="751840" cy="591291"/>
            </a:xfrm>
            <a:prstGeom prst="downArrow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9BD9C60B-336F-E1C0-09FC-7B5114996146}"/>
              </a:ext>
            </a:extLst>
          </p:cNvPr>
          <p:cNvGrpSpPr/>
          <p:nvPr/>
        </p:nvGrpSpPr>
        <p:grpSpPr>
          <a:xfrm>
            <a:off x="8340329" y="914401"/>
            <a:ext cx="3792678" cy="5894870"/>
            <a:chOff x="8398865" y="806821"/>
            <a:chExt cx="4015457" cy="5894870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84A72171-7B23-C6FE-B0AF-31244689B773}"/>
                </a:ext>
              </a:extLst>
            </p:cNvPr>
            <p:cNvSpPr txBox="1"/>
            <p:nvPr/>
          </p:nvSpPr>
          <p:spPr>
            <a:xfrm>
              <a:off x="8575040" y="6055360"/>
              <a:ext cx="361696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Limited applicability (generalizability) of study results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1BC405FE-8D2D-3D70-D4BC-AFED6CA613FB}"/>
                </a:ext>
              </a:extLst>
            </p:cNvPr>
            <p:cNvSpPr txBox="1"/>
            <p:nvPr/>
          </p:nvSpPr>
          <p:spPr>
            <a:xfrm>
              <a:off x="8398865" y="1549938"/>
              <a:ext cx="4007225" cy="378565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The study population differs in demographic or clinical characteristics from the target population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The index test was applied or interpreted differently from routine practice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The definition of the target condition differs from the clinical question of interest</a:t>
              </a:r>
              <a:endParaRPr lang="en-US" sz="1600" kern="0" dirty="0"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600" kern="0" dirty="0"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EC776A6B-406B-D0F9-1A7A-82C3E05114C4}"/>
                </a:ext>
              </a:extLst>
            </p:cNvPr>
            <p:cNvSpPr txBox="1"/>
            <p:nvPr/>
          </p:nvSpPr>
          <p:spPr>
            <a:xfrm>
              <a:off x="8445945" y="806821"/>
              <a:ext cx="3968377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Applicability</a:t>
              </a:r>
              <a:endPara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4" name="Freccia in giù 33">
              <a:extLst>
                <a:ext uri="{FF2B5EF4-FFF2-40B4-BE49-F238E27FC236}">
                  <a16:creationId xmlns:a16="http://schemas.microsoft.com/office/drawing/2014/main" id="{AEE3BFE9-3A87-FD6D-E2A2-A3F5DCF960EF}"/>
                </a:ext>
              </a:extLst>
            </p:cNvPr>
            <p:cNvSpPr/>
            <p:nvPr/>
          </p:nvSpPr>
          <p:spPr>
            <a:xfrm>
              <a:off x="10010649" y="5477811"/>
              <a:ext cx="709322" cy="530330"/>
            </a:xfrm>
            <a:prstGeom prst="downArrow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226777-317D-8998-7DC1-23399BF28695}"/>
              </a:ext>
            </a:extLst>
          </p:cNvPr>
          <p:cNvSpPr txBox="1"/>
          <p:nvPr/>
        </p:nvSpPr>
        <p:spPr>
          <a:xfrm>
            <a:off x="4149214" y="1081548"/>
            <a:ext cx="410988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INCONCLUSIVE RESULTS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5FC10A-2B14-4605-8FD6-566B06A168E6}"/>
              </a:ext>
            </a:extLst>
          </p:cNvPr>
          <p:cNvSpPr txBox="1"/>
          <p:nvPr/>
        </p:nvSpPr>
        <p:spPr>
          <a:xfrm>
            <a:off x="432620" y="2034881"/>
            <a:ext cx="1120877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 all tests give a clear positive or negative result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(e.g.  abdominal ultrasound, elastography)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Inconclusive results can be classified as: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Indeterminate (grey zone), Technical failure, Uninterpretable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Often underreported → may bias results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(because more challenging cases are removed from the analysis)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2B4381-4395-B57F-6C62-C92930A7A93F}"/>
              </a:ext>
            </a:extLst>
          </p:cNvPr>
          <p:cNvSpPr txBox="1"/>
          <p:nvPr/>
        </p:nvSpPr>
        <p:spPr>
          <a:xfrm>
            <a:off x="1061881" y="4395021"/>
            <a:ext cx="10127226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Handling: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exclude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 </a:t>
            </a: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intention-to-diagnose approach</a:t>
            </a:r>
            <a:endParaRPr lang="it-IT" sz="24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3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957E02-362B-BAF8-0575-DF3F815E8B82}"/>
              </a:ext>
            </a:extLst>
          </p:cNvPr>
          <p:cNvSpPr txBox="1"/>
          <p:nvPr/>
        </p:nvSpPr>
        <p:spPr>
          <a:xfrm>
            <a:off x="1178560" y="1122684"/>
            <a:ext cx="9956800" cy="523220"/>
          </a:xfrm>
          <a:prstGeom prst="rect">
            <a:avLst/>
          </a:prstGeom>
          <a:solidFill>
            <a:srgbClr val="004B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alibri" panose="020F0502020204030204"/>
              </a:rPr>
              <a:t>CORRECT INTERPRETATION OF DIAGNOSTIC ACCURACY STUDIES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BBE9CA-1FD0-66E4-AFB6-BEA5810D200C}"/>
              </a:ext>
            </a:extLst>
          </p:cNvPr>
          <p:cNvSpPr txBox="1"/>
          <p:nvPr/>
        </p:nvSpPr>
        <p:spPr>
          <a:xfrm>
            <a:off x="1200670" y="2430193"/>
            <a:ext cx="3616960" cy="461665"/>
          </a:xfrm>
          <a:prstGeom prst="rect">
            <a:avLst/>
          </a:prstGeom>
          <a:solidFill>
            <a:srgbClr val="004B87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ACCURACY : DEFINTION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8212D3-4565-9915-6DD1-F90511A9289C}"/>
              </a:ext>
            </a:extLst>
          </p:cNvPr>
          <p:cNvSpPr txBox="1"/>
          <p:nvPr/>
        </p:nvSpPr>
        <p:spPr>
          <a:xfrm>
            <a:off x="2891415" y="3293039"/>
            <a:ext cx="3474720" cy="461665"/>
          </a:xfrm>
          <a:prstGeom prst="rect">
            <a:avLst/>
          </a:prstGeom>
          <a:solidFill>
            <a:srgbClr val="004B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ROLE OF THE INDEX TEST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0B29C6-6FAB-6EA6-358A-84EF7DE09AFC}"/>
              </a:ext>
            </a:extLst>
          </p:cNvPr>
          <p:cNvSpPr txBox="1"/>
          <p:nvPr/>
        </p:nvSpPr>
        <p:spPr>
          <a:xfrm>
            <a:off x="4668224" y="4408837"/>
            <a:ext cx="4155440" cy="461665"/>
          </a:xfrm>
          <a:prstGeom prst="rect">
            <a:avLst/>
          </a:prstGeom>
          <a:solidFill>
            <a:srgbClr val="004B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DIAGNOSTIC STUDY DESIGNS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8D938C-9C75-3D2F-283B-1BF01535B693}"/>
              </a:ext>
            </a:extLst>
          </p:cNvPr>
          <p:cNvSpPr txBox="1"/>
          <p:nvPr/>
        </p:nvSpPr>
        <p:spPr>
          <a:xfrm>
            <a:off x="6853814" y="5528231"/>
            <a:ext cx="4124960" cy="461665"/>
          </a:xfrm>
          <a:prstGeom prst="rect">
            <a:avLst/>
          </a:prstGeom>
          <a:solidFill>
            <a:srgbClr val="004B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BIAS IN ACCURACY ESTIMATES </a:t>
            </a:r>
          </a:p>
        </p:txBody>
      </p:sp>
    </p:spTree>
    <p:extLst>
      <p:ext uri="{BB962C8B-B14F-4D97-AF65-F5344CB8AC3E}">
        <p14:creationId xmlns:p14="http://schemas.microsoft.com/office/powerpoint/2010/main" val="1225717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A2245-4165-5CE5-A22E-6FF9A6E63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44BB29-06EE-1AAA-A881-B4046504E0E4}"/>
              </a:ext>
            </a:extLst>
          </p:cNvPr>
          <p:cNvSpPr txBox="1"/>
          <p:nvPr/>
        </p:nvSpPr>
        <p:spPr>
          <a:xfrm>
            <a:off x="396240" y="1229363"/>
            <a:ext cx="11399520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noProof="0" dirty="0"/>
              <a:t>Conclusions </a:t>
            </a:r>
          </a:p>
          <a:p>
            <a:endParaRPr lang="en-GB" sz="2400" b="1" noProof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noProof="0" dirty="0"/>
              <a:t>Diagnostic accuracy is a surrogate outcome and does not directly inform patient-important benefits or harms.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noProof="0" dirty="0"/>
              <a:t>The role of the index test in the diagnostic pathway should always be predefined.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noProof="0" dirty="0"/>
              <a:t>For tests with continuous results, cut-offs should be pre-specified—because data-driven selection can inflate accuracy.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noProof="0" dirty="0"/>
              <a:t>One-gate designs are preferred for estimating diagnostic accuracy.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noProof="0" dirty="0"/>
              <a:t>Inconclusive results should be reported and accounted for.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noProof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noProof="0" dirty="0"/>
              <a:t>Risk of bias and applicability should always be critically assessed.</a:t>
            </a:r>
            <a:r>
              <a:rPr lang="en-GB" noProof="0" dirty="0"/>
              <a:t>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noProof="0" dirty="0"/>
          </a:p>
          <a:p>
            <a:pPr algn="ctr"/>
            <a:r>
              <a:rPr lang="en-US" b="1" noProof="0" dirty="0"/>
              <a:t>Accuracy is not enough—we need to understand how tests change decisions and outcomes.</a:t>
            </a:r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94640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123AD9-C80F-8BAB-92F9-CC2C7554D56F}"/>
              </a:ext>
            </a:extLst>
          </p:cNvPr>
          <p:cNvSpPr txBox="1"/>
          <p:nvPr/>
        </p:nvSpPr>
        <p:spPr>
          <a:xfrm>
            <a:off x="3399414" y="1710466"/>
            <a:ext cx="5174427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</a:t>
            </a:r>
          </a:p>
          <a:p>
            <a:pPr algn="ctr"/>
            <a:r>
              <a:rPr lang="it-IT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108457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65A8EE-2653-6D65-0391-C0F079375DF4}"/>
              </a:ext>
            </a:extLst>
          </p:cNvPr>
          <p:cNvSpPr txBox="1"/>
          <p:nvPr/>
        </p:nvSpPr>
        <p:spPr>
          <a:xfrm>
            <a:off x="219166" y="1045473"/>
            <a:ext cx="1175366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GLOSSARY:</a:t>
            </a:r>
          </a:p>
          <a:p>
            <a:endParaRPr 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Index test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test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Reference standard: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best available method to determine true disease status</a:t>
            </a:r>
            <a:endParaRPr kumimoji="0" lang="it-IT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Target condition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disease or outcome of interest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(e.g., cirrhosis, severe or significant fibrosis , HVPG &gt; 10mmHG, response to treatment 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Diagnostic accuracy: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agreement between index test and reference standard in classifying disease status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b="1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608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91E7E0D5-8601-3E4D-DEA6-14B91374E743}"/>
              </a:ext>
            </a:extLst>
          </p:cNvPr>
          <p:cNvSpPr/>
          <p:nvPr/>
        </p:nvSpPr>
        <p:spPr>
          <a:xfrm>
            <a:off x="1505744" y="5362459"/>
            <a:ext cx="9180512" cy="14847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D13A4F7-0DFA-6933-1E0F-F67D97C46CA1}"/>
              </a:ext>
            </a:extLst>
          </p:cNvPr>
          <p:cNvSpPr txBox="1"/>
          <p:nvPr/>
        </p:nvSpPr>
        <p:spPr>
          <a:xfrm>
            <a:off x="2659826" y="935183"/>
            <a:ext cx="6806901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architecture of diagnostic research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7414A45-4862-4AB1-0768-9553D59F9C2F}"/>
              </a:ext>
            </a:extLst>
          </p:cNvPr>
          <p:cNvGrpSpPr/>
          <p:nvPr/>
        </p:nvGrpSpPr>
        <p:grpSpPr>
          <a:xfrm>
            <a:off x="3643200" y="2088770"/>
            <a:ext cx="3691175" cy="4283037"/>
            <a:chOff x="2882995" y="2097101"/>
            <a:chExt cx="3691175" cy="4283037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8F1A4E9-EB51-C9C9-D5A3-8607B30CE385}"/>
                </a:ext>
              </a:extLst>
            </p:cNvPr>
            <p:cNvSpPr txBox="1"/>
            <p:nvPr/>
          </p:nvSpPr>
          <p:spPr>
            <a:xfrm>
              <a:off x="2901762" y="2097101"/>
              <a:ext cx="3672408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libri"/>
                </a:rPr>
                <a:t>Characteristics of the index test</a:t>
              </a:r>
            </a:p>
            <a:p>
              <a:r>
                <a:rPr lang="en-US" sz="2000" dirty="0">
                  <a:latin typeface="Calibri"/>
                </a:rPr>
                <a:t>	reliability </a:t>
              </a:r>
            </a:p>
            <a:p>
              <a:r>
                <a:rPr lang="en-US" sz="2000" dirty="0">
                  <a:latin typeface="Calibri"/>
                </a:rPr>
                <a:t>	reproducibility</a:t>
              </a:r>
            </a:p>
            <a:p>
              <a:endParaRPr lang="en-US" sz="2000" dirty="0">
                <a:latin typeface="Calibri"/>
              </a:endParaRPr>
            </a:p>
            <a:p>
              <a:r>
                <a:rPr lang="en-US" sz="2000" i="1" dirty="0">
                  <a:latin typeface="Calibri"/>
                </a:rPr>
                <a:t>Range of results in healthy people </a:t>
              </a:r>
            </a:p>
            <a:p>
              <a:endParaRPr lang="en-US" sz="2000" dirty="0">
                <a:latin typeface="Calibri"/>
              </a:endParaRPr>
            </a:p>
            <a:p>
              <a:endParaRPr lang="en-US" sz="2000" dirty="0">
                <a:latin typeface="Calibri"/>
              </a:endParaRPr>
            </a:p>
            <a:p>
              <a:r>
                <a:rPr lang="en-US" sz="2000" i="1" dirty="0">
                  <a:latin typeface="Calibri"/>
                </a:rPr>
                <a:t>Results in target disease </a:t>
              </a:r>
            </a:p>
            <a:p>
              <a:endParaRPr lang="en-US" sz="2000" dirty="0">
                <a:latin typeface="Calibri"/>
              </a:endParaRPr>
            </a:p>
            <a:p>
              <a:r>
                <a:rPr lang="it-IT" sz="2000" b="1" u="sng" dirty="0" err="1">
                  <a:latin typeface="Calibri"/>
                </a:rPr>
                <a:t>Diagnostic</a:t>
              </a:r>
              <a:r>
                <a:rPr lang="it-IT" sz="2000" b="1" u="sng" dirty="0">
                  <a:latin typeface="Calibri"/>
                </a:rPr>
                <a:t> </a:t>
              </a:r>
              <a:r>
                <a:rPr lang="it-IT" sz="2000" b="1" u="sng" dirty="0" err="1">
                  <a:latin typeface="Calibri"/>
                </a:rPr>
                <a:t>accuracy</a:t>
              </a:r>
              <a:r>
                <a:rPr lang="it-IT" sz="2000" b="1" u="sng" dirty="0">
                  <a:latin typeface="Calibri"/>
                </a:rPr>
                <a:t> </a:t>
              </a:r>
              <a:endParaRPr lang="it-IT" sz="2000" dirty="0">
                <a:latin typeface="Calibri"/>
              </a:endParaRPr>
            </a:p>
            <a:p>
              <a:endParaRPr lang="it-IT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5FB2F13A-45E1-4C69-1F5A-707D419DF502}"/>
                </a:ext>
              </a:extLst>
            </p:cNvPr>
            <p:cNvSpPr txBox="1"/>
            <p:nvPr/>
          </p:nvSpPr>
          <p:spPr>
            <a:xfrm>
              <a:off x="2882995" y="5364475"/>
              <a:ext cx="36724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u="sng" dirty="0" err="1">
                  <a:solidFill>
                    <a:schemeClr val="bg1"/>
                  </a:solidFill>
                  <a:latin typeface="Calibri"/>
                </a:rPr>
                <a:t>Consequences</a:t>
              </a:r>
              <a:r>
                <a:rPr lang="it-IT" sz="2000" dirty="0">
                  <a:solidFill>
                    <a:schemeClr val="bg1"/>
                  </a:solidFill>
                  <a:latin typeface="Calibri"/>
                </a:rPr>
                <a:t> (impact)  </a:t>
              </a:r>
            </a:p>
            <a:p>
              <a:r>
                <a:rPr lang="en-US" sz="2000" i="1" dirty="0">
                  <a:solidFill>
                    <a:schemeClr val="bg1"/>
                  </a:solidFill>
                  <a:latin typeface="Calibri"/>
                </a:rPr>
                <a:t>efficacy </a:t>
              </a:r>
            </a:p>
            <a:p>
              <a:r>
                <a:rPr lang="en-US" sz="2000" i="1" dirty="0">
                  <a:solidFill>
                    <a:schemeClr val="bg1"/>
                  </a:solidFill>
                  <a:latin typeface="Calibri"/>
                </a:rPr>
                <a:t>effectiveness</a:t>
              </a:r>
              <a:r>
                <a:rPr lang="en-US" sz="2000" dirty="0">
                  <a:latin typeface="Calibri"/>
                </a:rPr>
                <a:t>   </a:t>
              </a:r>
            </a:p>
          </p:txBody>
        </p:sp>
      </p:grp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92262300-5DFA-784E-2ECD-04C8CFB62EA3}"/>
              </a:ext>
            </a:extLst>
          </p:cNvPr>
          <p:cNvSpPr/>
          <p:nvPr/>
        </p:nvSpPr>
        <p:spPr>
          <a:xfrm>
            <a:off x="2312895" y="1785769"/>
            <a:ext cx="1215615" cy="5072231"/>
          </a:xfrm>
          <a:prstGeom prst="downArrow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7403C97-62DA-30BB-17BF-03F2389FB595}"/>
              </a:ext>
            </a:extLst>
          </p:cNvPr>
          <p:cNvSpPr txBox="1"/>
          <p:nvPr/>
        </p:nvSpPr>
        <p:spPr>
          <a:xfrm>
            <a:off x="1463047" y="1904104"/>
            <a:ext cx="9125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bench</a:t>
            </a:r>
            <a:r>
              <a:rPr lang="it-IT" dirty="0"/>
              <a:t>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BF7AF27-7D5F-74D7-DF72-356E10D0EF46}"/>
              </a:ext>
            </a:extLst>
          </p:cNvPr>
          <p:cNvSpPr txBox="1"/>
          <p:nvPr/>
        </p:nvSpPr>
        <p:spPr>
          <a:xfrm>
            <a:off x="1484965" y="4936181"/>
            <a:ext cx="10615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err="1"/>
              <a:t>bedside</a:t>
            </a:r>
            <a:r>
              <a:rPr lang="it-IT" b="1" dirty="0"/>
              <a:t>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4233E2D-E7F4-BFD0-AC7B-620C6D565B9F}"/>
              </a:ext>
            </a:extLst>
          </p:cNvPr>
          <p:cNvSpPr txBox="1"/>
          <p:nvPr/>
        </p:nvSpPr>
        <p:spPr>
          <a:xfrm>
            <a:off x="7250653" y="4475181"/>
            <a:ext cx="4550485" cy="8617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Is the index test able to distinguish patients with and without the target disease among patients suspected of having the target disease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42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F8ECB9-E0CE-35F6-C72F-ADA141F1BF09}"/>
              </a:ext>
            </a:extLst>
          </p:cNvPr>
          <p:cNvSpPr txBox="1"/>
          <p:nvPr/>
        </p:nvSpPr>
        <p:spPr>
          <a:xfrm>
            <a:off x="-9832" y="4062474"/>
            <a:ext cx="12192000" cy="1754326"/>
          </a:xfrm>
          <a:prstGeom prst="rect">
            <a:avLst/>
          </a:prstGeom>
          <a:solidFill>
            <a:srgbClr val="004B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presence/absence of the target disease is assessed by the reference standard.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Comparing the results of the index test with those of the reference standard → ACCURACY 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Disagreements between the reference standard and the index test                                                                                                           are assumed to result from incorrect (FALSE)  index test results.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B5730F6-F740-D951-41DB-3C112DE65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57597"/>
              </p:ext>
            </p:extLst>
          </p:nvPr>
        </p:nvGraphicFramePr>
        <p:xfrm>
          <a:off x="3294413" y="1641252"/>
          <a:ext cx="5820779" cy="1887984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443232">
                  <a:extLst>
                    <a:ext uri="{9D8B030D-6E8A-4147-A177-3AD203B41FA5}">
                      <a16:colId xmlns:a16="http://schemas.microsoft.com/office/drawing/2014/main" val="179874227"/>
                    </a:ext>
                  </a:extLst>
                </a:gridCol>
                <a:gridCol w="2076386">
                  <a:extLst>
                    <a:ext uri="{9D8B030D-6E8A-4147-A177-3AD203B41FA5}">
                      <a16:colId xmlns:a16="http://schemas.microsoft.com/office/drawing/2014/main" val="179958286"/>
                    </a:ext>
                  </a:extLst>
                </a:gridCol>
                <a:gridCol w="2301161">
                  <a:extLst>
                    <a:ext uri="{9D8B030D-6E8A-4147-A177-3AD203B41FA5}">
                      <a16:colId xmlns:a16="http://schemas.microsoft.com/office/drawing/2014/main" val="404658355"/>
                    </a:ext>
                  </a:extLst>
                </a:gridCol>
              </a:tblGrid>
              <a:tr h="62932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disease  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disease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686646"/>
                  </a:ext>
                </a:extLst>
              </a:tr>
              <a:tr h="629328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test +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</a:rPr>
                        <a:t>true positive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</a:rPr>
                        <a:t>false positive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422435"/>
                  </a:ext>
                </a:extLst>
              </a:tr>
              <a:tr h="629328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test - 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noProof="0" dirty="0">
                          <a:solidFill>
                            <a:schemeClr val="tx1"/>
                          </a:solidFill>
                        </a:rPr>
                        <a:t>false negative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</a:rPr>
                        <a:t>true negative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87735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2B26BE-B1DC-A5B3-11B3-F82D714C99B0}"/>
              </a:ext>
            </a:extLst>
          </p:cNvPr>
          <p:cNvSpPr txBox="1"/>
          <p:nvPr/>
        </p:nvSpPr>
        <p:spPr>
          <a:xfrm>
            <a:off x="4626979" y="1274104"/>
            <a:ext cx="3342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TWO BY TWO TABLE </a:t>
            </a:r>
          </a:p>
        </p:txBody>
      </p:sp>
    </p:spTree>
    <p:extLst>
      <p:ext uri="{BB962C8B-B14F-4D97-AF65-F5344CB8AC3E}">
        <p14:creationId xmlns:p14="http://schemas.microsoft.com/office/powerpoint/2010/main" val="72306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4B3C524-9C13-BFA3-CBF2-E874125FFEDD}"/>
              </a:ext>
            </a:extLst>
          </p:cNvPr>
          <p:cNvGrpSpPr/>
          <p:nvPr/>
        </p:nvGrpSpPr>
        <p:grpSpPr>
          <a:xfrm>
            <a:off x="115144" y="874955"/>
            <a:ext cx="11961711" cy="5443115"/>
            <a:chOff x="113497" y="808617"/>
            <a:chExt cx="11961711" cy="5443115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D1576A0E-C1B2-5440-C5EA-43CC5A61D9FD}"/>
                </a:ext>
              </a:extLst>
            </p:cNvPr>
            <p:cNvGrpSpPr/>
            <p:nvPr/>
          </p:nvGrpSpPr>
          <p:grpSpPr>
            <a:xfrm>
              <a:off x="113497" y="808617"/>
              <a:ext cx="3809023" cy="5443115"/>
              <a:chOff x="2279650" y="1210271"/>
              <a:chExt cx="7632700" cy="5443115"/>
            </a:xfrm>
          </p:grpSpPr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AE9E3110-63FD-DF52-F0EA-E92799E3A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490" y="1210271"/>
                <a:ext cx="5075236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altLang="it-IT" sz="2400" b="1" dirty="0">
                    <a:latin typeface="Calibri"/>
                  </a:rPr>
                  <a:t>Sensitivity (TPR) </a:t>
                </a:r>
              </a:p>
              <a:p>
                <a:pPr algn="ctr">
                  <a:defRPr/>
                </a:pPr>
                <a:r>
                  <a:rPr lang="it-IT" altLang="it-IT" sz="2400" dirty="0">
                    <a:latin typeface="Calibri"/>
                  </a:rPr>
                  <a:t>&amp;</a:t>
                </a:r>
              </a:p>
              <a:p>
                <a:pPr algn="ctr">
                  <a:defRPr/>
                </a:pPr>
                <a:r>
                  <a:rPr lang="it-IT" altLang="it-IT" sz="2400" dirty="0">
                    <a:latin typeface="Calibri"/>
                  </a:rPr>
                  <a:t> </a:t>
                </a:r>
                <a:r>
                  <a:rPr lang="en-US" altLang="it-IT" sz="2400" b="1" dirty="0">
                    <a:latin typeface="Calibri"/>
                  </a:rPr>
                  <a:t>Specificity </a:t>
                </a:r>
                <a:r>
                  <a:rPr lang="it-IT" altLang="it-IT" sz="2400" b="1" dirty="0">
                    <a:latin typeface="Calibri"/>
                  </a:rPr>
                  <a:t>(TNR)</a:t>
                </a: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FC9817F4-F34B-2D62-60D1-E92758FDA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650" y="2847418"/>
                <a:ext cx="7375833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altLang="it-IT" sz="2000" b="1" dirty="0">
                    <a:latin typeface="Calibri"/>
                  </a:rPr>
                  <a:t>Positive Predictive Value (PPV)</a:t>
                </a:r>
              </a:p>
              <a:p>
                <a:pPr algn="ctr">
                  <a:defRPr/>
                </a:pPr>
                <a:r>
                  <a:rPr lang="en-GB" altLang="it-IT" sz="2000" b="1" dirty="0">
                    <a:latin typeface="Calibri"/>
                  </a:rPr>
                  <a:t>&amp;</a:t>
                </a:r>
              </a:p>
              <a:p>
                <a:pPr algn="ctr">
                  <a:defRPr/>
                </a:pPr>
                <a:r>
                  <a:rPr lang="en-GB" altLang="it-IT" sz="2000" b="1" dirty="0">
                    <a:latin typeface="Calibri"/>
                  </a:rPr>
                  <a:t>Negative </a:t>
                </a:r>
                <a:r>
                  <a:rPr lang="en-US" altLang="it-IT" sz="2000" b="1" dirty="0">
                    <a:latin typeface="Calibri"/>
                  </a:rPr>
                  <a:t>Predictive </a:t>
                </a:r>
                <a:r>
                  <a:rPr lang="en-GB" altLang="it-IT" sz="2000" b="1" dirty="0" err="1">
                    <a:latin typeface="Calibri"/>
                  </a:rPr>
                  <a:t>Valu</a:t>
                </a:r>
                <a:r>
                  <a:rPr lang="en-GB" altLang="it-IT" sz="2000" b="1" dirty="0">
                    <a:latin typeface="Calibri"/>
                  </a:rPr>
                  <a:t>e (</a:t>
                </a:r>
                <a:r>
                  <a:rPr lang="en-US" altLang="it-IT" sz="2000" b="1" dirty="0">
                    <a:latin typeface="Calibri"/>
                  </a:rPr>
                  <a:t>NPV</a:t>
                </a:r>
                <a:r>
                  <a:rPr lang="it-IT" altLang="it-IT" sz="2000" b="1" dirty="0">
                    <a:latin typeface="Calibri"/>
                  </a:rPr>
                  <a:t>)</a:t>
                </a:r>
              </a:p>
            </p:txBody>
          </p: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B8E6ACA8-B63A-B53C-BD10-636DB49AE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650" y="4397554"/>
                <a:ext cx="763270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it-IT" sz="2000" b="1" dirty="0">
                    <a:latin typeface="Calibri"/>
                  </a:rPr>
                  <a:t>Positive Likelihood Ratio (LR+) </a:t>
                </a:r>
              </a:p>
              <a:p>
                <a:pPr algn="ctr">
                  <a:defRPr/>
                </a:pPr>
                <a:r>
                  <a:rPr lang="en-US" altLang="it-IT" sz="2000" b="1" dirty="0">
                    <a:latin typeface="Calibri"/>
                  </a:rPr>
                  <a:t>&amp;</a:t>
                </a:r>
              </a:p>
              <a:p>
                <a:pPr algn="ctr">
                  <a:defRPr/>
                </a:pPr>
                <a:r>
                  <a:rPr lang="en-US" altLang="it-IT" sz="2000" b="1" dirty="0">
                    <a:latin typeface="Calibri"/>
                  </a:rPr>
                  <a:t>Negative Likelihood Ratio (LR-) </a:t>
                </a:r>
              </a:p>
            </p:txBody>
          </p:sp>
          <p:sp>
            <p:nvSpPr>
              <p:cNvPr id="17" name="Text Box 17">
                <a:extLst>
                  <a:ext uri="{FF2B5EF4-FFF2-40B4-BE49-F238E27FC236}">
                    <a16:creationId xmlns:a16="http://schemas.microsoft.com/office/drawing/2014/main" id="{48D89F33-DA2A-4873-61A7-214BFB28D2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075" y="6284054"/>
                <a:ext cx="482441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it-IT" altLang="it-IT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CC4CCA1-B66E-E486-E241-60323BA63C3A}"/>
                </a:ext>
              </a:extLst>
            </p:cNvPr>
            <p:cNvSpPr txBox="1"/>
            <p:nvPr/>
          </p:nvSpPr>
          <p:spPr>
            <a:xfrm>
              <a:off x="3606326" y="828941"/>
              <a:ext cx="8468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i="1" dirty="0">
                  <a:latin typeface="Calibri"/>
                </a:rPr>
                <a:t>Proportion of diseased patients correctly classified by the index test; </a:t>
              </a:r>
            </a:p>
            <a:p>
              <a:pPr>
                <a:defRPr/>
              </a:pPr>
              <a:r>
                <a:rPr lang="it-IT" dirty="0">
                  <a:latin typeface="Calibri"/>
                </a:rPr>
                <a:t>P(+|D+)  </a:t>
              </a:r>
              <a:r>
                <a:rPr lang="en-US" sz="1400" i="1" dirty="0">
                  <a:latin typeface="Calibri"/>
                </a:rPr>
                <a:t>probability of a positive index test result in patients with the target condition</a:t>
              </a:r>
              <a:endParaRPr lang="en-US" dirty="0">
                <a:latin typeface="Calibri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725A217-273E-AC63-6F08-3BEA240DC231}"/>
                </a:ext>
              </a:extLst>
            </p:cNvPr>
            <p:cNvSpPr txBox="1"/>
            <p:nvPr/>
          </p:nvSpPr>
          <p:spPr>
            <a:xfrm>
              <a:off x="3683238" y="1504055"/>
              <a:ext cx="8092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i="1" dirty="0">
                  <a:latin typeface="Calibri"/>
                </a:rPr>
                <a:t>Proportion of non-diseased patients correctly classified by the index test</a:t>
              </a:r>
            </a:p>
            <a:p>
              <a:pPr>
                <a:defRPr/>
              </a:pPr>
              <a:r>
                <a:rPr lang="it-IT" dirty="0">
                  <a:latin typeface="Calibri"/>
                </a:rPr>
                <a:t>P(-|D-) </a:t>
              </a:r>
              <a:r>
                <a:rPr lang="en-US" sz="1400" i="1" dirty="0">
                  <a:latin typeface="Calibri"/>
                </a:rPr>
                <a:t>probability of a negative index test result in patients without target condition</a:t>
              </a:r>
              <a:r>
                <a:rPr lang="it-IT" dirty="0">
                  <a:latin typeface="Calibri"/>
                </a:rPr>
                <a:t>  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757622C-49AB-A4AC-64BF-23DD9E3BA7CB}"/>
                </a:ext>
              </a:extLst>
            </p:cNvPr>
            <p:cNvSpPr txBox="1"/>
            <p:nvPr/>
          </p:nvSpPr>
          <p:spPr>
            <a:xfrm>
              <a:off x="3683238" y="2445764"/>
              <a:ext cx="816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i="1" dirty="0">
                  <a:latin typeface="Calibri"/>
                </a:rPr>
                <a:t>Proportion of patients with a positive index test result correctly classified as diseased</a:t>
              </a:r>
            </a:p>
            <a:p>
              <a:pPr>
                <a:defRPr/>
              </a:pPr>
              <a:r>
                <a:rPr lang="en-US" sz="1400" i="1" dirty="0">
                  <a:latin typeface="Calibri"/>
                </a:rPr>
                <a:t>PPV = P(D+|IT +) probability of having the target condition in patients with positive index test 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05E2860-91B4-DA92-AC52-91B6332CA3A3}"/>
                </a:ext>
              </a:extLst>
            </p:cNvPr>
            <p:cNvSpPr txBox="1"/>
            <p:nvPr/>
          </p:nvSpPr>
          <p:spPr>
            <a:xfrm>
              <a:off x="3683238" y="2992052"/>
              <a:ext cx="7665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i="1" dirty="0">
                  <a:latin typeface="Calibri"/>
                </a:rPr>
                <a:t>Proportion of patients with a negative index test result correctly classified as non-diseased</a:t>
              </a:r>
            </a:p>
            <a:p>
              <a:pPr>
                <a:defRPr/>
              </a:pPr>
              <a:r>
                <a:rPr lang="en-US" sz="1400" i="1" dirty="0">
                  <a:latin typeface="Calibri"/>
                </a:rPr>
                <a:t>NPV = P(D-|IT -) Probability of  not having the target condition in patients with negative index test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2B52627-1EEB-E7D0-3D22-9B9111EDB98D}"/>
                </a:ext>
              </a:extLst>
            </p:cNvPr>
            <p:cNvSpPr txBox="1"/>
            <p:nvPr/>
          </p:nvSpPr>
          <p:spPr>
            <a:xfrm>
              <a:off x="3782666" y="3734512"/>
              <a:ext cx="717846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i="1" dirty="0">
                  <a:latin typeface="Calibri"/>
                </a:rPr>
                <a:t>The ratio between the probability of a positive test result in patients  with the target condition and the probability of a positive test result in patients  without the target condition </a:t>
              </a:r>
            </a:p>
            <a:p>
              <a:pPr algn="ctr">
                <a:defRPr/>
              </a:pPr>
              <a:r>
                <a:rPr lang="it-IT" sz="1400" i="1" dirty="0">
                  <a:latin typeface="Calibri"/>
                </a:rPr>
                <a:t>(</a:t>
              </a:r>
              <a:r>
                <a:rPr lang="it-IT" sz="1400" dirty="0">
                  <a:latin typeface="Calibri"/>
                </a:rPr>
                <a:t>𝑇𝑃/(𝑇𝑃+𝐹𝑁))/(𝐹𝑃/(𝐹𝑃+𝑇𝑁)) = 𝑠𝑒𝑛𝑠𝑖𝑡𝑖𝑣𝑖𝑡𝑦/(1−𝑠𝑝𝑒𝑐𝑖𝑓𝑖𝑐𝑖𝑡𝑦)</a:t>
              </a:r>
            </a:p>
            <a:p>
              <a:pPr algn="ctr">
                <a:defRPr/>
              </a:pPr>
              <a:endParaRPr lang="it-IT" sz="1400" dirty="0">
                <a:latin typeface="Calibri"/>
              </a:endParaRPr>
            </a:p>
            <a:p>
              <a:pPr>
                <a:defRPr/>
              </a:pPr>
              <a:r>
                <a:rPr lang="en-US" sz="1400" i="1" dirty="0">
                  <a:latin typeface="Calibri"/>
                </a:rPr>
                <a:t>The ratio between the probability of a negative test result in participants with the target condition and the probability of a negative test result in participants without the target condition</a:t>
              </a:r>
            </a:p>
            <a:p>
              <a:pPr algn="ctr">
                <a:defRPr/>
              </a:pPr>
              <a:r>
                <a:rPr lang="it-IT" sz="1400" i="1" dirty="0">
                  <a:latin typeface="Calibri"/>
                </a:rPr>
                <a:t>(</a:t>
              </a:r>
              <a:r>
                <a:rPr lang="it-IT" sz="1400" dirty="0">
                  <a:latin typeface="Calibri"/>
                </a:rPr>
                <a:t>𝐹𝑁/(𝑇𝑃+𝐹𝑁))/(𝑇𝑁/(𝐹𝑃+𝑇𝑁)) =  (1−𝑠𝑒𝑛𝑠𝑖𝑡𝑖𝑣𝑖𝑡𝑦)/𝑠𝑝𝑒𝑐𝑖𝑓𝑖𝑐𝑖𝑡𝑦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E9E963D-600D-B8C1-587C-D7CF27A1720A}"/>
                </a:ext>
              </a:extLst>
            </p:cNvPr>
            <p:cNvSpPr txBox="1"/>
            <p:nvPr/>
          </p:nvSpPr>
          <p:spPr>
            <a:xfrm>
              <a:off x="201985" y="5009717"/>
              <a:ext cx="335636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b="1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defRPr/>
              </a:pPr>
              <a:endParaRPr lang="en-US" b="1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defRPr/>
              </a:pPr>
              <a:r>
                <a:rPr lang="en-US" b="1" dirty="0">
                  <a:latin typeface="Calibri"/>
                </a:rPr>
                <a:t>Area under ROC curve (AUC)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9B63FA2-B301-A112-2287-AF74EE20AA2D}"/>
                </a:ext>
              </a:extLst>
            </p:cNvPr>
            <p:cNvSpPr txBox="1"/>
            <p:nvPr/>
          </p:nvSpPr>
          <p:spPr>
            <a:xfrm>
              <a:off x="3929092" y="5459358"/>
              <a:ext cx="7178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i="1" dirty="0">
                  <a:latin typeface="Calibri"/>
                </a:rPr>
                <a:t>A measure of diagnostic accuracy ,the ability of the continuous index test to discriminate between diseased and non diseased. A global measure of test discrimination across all thresholds</a:t>
              </a:r>
              <a:endParaRPr lang="it-IT" sz="1400" i="1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07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41B56C-1E56-7605-6E63-E6E967AB8096}"/>
              </a:ext>
            </a:extLst>
          </p:cNvPr>
          <p:cNvSpPr txBox="1"/>
          <p:nvPr/>
        </p:nvSpPr>
        <p:spPr>
          <a:xfrm>
            <a:off x="375920" y="1442720"/>
            <a:ext cx="9337040" cy="407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Question 1 </a:t>
            </a:r>
          </a:p>
          <a:p>
            <a:pPr algn="ctr">
              <a:buNone/>
            </a:pP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is the meaning of “diagnosis”?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Answer options: </a:t>
            </a:r>
          </a:p>
          <a:p>
            <a:pPr marL="342900" indent="-342900">
              <a:lnSpc>
                <a:spcPct val="250000"/>
              </a:lnSpc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whether a disease is present or absent </a:t>
            </a:r>
          </a:p>
          <a:p>
            <a:pPr marL="342900" indent="-342900">
              <a:lnSpc>
                <a:spcPct val="250000"/>
              </a:lnSpc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label assigned to a patient </a:t>
            </a:r>
          </a:p>
          <a:p>
            <a:pPr marL="342900" indent="-342900">
              <a:lnSpc>
                <a:spcPct val="250000"/>
              </a:lnSpc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probability of disease used to guide clinical decisions </a:t>
            </a:r>
          </a:p>
          <a:p>
            <a:pPr marL="342900" indent="-342900">
              <a:lnSpc>
                <a:spcPct val="250000"/>
              </a:lnSpc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result of a diagnostic test </a:t>
            </a:r>
          </a:p>
        </p:txBody>
      </p:sp>
    </p:spTree>
    <p:extLst>
      <p:ext uri="{BB962C8B-B14F-4D97-AF65-F5344CB8AC3E}">
        <p14:creationId xmlns:p14="http://schemas.microsoft.com/office/powerpoint/2010/main" val="78253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FEBB35-7A62-9706-3C9B-439C5A5C75B6}"/>
              </a:ext>
            </a:extLst>
          </p:cNvPr>
          <p:cNvSpPr txBox="1"/>
          <p:nvPr/>
        </p:nvSpPr>
        <p:spPr>
          <a:xfrm>
            <a:off x="508000" y="1598414"/>
            <a:ext cx="1138903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C. The probability of disease used to guide clinical decisions </a:t>
            </a:r>
          </a:p>
          <a:p>
            <a:pPr algn="ctr"/>
            <a:endParaRPr lang="en-US" sz="2000" b="1" dirty="0"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/>
              <a:t>Diagnosis</a:t>
            </a:r>
            <a:r>
              <a:rPr lang="en-US" sz="2800" i="1" dirty="0"/>
              <a:t> is not just a label—it </a:t>
            </a:r>
            <a:r>
              <a:rPr lang="en-US" sz="2800" b="1" i="1" dirty="0"/>
              <a:t>is an estimate of probability that informs clinical decisions.</a:t>
            </a:r>
          </a:p>
          <a:p>
            <a:endParaRPr 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While multiple definitions of diagnosis exist, we adopt a decision-oriented definition based on its role in clinical decision-making.</a:t>
            </a:r>
          </a:p>
          <a:p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86A645F6-5A74-C7F9-284A-4A49FF278431}"/>
              </a:ext>
            </a:extLst>
          </p:cNvPr>
          <p:cNvSpPr/>
          <p:nvPr/>
        </p:nvSpPr>
        <p:spPr>
          <a:xfrm>
            <a:off x="2438401" y="2166540"/>
            <a:ext cx="540774" cy="1145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isoscele 3">
            <a:extLst>
              <a:ext uri="{FF2B5EF4-FFF2-40B4-BE49-F238E27FC236}">
                <a16:creationId xmlns:a16="http://schemas.microsoft.com/office/drawing/2014/main" id="{699F760C-9D7F-AD19-5690-787D73959C2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82540" y="1979082"/>
            <a:ext cx="5703446" cy="3097212"/>
          </a:xfrm>
          <a:prstGeom prst="triangle">
            <a:avLst>
              <a:gd name="adj" fmla="val 49102"/>
            </a:avLst>
          </a:prstGeom>
          <a:solidFill>
            <a:schemeClr val="tx1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9B951BB-E367-AD10-DD6D-87DD7FB31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538" y="2047682"/>
            <a:ext cx="3889585" cy="218945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22D47A-BF9C-AF00-22ED-A4F52D9BBB0F}"/>
              </a:ext>
            </a:extLst>
          </p:cNvPr>
          <p:cNvSpPr txBox="1"/>
          <p:nvPr/>
        </p:nvSpPr>
        <p:spPr>
          <a:xfrm>
            <a:off x="5082540" y="1602541"/>
            <a:ext cx="570344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ILLNESS </a:t>
            </a: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3C41844B-194A-6CDD-29CA-BE8BFE9F9BF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24113" y="1046414"/>
            <a:ext cx="719138" cy="5655233"/>
          </a:xfrm>
          <a:prstGeom prst="triangle">
            <a:avLst>
              <a:gd name="adj" fmla="val 50000"/>
            </a:avLst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8774BE36-9877-E1CB-5A0E-25A59CB30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888" y="7087658"/>
            <a:ext cx="0" cy="78569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F9FEC203-F180-2CEF-5BA2-AE0FC7EF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2054142"/>
            <a:ext cx="2305050" cy="466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uncertainty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5E51A1-DE3F-6EE9-A0FD-120A48F94A68}"/>
              </a:ext>
            </a:extLst>
          </p:cNvPr>
          <p:cNvSpPr txBox="1"/>
          <p:nvPr/>
        </p:nvSpPr>
        <p:spPr>
          <a:xfrm>
            <a:off x="1714892" y="4478338"/>
            <a:ext cx="2017712" cy="4619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DIAGNOSIS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DCE36B8-9062-DCB7-E9AD-C9510106E637}"/>
              </a:ext>
            </a:extLst>
          </p:cNvPr>
          <p:cNvSpPr txBox="1"/>
          <p:nvPr/>
        </p:nvSpPr>
        <p:spPr>
          <a:xfrm>
            <a:off x="6563924" y="5086459"/>
            <a:ext cx="2522538" cy="4619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DISEASE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8AE2202-A691-6775-47D0-0867D50C2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50" y="5478227"/>
            <a:ext cx="5243014" cy="104250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584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4B87"/>
      </a:dk1>
      <a:lt1>
        <a:sysClr val="window" lastClr="FFFFFF"/>
      </a:lt1>
      <a:dk2>
        <a:srgbClr val="004B87"/>
      </a:dk2>
      <a:lt2>
        <a:srgbClr val="E8E8E8"/>
      </a:lt2>
      <a:accent1>
        <a:srgbClr val="004B87"/>
      </a:accent1>
      <a:accent2>
        <a:srgbClr val="FF6720"/>
      </a:accent2>
      <a:accent3>
        <a:srgbClr val="5BC2E7"/>
      </a:accent3>
      <a:accent4>
        <a:srgbClr val="DB0B5B"/>
      </a:accent4>
      <a:accent5>
        <a:srgbClr val="826B6A"/>
      </a:accent5>
      <a:accent6>
        <a:srgbClr val="1A9586"/>
      </a:accent6>
      <a:hlink>
        <a:srgbClr val="5BC2E7"/>
      </a:hlink>
      <a:folHlink>
        <a:srgbClr val="004B87"/>
      </a:folHlink>
    </a:clrScheme>
    <a:fontScheme name="Custom 1">
      <a:majorFont>
        <a:latin typeface="HelveticaNeueLT Pro 65 Md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GC 2027 _ PPT Template " id="{7A6875BE-70B1-421A-8D56-31002CBCDFF6}" vid="{B612A990-A584-4A6E-8367-7621A624FB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22ee06-a7a1-4582-887c-e371f583a6cc">
      <UserInfo>
        <DisplayName>Patricia Pochelon</DisplayName>
        <AccountId>26</AccountId>
        <AccountType/>
      </UserInfo>
      <UserInfo>
        <DisplayName>Rocio Davina-Nunez</DisplayName>
        <AccountId>51</AccountId>
        <AccountType/>
      </UserInfo>
      <UserInfo>
        <DisplayName>Carina Schmidt</DisplayName>
        <AccountId>25</AccountId>
        <AccountType/>
      </UserInfo>
      <UserInfo>
        <DisplayName>Claire Chombeau</DisplayName>
        <AccountId>37</AccountId>
        <AccountType/>
      </UserInfo>
      <UserInfo>
        <DisplayName>Adonia Dhanjal</DisplayName>
        <AccountId>31</AccountId>
        <AccountType/>
      </UserInfo>
      <UserInfo>
        <DisplayName>Industry</DisplayName>
        <AccountId>54</AccountId>
        <AccountType/>
      </UserInfo>
      <UserInfo>
        <DisplayName>Christophe Abetinot</DisplayName>
        <AccountId>20</AccountId>
        <AccountType/>
      </UserInfo>
      <UserInfo>
        <DisplayName>Katerina Katsarou</DisplayName>
        <AccountId>47</AccountId>
        <AccountType/>
      </UserInfo>
      <UserInfo>
        <DisplayName>Olga Kruger</DisplayName>
        <AccountId>22</AccountId>
        <AccountType/>
      </UserInfo>
      <UserInfo>
        <DisplayName>Celine Santo</DisplayName>
        <AccountId>32</AccountId>
        <AccountType/>
      </UserInfo>
      <UserInfo>
        <DisplayName>Sophie Fux</DisplayName>
        <AccountId>35</AccountId>
        <AccountType/>
      </UserInfo>
      <UserInfo>
        <DisplayName>Gisela Valky-Pons</DisplayName>
        <AccountId>23</AccountId>
        <AccountType/>
      </UserInfo>
    </SharedWithUsers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A2E0B-04AD-4E58-9FDD-31B5B5A55E1D}">
  <ds:schemaRefs>
    <ds:schemaRef ds:uri="http://schemas.microsoft.com/office/2006/documentManagement/types"/>
    <ds:schemaRef ds:uri="http://schemas.openxmlformats.org/package/2006/metadata/core-properties"/>
    <ds:schemaRef ds:uri="a2d59425-1cce-4a4f-9336-2a5f75205b93"/>
    <ds:schemaRef ds:uri="http://purl.org/dc/elements/1.1/"/>
    <ds:schemaRef ds:uri="http://schemas.microsoft.com/office/2006/metadata/properties"/>
    <ds:schemaRef ds:uri="4222ee06-a7a1-4582-887c-e371f583a6cc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5C8DF2-475D-40F6-971D-A0FEE3F6E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C79616-789B-4623-BD39-5F23410887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PGC 2027 _ PPT Template </Template>
  <TotalTime>39162</TotalTime>
  <Words>1405</Words>
  <Application>Microsoft Office PowerPoint</Application>
  <PresentationFormat>Widescreen</PresentationFormat>
  <Paragraphs>260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Calibri</vt:lpstr>
      <vt:lpstr>HelveticaNeueLT Pro 55 Roman</vt:lpstr>
      <vt:lpstr>HelveticaNeueLT Pro 65 Md</vt:lpstr>
      <vt:lpstr>Source Sans Pro</vt:lpstr>
      <vt:lpstr>Wingdings</vt:lpstr>
      <vt:lpstr>Office Theme</vt:lpstr>
      <vt:lpstr>Interpreting                                            diagnostic accuracy studies                    correctly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Rocio Davina-Nunez</dc:creator>
  <cp:lastModifiedBy>Dimitrinka Nikolova</cp:lastModifiedBy>
  <cp:revision>68</cp:revision>
  <dcterms:created xsi:type="dcterms:W3CDTF">2026-03-23T10:27:22Z</dcterms:created>
  <dcterms:modified xsi:type="dcterms:W3CDTF">2026-06-09T19:34:45Z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</Properties>
</file>