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4" r:id="rId2"/>
    <p:sldId id="292" r:id="rId3"/>
    <p:sldId id="297" r:id="rId4"/>
    <p:sldId id="291" r:id="rId5"/>
    <p:sldId id="295" r:id="rId6"/>
    <p:sldId id="300" r:id="rId7"/>
    <p:sldId id="302" r:id="rId8"/>
    <p:sldId id="303" r:id="rId9"/>
    <p:sldId id="275" r:id="rId10"/>
    <p:sldId id="280" r:id="rId11"/>
    <p:sldId id="279" r:id="rId12"/>
    <p:sldId id="298" r:id="rId13"/>
    <p:sldId id="277" r:id="rId14"/>
    <p:sldId id="281" r:id="rId15"/>
    <p:sldId id="282" r:id="rId16"/>
    <p:sldId id="293" r:id="rId17"/>
  </p:sldIdLst>
  <p:sldSz cx="12192000" cy="6858000"/>
  <p:notesSz cx="6735763" cy="9799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87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34" autoAdjust="0"/>
  </p:normalViewPr>
  <p:slideViewPr>
    <p:cSldViewPr showGuides="1">
      <p:cViewPr>
        <p:scale>
          <a:sx n="33" d="100"/>
          <a:sy n="33" d="100"/>
        </p:scale>
        <p:origin x="-734" y="-475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-3144" y="-67"/>
      </p:cViewPr>
      <p:guideLst>
        <p:guide orient="horz" pos="3087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463D2-446B-4BEB-9687-18BE2751E017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373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9BBFA-1D62-4DBC-97E7-CEEE7D93AFA7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35013"/>
            <a:ext cx="6532563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9B2B0-56FC-4090-B510-DAA4AC42476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1979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956CFC-6E14-41D8-B55A-FD3673A4FDD9}" type="slidenum">
              <a:rPr lang="it-IT"/>
              <a:pPr/>
              <a:t>2</a:t>
            </a:fld>
            <a:endParaRPr lang="it-IT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35013"/>
            <a:ext cx="6532563" cy="3675062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16233" indent="-216233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678934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956CFC-6E14-41D8-B55A-FD3673A4FDD9}" type="slidenum">
              <a:rPr lang="it-IT"/>
              <a:pPr/>
              <a:t>3</a:t>
            </a:fld>
            <a:endParaRPr lang="it-IT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35013"/>
            <a:ext cx="6532563" cy="3675062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16233" indent="-216233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608267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A7809-0FC4-4843-B775-56C603972AA8}" type="slidenum">
              <a:rPr lang="it-IT"/>
              <a:pPr/>
              <a:t>4</a:t>
            </a:fld>
            <a:endParaRPr lang="it-IT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35013"/>
            <a:ext cx="6532563" cy="3675062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16233" indent="-216233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43834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A7809-0FC4-4843-B775-56C603972AA8}" type="slidenum">
              <a:rPr lang="it-IT"/>
              <a:pPr/>
              <a:t>6</a:t>
            </a:fld>
            <a:endParaRPr lang="it-IT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35013"/>
            <a:ext cx="6532563" cy="3675062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16233" indent="-216233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614673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A7809-0FC4-4843-B775-56C603972AA8}" type="slidenum">
              <a:rPr lang="it-IT"/>
              <a:pPr/>
              <a:t>7</a:t>
            </a:fld>
            <a:endParaRPr lang="it-IT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35013"/>
            <a:ext cx="6532563" cy="3675062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16233" indent="-216233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880069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A7809-0FC4-4843-B775-56C603972AA8}" type="slidenum">
              <a:rPr lang="it-IT"/>
              <a:pPr/>
              <a:t>8</a:t>
            </a:fld>
            <a:endParaRPr lang="it-IT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35013"/>
            <a:ext cx="6532563" cy="3675062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16233" indent="-216233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9929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B327-ECF3-439D-BD4B-D894F2EEED50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785C7-012D-4773-830D-6E643BA3ABE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B327-ECF3-439D-BD4B-D894F2EEED50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785C7-012D-4773-830D-6E643BA3ABE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B327-ECF3-439D-BD4B-D894F2EEED50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785C7-012D-4773-830D-6E643BA3ABE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DCE7D50-A21B-495D-BB65-7653E6513F2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B327-ECF3-439D-BD4B-D894F2EEED50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785C7-012D-4773-830D-6E643BA3ABE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B327-ECF3-439D-BD4B-D894F2EEED50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785C7-012D-4773-830D-6E643BA3ABE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B327-ECF3-439D-BD4B-D894F2EEED50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785C7-012D-4773-830D-6E643BA3ABE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B327-ECF3-439D-BD4B-D894F2EEED50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785C7-012D-4773-830D-6E643BA3ABE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B327-ECF3-439D-BD4B-D894F2EEED50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785C7-012D-4773-830D-6E643BA3ABE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B327-ECF3-439D-BD4B-D894F2EEED50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785C7-012D-4773-830D-6E643BA3ABE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B327-ECF3-439D-BD4B-D894F2EEED50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785C7-012D-4773-830D-6E643BA3ABE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B327-ECF3-439D-BD4B-D894F2EEED50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785C7-012D-4773-830D-6E643BA3ABE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6B327-ECF3-439D-BD4B-D894F2EEED50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785C7-012D-4773-830D-6E643BA3ABEC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wmf"/><Relationship Id="rId9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09800" y="809278"/>
            <a:ext cx="7772400" cy="2259682"/>
          </a:xfrm>
        </p:spPr>
        <p:txBody>
          <a:bodyPr>
            <a:normAutofit/>
          </a:bodyPr>
          <a:lstStyle/>
          <a:p>
            <a:r>
              <a:rPr lang="en-US" dirty="0" smtClean="0"/>
              <a:t>Diagnostic test accuracy.</a:t>
            </a:r>
            <a:br>
              <a:rPr lang="en-US" dirty="0" smtClean="0"/>
            </a:br>
            <a:r>
              <a:rPr lang="en-US" dirty="0" smtClean="0"/>
              <a:t>Study design and the 2x2 table</a:t>
            </a:r>
            <a:endParaRPr lang="en-US" dirty="0"/>
          </a:p>
        </p:txBody>
      </p:sp>
      <p:sp>
        <p:nvSpPr>
          <p:cNvPr id="11" name="Rettangolo 10"/>
          <p:cNvSpPr/>
          <p:nvPr/>
        </p:nvSpPr>
        <p:spPr>
          <a:xfrm>
            <a:off x="0" y="6309320"/>
            <a:ext cx="12192000" cy="5486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>
                <a:solidFill>
                  <a:schemeClr val="bg1"/>
                </a:solidFill>
              </a:rPr>
              <a:t>April, 4 - 8, 2017 - Palazzo Feltrinelli  - Gargnano, Lago di Garda, </a:t>
            </a:r>
            <a:r>
              <a:rPr lang="it-IT" i="1" dirty="0" err="1">
                <a:solidFill>
                  <a:schemeClr val="bg1"/>
                </a:solidFill>
              </a:rPr>
              <a:t>Italy</a:t>
            </a:r>
            <a:r>
              <a:rPr lang="it-IT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5013749" y="3718193"/>
            <a:ext cx="216450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200" i="1" dirty="0"/>
              <a:t>Giovanni </a:t>
            </a:r>
            <a:r>
              <a:rPr lang="it-IT" sz="2200" i="1" dirty="0" smtClean="0"/>
              <a:t>Casazza</a:t>
            </a:r>
            <a:endParaRPr lang="it-IT" sz="2200" i="1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7648" y="4535838"/>
            <a:ext cx="3626221" cy="612000"/>
          </a:xfrm>
          <a:prstGeom prst="rect">
            <a:avLst/>
          </a:prstGeom>
        </p:spPr>
      </p:pic>
      <p:pic>
        <p:nvPicPr>
          <p:cNvPr id="8" name="Picture 11" descr="Cochrane_Hepato-Biliary_Stacked_CMY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4413" y="4545200"/>
            <a:ext cx="576218" cy="684000"/>
          </a:xfrm>
          <a:prstGeom prst="rect">
            <a:avLst/>
          </a:prstGeom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FFC000"/>
          </a:solidFill>
          <a:ln algn="ctr"/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400" b="1" dirty="0" err="1" smtClean="0">
                <a:latin typeface="Calibri" pitchFamily="34" charset="0"/>
                <a:ea typeface="+mj-ea"/>
                <a:cs typeface="+mj-cs"/>
              </a:rPr>
              <a:t>Outline</a:t>
            </a:r>
            <a:endParaRPr lang="it-IT" sz="4400" b="1" dirty="0"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0" y="765175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0" y="-27384"/>
            <a:ext cx="12192000" cy="10727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200" b="1" i="1" dirty="0">
                <a:solidFill>
                  <a:schemeClr val="bg1"/>
                </a:solidFill>
                <a:latin typeface="+mj-lt"/>
              </a:rPr>
              <a:t>DIAGNOSIS: the </a:t>
            </a:r>
            <a:r>
              <a:rPr lang="it-IT" sz="2200" b="1" i="1" dirty="0" err="1">
                <a:solidFill>
                  <a:schemeClr val="bg1"/>
                </a:solidFill>
                <a:latin typeface="+mj-lt"/>
              </a:rPr>
              <a:t>pathway</a:t>
            </a:r>
            <a:r>
              <a:rPr lang="it-IT" sz="2200" b="1" i="1" dirty="0">
                <a:solidFill>
                  <a:schemeClr val="bg1"/>
                </a:solidFill>
                <a:latin typeface="+mj-lt"/>
              </a:rPr>
              <a:t> of </a:t>
            </a:r>
            <a:r>
              <a:rPr lang="it-IT" sz="2200" b="1" i="1" dirty="0" smtClean="0">
                <a:solidFill>
                  <a:schemeClr val="bg1"/>
                </a:solidFill>
                <a:latin typeface="+mj-lt"/>
              </a:rPr>
              <a:t>a </a:t>
            </a:r>
            <a:r>
              <a:rPr lang="it-IT" sz="2200" b="1" i="1" dirty="0" err="1" smtClean="0">
                <a:solidFill>
                  <a:schemeClr val="bg1"/>
                </a:solidFill>
                <a:latin typeface="+mj-lt"/>
              </a:rPr>
              <a:t>diagnostic</a:t>
            </a:r>
            <a:r>
              <a:rPr lang="it-IT" sz="2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200" b="1" i="1" dirty="0">
                <a:solidFill>
                  <a:schemeClr val="bg1"/>
                </a:solidFill>
                <a:latin typeface="+mj-lt"/>
              </a:rPr>
              <a:t>test from </a:t>
            </a:r>
            <a:r>
              <a:rPr lang="it-IT" sz="2200" b="1" i="1" dirty="0" err="1">
                <a:solidFill>
                  <a:schemeClr val="bg1"/>
                </a:solidFill>
                <a:latin typeface="+mj-lt"/>
              </a:rPr>
              <a:t>bench</a:t>
            </a:r>
            <a:r>
              <a:rPr lang="it-IT" sz="22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200" b="1" i="1" dirty="0" smtClean="0">
                <a:solidFill>
                  <a:schemeClr val="bg1"/>
                </a:solidFill>
                <a:latin typeface="+mj-lt"/>
              </a:rPr>
              <a:t>to </a:t>
            </a:r>
            <a:r>
              <a:rPr lang="it-IT" sz="2200" b="1" i="1" dirty="0" err="1" smtClean="0">
                <a:solidFill>
                  <a:schemeClr val="bg1"/>
                </a:solidFill>
                <a:latin typeface="+mj-lt"/>
              </a:rPr>
              <a:t>bedside</a:t>
            </a:r>
            <a:r>
              <a:rPr lang="it-IT" sz="2200" b="1" i="1" dirty="0" smtClean="0">
                <a:solidFill>
                  <a:schemeClr val="bg1"/>
                </a:solidFill>
                <a:latin typeface="+mj-lt"/>
              </a:rPr>
              <a:t>. Basic </a:t>
            </a:r>
            <a:r>
              <a:rPr lang="it-IT" sz="2200" b="1" i="1" dirty="0" err="1">
                <a:solidFill>
                  <a:schemeClr val="bg1"/>
                </a:solidFill>
                <a:latin typeface="+mj-lt"/>
              </a:rPr>
              <a:t>residential</a:t>
            </a:r>
            <a:r>
              <a:rPr lang="it-IT" sz="22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200" b="1" i="1" dirty="0" err="1" smtClean="0">
                <a:solidFill>
                  <a:schemeClr val="bg1"/>
                </a:solidFill>
                <a:latin typeface="+mj-lt"/>
              </a:rPr>
              <a:t>course</a:t>
            </a:r>
            <a:r>
              <a:rPr lang="it-IT" sz="2200" b="1" i="1" dirty="0" smtClean="0">
                <a:solidFill>
                  <a:schemeClr val="bg1"/>
                </a:solidFill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03418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24000" y="1556792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/>
              <a:t>Summary of the  </a:t>
            </a:r>
            <a:r>
              <a:rPr lang="en-US" sz="2500" b="1" dirty="0"/>
              <a:t>results of a diagnostic test accuracy </a:t>
            </a:r>
            <a:r>
              <a:rPr lang="en-US" sz="2500" b="1" dirty="0" smtClean="0"/>
              <a:t>study</a:t>
            </a:r>
            <a:endParaRPr lang="en-US" sz="25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715495" y="3284984"/>
            <a:ext cx="2761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The 2x2 table</a:t>
            </a: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it-IT" dirty="0" err="1"/>
              <a:t>Results</a:t>
            </a:r>
            <a:r>
              <a:rPr lang="it-IT" dirty="0"/>
              <a:t> of the </a:t>
            </a:r>
            <a:r>
              <a:rPr lang="it-IT" dirty="0" err="1"/>
              <a:t>study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4400" b="1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661266" y="836712"/>
            <a:ext cx="68377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What is the 2x2 table?</a:t>
            </a:r>
          </a:p>
          <a:p>
            <a:pPr algn="ctr"/>
            <a:r>
              <a:rPr lang="en-US" sz="2200" dirty="0"/>
              <a:t>It is a cross tab.</a:t>
            </a:r>
          </a:p>
          <a:p>
            <a:pPr algn="ctr"/>
            <a:r>
              <a:rPr lang="en-US" sz="2200" dirty="0"/>
              <a:t>Built by crossing index test and reference standard results.</a:t>
            </a:r>
          </a:p>
          <a:p>
            <a:pPr algn="ctr"/>
            <a:r>
              <a:rPr lang="en-US" sz="2200" dirty="0"/>
              <a:t>It is a summary description of the study participants.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b="40734"/>
          <a:stretch>
            <a:fillRect/>
          </a:stretch>
        </p:blipFill>
        <p:spPr bwMode="auto">
          <a:xfrm>
            <a:off x="3143673" y="2276872"/>
            <a:ext cx="525742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7802542" y="3284984"/>
            <a:ext cx="597713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4072" y="4158650"/>
            <a:ext cx="5240700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2362" y="5266945"/>
            <a:ext cx="5303822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7450433" y="5188459"/>
            <a:ext cx="2701597" cy="2583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14"/>
          <p:cNvSpPr/>
          <p:nvPr/>
        </p:nvSpPr>
        <p:spPr>
          <a:xfrm>
            <a:off x="5591944" y="3713480"/>
            <a:ext cx="1728192" cy="147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The 2x2 </a:t>
            </a:r>
            <a:r>
              <a:rPr lang="it-IT" dirty="0" err="1"/>
              <a:t>table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91344" y="4036663"/>
            <a:ext cx="661527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 err="1" smtClean="0"/>
              <a:t>Results</a:t>
            </a:r>
            <a:r>
              <a:rPr lang="it-IT" sz="2200" dirty="0" smtClean="0"/>
              <a:t>:</a:t>
            </a:r>
          </a:p>
          <a:p>
            <a:pPr lvl="1"/>
            <a:r>
              <a:rPr lang="it-IT" sz="2200" dirty="0" smtClean="0"/>
              <a:t>51 </a:t>
            </a:r>
            <a:r>
              <a:rPr lang="it-IT" sz="2200" dirty="0" err="1" smtClean="0"/>
              <a:t>pts</a:t>
            </a:r>
            <a:r>
              <a:rPr lang="it-IT" sz="2200" dirty="0" smtClean="0"/>
              <a:t> </a:t>
            </a:r>
            <a:r>
              <a:rPr lang="it-IT" sz="2200" dirty="0" err="1" smtClean="0"/>
              <a:t>had</a:t>
            </a:r>
            <a:r>
              <a:rPr lang="it-IT" sz="2200" dirty="0" smtClean="0"/>
              <a:t> a </a:t>
            </a:r>
            <a:r>
              <a:rPr lang="it-IT" sz="2200" b="1" i="1" dirty="0" smtClean="0"/>
              <a:t>+  </a:t>
            </a:r>
            <a:r>
              <a:rPr lang="it-IT" sz="2200" dirty="0" err="1" smtClean="0"/>
              <a:t>IndexTest</a:t>
            </a:r>
            <a:r>
              <a:rPr lang="it-IT" sz="2200" dirty="0" smtClean="0"/>
              <a:t> and a </a:t>
            </a:r>
            <a:r>
              <a:rPr lang="it-IT" sz="2200" b="1" i="1" dirty="0" smtClean="0"/>
              <a:t>+</a:t>
            </a:r>
            <a:r>
              <a:rPr lang="it-IT" sz="2200" dirty="0" smtClean="0"/>
              <a:t> </a:t>
            </a:r>
            <a:r>
              <a:rPr lang="it-IT" sz="2200" dirty="0" err="1" smtClean="0"/>
              <a:t>ReferenceStandard</a:t>
            </a:r>
            <a:endParaRPr lang="it-IT" sz="2200" dirty="0" smtClean="0"/>
          </a:p>
          <a:p>
            <a:pPr lvl="1"/>
            <a:r>
              <a:rPr lang="it-IT" sz="2200" dirty="0"/>
              <a:t>20 </a:t>
            </a:r>
            <a:r>
              <a:rPr lang="it-IT" sz="2200" dirty="0" err="1"/>
              <a:t>pts</a:t>
            </a:r>
            <a:r>
              <a:rPr lang="it-IT" sz="2200" dirty="0"/>
              <a:t> </a:t>
            </a:r>
            <a:r>
              <a:rPr lang="it-IT" sz="2200" dirty="0" err="1"/>
              <a:t>had</a:t>
            </a:r>
            <a:r>
              <a:rPr lang="it-IT" sz="2200" dirty="0"/>
              <a:t> a </a:t>
            </a:r>
            <a:r>
              <a:rPr lang="it-IT" sz="2200" b="1" i="1" dirty="0"/>
              <a:t>–  </a:t>
            </a:r>
            <a:r>
              <a:rPr lang="it-IT" sz="2200" dirty="0" err="1"/>
              <a:t>IndexTest</a:t>
            </a:r>
            <a:r>
              <a:rPr lang="it-IT" sz="2200" dirty="0"/>
              <a:t> </a:t>
            </a:r>
            <a:r>
              <a:rPr lang="it-IT" sz="2200" dirty="0" smtClean="0"/>
              <a:t>and </a:t>
            </a:r>
            <a:r>
              <a:rPr lang="it-IT" sz="2200" dirty="0"/>
              <a:t>a </a:t>
            </a:r>
            <a:r>
              <a:rPr lang="it-IT" sz="2200" b="1" i="1" dirty="0" smtClean="0"/>
              <a:t>+ </a:t>
            </a:r>
            <a:r>
              <a:rPr lang="it-IT" sz="2200" dirty="0" err="1"/>
              <a:t>ReferenceStandard</a:t>
            </a:r>
            <a:endParaRPr lang="it-IT" sz="2200" dirty="0"/>
          </a:p>
          <a:p>
            <a:pPr lvl="1"/>
            <a:r>
              <a:rPr lang="it-IT" sz="2200" dirty="0" smtClean="0"/>
              <a:t>48 </a:t>
            </a:r>
            <a:r>
              <a:rPr lang="it-IT" sz="2200" dirty="0" err="1"/>
              <a:t>pts</a:t>
            </a:r>
            <a:r>
              <a:rPr lang="it-IT" sz="2200" dirty="0"/>
              <a:t> </a:t>
            </a:r>
            <a:r>
              <a:rPr lang="it-IT" sz="2200" dirty="0" err="1"/>
              <a:t>had</a:t>
            </a:r>
            <a:r>
              <a:rPr lang="it-IT" sz="2200" dirty="0"/>
              <a:t> a </a:t>
            </a:r>
            <a:r>
              <a:rPr lang="it-IT" sz="2200" b="1" i="1" dirty="0"/>
              <a:t>–  </a:t>
            </a:r>
            <a:r>
              <a:rPr lang="it-IT" sz="2200" dirty="0" err="1"/>
              <a:t>IndexTest</a:t>
            </a:r>
            <a:r>
              <a:rPr lang="it-IT" sz="2200" dirty="0"/>
              <a:t> </a:t>
            </a:r>
            <a:r>
              <a:rPr lang="it-IT" sz="2200" dirty="0" smtClean="0"/>
              <a:t>and </a:t>
            </a:r>
            <a:r>
              <a:rPr lang="it-IT" sz="2200" dirty="0"/>
              <a:t>a </a:t>
            </a:r>
            <a:r>
              <a:rPr lang="it-IT" sz="2200" b="1" i="1" dirty="0" smtClean="0"/>
              <a:t>–</a:t>
            </a:r>
            <a:r>
              <a:rPr lang="it-IT" sz="2200" dirty="0" smtClean="0"/>
              <a:t> </a:t>
            </a:r>
            <a:r>
              <a:rPr lang="it-IT" sz="2200" dirty="0" err="1"/>
              <a:t>ReferenceStandard</a:t>
            </a:r>
            <a:endParaRPr lang="it-IT" sz="2200" dirty="0"/>
          </a:p>
          <a:p>
            <a:pPr lvl="1"/>
            <a:r>
              <a:rPr lang="it-IT" sz="2200" dirty="0" smtClean="0"/>
              <a:t>  0 </a:t>
            </a:r>
            <a:r>
              <a:rPr lang="it-IT" sz="2200" dirty="0" err="1"/>
              <a:t>pts</a:t>
            </a:r>
            <a:r>
              <a:rPr lang="it-IT" sz="2200" dirty="0"/>
              <a:t> </a:t>
            </a:r>
            <a:r>
              <a:rPr lang="it-IT" sz="2200" dirty="0" err="1"/>
              <a:t>had</a:t>
            </a:r>
            <a:r>
              <a:rPr lang="it-IT" sz="2200" dirty="0"/>
              <a:t> a </a:t>
            </a:r>
            <a:r>
              <a:rPr lang="it-IT" sz="2200" b="1" i="1" dirty="0" smtClean="0"/>
              <a:t>+  </a:t>
            </a:r>
            <a:r>
              <a:rPr lang="it-IT" sz="2200" dirty="0" err="1"/>
              <a:t>IndexTest</a:t>
            </a:r>
            <a:r>
              <a:rPr lang="it-IT" sz="2200" dirty="0"/>
              <a:t> </a:t>
            </a:r>
            <a:r>
              <a:rPr lang="it-IT" sz="2200" dirty="0" smtClean="0"/>
              <a:t>and </a:t>
            </a:r>
            <a:r>
              <a:rPr lang="it-IT" sz="2200" dirty="0"/>
              <a:t>a </a:t>
            </a:r>
            <a:r>
              <a:rPr lang="it-IT" sz="2200" b="1" i="1" dirty="0" smtClean="0"/>
              <a:t>– </a:t>
            </a:r>
            <a:r>
              <a:rPr lang="it-IT" sz="2200" dirty="0" err="1"/>
              <a:t>ReferenceStandard</a:t>
            </a:r>
            <a:endParaRPr lang="it-IT" sz="2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341707" y="3261340"/>
            <a:ext cx="1068498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700" dirty="0" smtClean="0"/>
              <a:t>Index Test</a:t>
            </a:r>
            <a:endParaRPr lang="it-IT" sz="17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5515794" y="2719953"/>
            <a:ext cx="1732334" cy="26161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it-IT" sz="1700" dirty="0" smtClean="0"/>
              <a:t>Reference Standard</a:t>
            </a:r>
            <a:endParaRPr lang="it-IT" sz="1700" dirty="0"/>
          </a:p>
        </p:txBody>
      </p:sp>
      <p:sp>
        <p:nvSpPr>
          <p:cNvPr id="7" name="Rettangolo 6"/>
          <p:cNvSpPr/>
          <p:nvPr/>
        </p:nvSpPr>
        <p:spPr>
          <a:xfrm>
            <a:off x="5591944" y="3284984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6697243" y="3284984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5628247" y="3481657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6697243" y="3481657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7752184" y="3645024"/>
            <a:ext cx="432048" cy="193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8306598" y="339033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Capsule </a:t>
            </a:r>
            <a:r>
              <a:rPr lang="it-IT" dirty="0" err="1" smtClean="0"/>
              <a:t>endoscopy</a:t>
            </a:r>
            <a:r>
              <a:rPr lang="it-IT" dirty="0" smtClean="0"/>
              <a:t> for the </a:t>
            </a:r>
            <a:r>
              <a:rPr lang="it-IT" dirty="0" err="1" smtClean="0"/>
              <a:t>diagnosis</a:t>
            </a:r>
            <a:r>
              <a:rPr lang="it-IT" dirty="0" smtClean="0"/>
              <a:t> of </a:t>
            </a:r>
            <a:r>
              <a:rPr lang="it-IT" dirty="0" err="1" smtClean="0"/>
              <a:t>esophageal</a:t>
            </a:r>
            <a:r>
              <a:rPr lang="it-IT" dirty="0" smtClean="0"/>
              <a:t> </a:t>
            </a:r>
            <a:r>
              <a:rPr lang="it-IT" dirty="0" err="1" smtClean="0"/>
              <a:t>varices</a:t>
            </a:r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191344" y="4036663"/>
            <a:ext cx="661527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 err="1" smtClean="0"/>
              <a:t>Results</a:t>
            </a:r>
            <a:r>
              <a:rPr lang="it-IT" sz="2200" dirty="0" smtClean="0"/>
              <a:t>:</a:t>
            </a:r>
          </a:p>
          <a:p>
            <a:pPr lvl="1"/>
            <a:r>
              <a:rPr lang="it-IT" sz="2200" dirty="0" smtClean="0"/>
              <a:t>51 </a:t>
            </a:r>
            <a:r>
              <a:rPr lang="it-IT" sz="2200" dirty="0" err="1" smtClean="0"/>
              <a:t>pts</a:t>
            </a:r>
            <a:r>
              <a:rPr lang="it-IT" sz="2200" dirty="0" smtClean="0"/>
              <a:t> </a:t>
            </a:r>
            <a:r>
              <a:rPr lang="it-IT" sz="2200" dirty="0" err="1" smtClean="0"/>
              <a:t>had</a:t>
            </a:r>
            <a:r>
              <a:rPr lang="it-IT" sz="2200" dirty="0" smtClean="0"/>
              <a:t> a </a:t>
            </a:r>
            <a:r>
              <a:rPr lang="it-IT" sz="2200" b="1" i="1" dirty="0" smtClean="0"/>
              <a:t>+  </a:t>
            </a:r>
            <a:r>
              <a:rPr lang="it-IT" sz="2200" dirty="0" err="1" smtClean="0"/>
              <a:t>IndexTest</a:t>
            </a:r>
            <a:r>
              <a:rPr lang="it-IT" sz="2200" dirty="0" smtClean="0"/>
              <a:t> and a </a:t>
            </a:r>
            <a:r>
              <a:rPr lang="it-IT" sz="2200" b="1" i="1" dirty="0" smtClean="0"/>
              <a:t>+</a:t>
            </a:r>
            <a:r>
              <a:rPr lang="it-IT" sz="2200" dirty="0" smtClean="0"/>
              <a:t> </a:t>
            </a:r>
            <a:r>
              <a:rPr lang="it-IT" sz="2200" dirty="0" err="1" smtClean="0"/>
              <a:t>ReferenceStandard</a:t>
            </a:r>
            <a:endParaRPr lang="it-IT" sz="2200" dirty="0" smtClean="0"/>
          </a:p>
          <a:p>
            <a:pPr lvl="1"/>
            <a:r>
              <a:rPr lang="it-IT" sz="2200" dirty="0"/>
              <a:t>20 </a:t>
            </a:r>
            <a:r>
              <a:rPr lang="it-IT" sz="2200" dirty="0" err="1"/>
              <a:t>pts</a:t>
            </a:r>
            <a:r>
              <a:rPr lang="it-IT" sz="2200" dirty="0"/>
              <a:t> </a:t>
            </a:r>
            <a:r>
              <a:rPr lang="it-IT" sz="2200" dirty="0" err="1"/>
              <a:t>had</a:t>
            </a:r>
            <a:r>
              <a:rPr lang="it-IT" sz="2200" dirty="0"/>
              <a:t> a </a:t>
            </a:r>
            <a:r>
              <a:rPr lang="it-IT" sz="2200" b="1" i="1" dirty="0"/>
              <a:t>–  </a:t>
            </a:r>
            <a:r>
              <a:rPr lang="it-IT" sz="2200" dirty="0" err="1"/>
              <a:t>IndexTest</a:t>
            </a:r>
            <a:r>
              <a:rPr lang="it-IT" sz="2200" dirty="0"/>
              <a:t> </a:t>
            </a:r>
            <a:r>
              <a:rPr lang="it-IT" sz="2200" dirty="0" smtClean="0"/>
              <a:t>and </a:t>
            </a:r>
            <a:r>
              <a:rPr lang="it-IT" sz="2200" dirty="0"/>
              <a:t>a </a:t>
            </a:r>
            <a:r>
              <a:rPr lang="it-IT" sz="2200" b="1" i="1" dirty="0" smtClean="0"/>
              <a:t>+ </a:t>
            </a:r>
            <a:r>
              <a:rPr lang="it-IT" sz="2200" dirty="0" err="1"/>
              <a:t>ReferenceStandard</a:t>
            </a:r>
            <a:endParaRPr lang="it-IT" sz="2200" dirty="0"/>
          </a:p>
          <a:p>
            <a:pPr lvl="1"/>
            <a:r>
              <a:rPr lang="it-IT" sz="2200" dirty="0" smtClean="0"/>
              <a:t>48 </a:t>
            </a:r>
            <a:r>
              <a:rPr lang="it-IT" sz="2200" dirty="0" err="1"/>
              <a:t>pts</a:t>
            </a:r>
            <a:r>
              <a:rPr lang="it-IT" sz="2200" dirty="0"/>
              <a:t> </a:t>
            </a:r>
            <a:r>
              <a:rPr lang="it-IT" sz="2200" dirty="0" err="1"/>
              <a:t>had</a:t>
            </a:r>
            <a:r>
              <a:rPr lang="it-IT" sz="2200" dirty="0"/>
              <a:t> a </a:t>
            </a:r>
            <a:r>
              <a:rPr lang="it-IT" sz="2200" b="1" i="1" dirty="0"/>
              <a:t>–  </a:t>
            </a:r>
            <a:r>
              <a:rPr lang="it-IT" sz="2200" dirty="0" err="1"/>
              <a:t>IndexTest</a:t>
            </a:r>
            <a:r>
              <a:rPr lang="it-IT" sz="2200" dirty="0"/>
              <a:t> </a:t>
            </a:r>
            <a:r>
              <a:rPr lang="it-IT" sz="2200" dirty="0" smtClean="0"/>
              <a:t>and </a:t>
            </a:r>
            <a:r>
              <a:rPr lang="it-IT" sz="2200" dirty="0"/>
              <a:t>a </a:t>
            </a:r>
            <a:r>
              <a:rPr lang="it-IT" sz="2200" b="1" i="1" dirty="0" smtClean="0"/>
              <a:t>–</a:t>
            </a:r>
            <a:r>
              <a:rPr lang="it-IT" sz="2200" dirty="0" smtClean="0"/>
              <a:t> </a:t>
            </a:r>
            <a:r>
              <a:rPr lang="it-IT" sz="2200" dirty="0" err="1"/>
              <a:t>ReferenceStandard</a:t>
            </a:r>
            <a:endParaRPr lang="it-IT" sz="2200" dirty="0"/>
          </a:p>
          <a:p>
            <a:pPr lvl="1"/>
            <a:r>
              <a:rPr lang="it-IT" sz="2200" dirty="0" smtClean="0"/>
              <a:t>  0 </a:t>
            </a:r>
            <a:r>
              <a:rPr lang="it-IT" sz="2200" dirty="0" err="1"/>
              <a:t>pts</a:t>
            </a:r>
            <a:r>
              <a:rPr lang="it-IT" sz="2200" dirty="0"/>
              <a:t> </a:t>
            </a:r>
            <a:r>
              <a:rPr lang="it-IT" sz="2200" dirty="0" err="1"/>
              <a:t>had</a:t>
            </a:r>
            <a:r>
              <a:rPr lang="it-IT" sz="2200" dirty="0"/>
              <a:t> a </a:t>
            </a:r>
            <a:r>
              <a:rPr lang="it-IT" sz="2200" b="1" i="1" dirty="0" smtClean="0"/>
              <a:t>+  </a:t>
            </a:r>
            <a:r>
              <a:rPr lang="it-IT" sz="2200" dirty="0" err="1"/>
              <a:t>IndexTest</a:t>
            </a:r>
            <a:r>
              <a:rPr lang="it-IT" sz="2200" dirty="0"/>
              <a:t> </a:t>
            </a:r>
            <a:r>
              <a:rPr lang="it-IT" sz="2200" dirty="0" smtClean="0"/>
              <a:t>and </a:t>
            </a:r>
            <a:r>
              <a:rPr lang="it-IT" sz="2200" dirty="0"/>
              <a:t>a </a:t>
            </a:r>
            <a:r>
              <a:rPr lang="it-IT" sz="2200" b="1" i="1" dirty="0" smtClean="0"/>
              <a:t>– </a:t>
            </a:r>
            <a:r>
              <a:rPr lang="it-IT" sz="2200" dirty="0" err="1"/>
              <a:t>ReferenceStandard</a:t>
            </a:r>
            <a:endParaRPr lang="it-IT" sz="2200" dirty="0"/>
          </a:p>
        </p:txBody>
      </p:sp>
      <p:sp>
        <p:nvSpPr>
          <p:cNvPr id="23" name="Rettangolo 22"/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4400" b="1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xit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1" grpId="0" animBg="1"/>
      <p:bldP spid="18" grpId="0" uiExpand="1" build="p"/>
      <p:bldP spid="6" grpId="0" animBg="1"/>
      <p:bldP spid="22" grpId="0" animBg="1"/>
      <p:bldP spid="7" grpId="0" uiExpand="1" animBg="1"/>
      <p:bldP spid="24" grpId="0" animBg="1"/>
      <p:bldP spid="25" grpId="0" uiExpand="1" animBg="1"/>
      <p:bldP spid="26" grpId="0" uiExpand="1" animBg="1"/>
      <p:bldP spid="27" grpId="0" animBg="1"/>
      <p:bldP spid="29" grpId="0" build="p"/>
      <p:bldP spid="29" grpI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661266" y="836712"/>
            <a:ext cx="68377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What is the 2x2 table?</a:t>
            </a:r>
          </a:p>
          <a:p>
            <a:pPr algn="ctr"/>
            <a:r>
              <a:rPr lang="en-US" sz="2200" dirty="0"/>
              <a:t>It is a cross tab.</a:t>
            </a:r>
          </a:p>
          <a:p>
            <a:pPr algn="ctr"/>
            <a:r>
              <a:rPr lang="en-US" sz="2200" dirty="0"/>
              <a:t>Built by crossing index test and reference standard results.</a:t>
            </a:r>
          </a:p>
          <a:p>
            <a:pPr algn="ctr"/>
            <a:r>
              <a:rPr lang="en-US" sz="2200" dirty="0"/>
              <a:t>It is a summary description of the study participants.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b="40734"/>
          <a:stretch>
            <a:fillRect/>
          </a:stretch>
        </p:blipFill>
        <p:spPr bwMode="auto">
          <a:xfrm>
            <a:off x="3143673" y="2276872"/>
            <a:ext cx="525742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7802542" y="3284984"/>
            <a:ext cx="597713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4072" y="4158650"/>
            <a:ext cx="5240700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2362" y="5266945"/>
            <a:ext cx="5303822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7450433" y="5188459"/>
            <a:ext cx="2701597" cy="2583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14"/>
          <p:cNvSpPr/>
          <p:nvPr/>
        </p:nvSpPr>
        <p:spPr>
          <a:xfrm>
            <a:off x="5591944" y="3713480"/>
            <a:ext cx="1728192" cy="147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The 2x2 </a:t>
            </a:r>
            <a:r>
              <a:rPr lang="it-IT" dirty="0" err="1"/>
              <a:t>table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91344" y="4036663"/>
            <a:ext cx="661527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 err="1" smtClean="0"/>
              <a:t>Results</a:t>
            </a:r>
            <a:r>
              <a:rPr lang="it-IT" sz="2200" dirty="0" smtClean="0"/>
              <a:t>:</a:t>
            </a:r>
          </a:p>
          <a:p>
            <a:pPr lvl="1"/>
            <a:r>
              <a:rPr lang="it-IT" sz="2200" dirty="0" smtClean="0"/>
              <a:t>51 </a:t>
            </a:r>
            <a:r>
              <a:rPr lang="it-IT" sz="2200" dirty="0" err="1" smtClean="0"/>
              <a:t>pts</a:t>
            </a:r>
            <a:r>
              <a:rPr lang="it-IT" sz="2200" dirty="0" smtClean="0"/>
              <a:t> </a:t>
            </a:r>
            <a:r>
              <a:rPr lang="it-IT" sz="2200" dirty="0" err="1" smtClean="0"/>
              <a:t>had</a:t>
            </a:r>
            <a:r>
              <a:rPr lang="it-IT" sz="2200" dirty="0" smtClean="0"/>
              <a:t> a </a:t>
            </a:r>
            <a:r>
              <a:rPr lang="it-IT" sz="2200" b="1" i="1" dirty="0" smtClean="0"/>
              <a:t>+  </a:t>
            </a:r>
            <a:r>
              <a:rPr lang="it-IT" sz="2200" dirty="0" err="1" smtClean="0"/>
              <a:t>IndexTest</a:t>
            </a:r>
            <a:r>
              <a:rPr lang="it-IT" sz="2200" dirty="0" smtClean="0"/>
              <a:t> and a </a:t>
            </a:r>
            <a:r>
              <a:rPr lang="it-IT" sz="2200" b="1" i="1" dirty="0" smtClean="0"/>
              <a:t>+</a:t>
            </a:r>
            <a:r>
              <a:rPr lang="it-IT" sz="2200" dirty="0" smtClean="0"/>
              <a:t> </a:t>
            </a:r>
            <a:r>
              <a:rPr lang="it-IT" sz="2200" dirty="0" err="1" smtClean="0"/>
              <a:t>ReferenceStandard</a:t>
            </a:r>
            <a:endParaRPr lang="it-IT" sz="2200" dirty="0" smtClean="0"/>
          </a:p>
          <a:p>
            <a:pPr lvl="1"/>
            <a:r>
              <a:rPr lang="it-IT" sz="2200" dirty="0"/>
              <a:t>20 </a:t>
            </a:r>
            <a:r>
              <a:rPr lang="it-IT" sz="2200" dirty="0" err="1"/>
              <a:t>pts</a:t>
            </a:r>
            <a:r>
              <a:rPr lang="it-IT" sz="2200" dirty="0"/>
              <a:t> </a:t>
            </a:r>
            <a:r>
              <a:rPr lang="it-IT" sz="2200" dirty="0" err="1"/>
              <a:t>had</a:t>
            </a:r>
            <a:r>
              <a:rPr lang="it-IT" sz="2200" dirty="0"/>
              <a:t> a </a:t>
            </a:r>
            <a:r>
              <a:rPr lang="it-IT" sz="2200" b="1" i="1" dirty="0"/>
              <a:t>–  </a:t>
            </a:r>
            <a:r>
              <a:rPr lang="it-IT" sz="2200" dirty="0" err="1"/>
              <a:t>IndexTest</a:t>
            </a:r>
            <a:r>
              <a:rPr lang="it-IT" sz="2200" dirty="0"/>
              <a:t> </a:t>
            </a:r>
            <a:r>
              <a:rPr lang="it-IT" sz="2200" dirty="0" smtClean="0"/>
              <a:t>and </a:t>
            </a:r>
            <a:r>
              <a:rPr lang="it-IT" sz="2200" dirty="0"/>
              <a:t>a </a:t>
            </a:r>
            <a:r>
              <a:rPr lang="it-IT" sz="2200" b="1" i="1" dirty="0" smtClean="0"/>
              <a:t>+ </a:t>
            </a:r>
            <a:r>
              <a:rPr lang="it-IT" sz="2200" dirty="0" err="1"/>
              <a:t>ReferenceStandard</a:t>
            </a:r>
            <a:endParaRPr lang="it-IT" sz="2200" dirty="0"/>
          </a:p>
          <a:p>
            <a:pPr lvl="1"/>
            <a:r>
              <a:rPr lang="it-IT" sz="2200" dirty="0" smtClean="0"/>
              <a:t>48 </a:t>
            </a:r>
            <a:r>
              <a:rPr lang="it-IT" sz="2200" dirty="0" err="1"/>
              <a:t>pts</a:t>
            </a:r>
            <a:r>
              <a:rPr lang="it-IT" sz="2200" dirty="0"/>
              <a:t> </a:t>
            </a:r>
            <a:r>
              <a:rPr lang="it-IT" sz="2200" dirty="0" err="1"/>
              <a:t>had</a:t>
            </a:r>
            <a:r>
              <a:rPr lang="it-IT" sz="2200" dirty="0"/>
              <a:t> a </a:t>
            </a:r>
            <a:r>
              <a:rPr lang="it-IT" sz="2200" b="1" i="1" dirty="0"/>
              <a:t>–  </a:t>
            </a:r>
            <a:r>
              <a:rPr lang="it-IT" sz="2200" dirty="0" err="1"/>
              <a:t>IndexTest</a:t>
            </a:r>
            <a:r>
              <a:rPr lang="it-IT" sz="2200" dirty="0"/>
              <a:t> </a:t>
            </a:r>
            <a:r>
              <a:rPr lang="it-IT" sz="2200" dirty="0" smtClean="0"/>
              <a:t>and </a:t>
            </a:r>
            <a:r>
              <a:rPr lang="it-IT" sz="2200" dirty="0"/>
              <a:t>a </a:t>
            </a:r>
            <a:r>
              <a:rPr lang="it-IT" sz="2200" b="1" i="1" dirty="0" smtClean="0"/>
              <a:t>–</a:t>
            </a:r>
            <a:r>
              <a:rPr lang="it-IT" sz="2200" dirty="0" smtClean="0"/>
              <a:t> </a:t>
            </a:r>
            <a:r>
              <a:rPr lang="it-IT" sz="2200" dirty="0" err="1"/>
              <a:t>ReferenceStandard</a:t>
            </a:r>
            <a:endParaRPr lang="it-IT" sz="2200" dirty="0"/>
          </a:p>
          <a:p>
            <a:pPr lvl="1"/>
            <a:r>
              <a:rPr lang="it-IT" sz="2200" dirty="0" smtClean="0"/>
              <a:t>  0 </a:t>
            </a:r>
            <a:r>
              <a:rPr lang="it-IT" sz="2200" dirty="0" err="1"/>
              <a:t>pts</a:t>
            </a:r>
            <a:r>
              <a:rPr lang="it-IT" sz="2200" dirty="0"/>
              <a:t> </a:t>
            </a:r>
            <a:r>
              <a:rPr lang="it-IT" sz="2200" dirty="0" err="1"/>
              <a:t>had</a:t>
            </a:r>
            <a:r>
              <a:rPr lang="it-IT" sz="2200" dirty="0"/>
              <a:t> a </a:t>
            </a:r>
            <a:r>
              <a:rPr lang="it-IT" sz="2200" b="1" i="1" dirty="0" smtClean="0"/>
              <a:t>+  </a:t>
            </a:r>
            <a:r>
              <a:rPr lang="it-IT" sz="2200" dirty="0" err="1"/>
              <a:t>IndexTest</a:t>
            </a:r>
            <a:r>
              <a:rPr lang="it-IT" sz="2200" dirty="0"/>
              <a:t> </a:t>
            </a:r>
            <a:r>
              <a:rPr lang="it-IT" sz="2200" dirty="0" smtClean="0"/>
              <a:t>and </a:t>
            </a:r>
            <a:r>
              <a:rPr lang="it-IT" sz="2200" dirty="0"/>
              <a:t>a </a:t>
            </a:r>
            <a:r>
              <a:rPr lang="it-IT" sz="2200" b="1" i="1" dirty="0" smtClean="0"/>
              <a:t>– </a:t>
            </a:r>
            <a:r>
              <a:rPr lang="it-IT" sz="2200" dirty="0" err="1"/>
              <a:t>ReferenceStandard</a:t>
            </a:r>
            <a:endParaRPr lang="it-IT" sz="2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341707" y="3261340"/>
            <a:ext cx="1068498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700" dirty="0" smtClean="0"/>
              <a:t>Index Test</a:t>
            </a:r>
            <a:endParaRPr lang="it-IT" sz="17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5515794" y="2719953"/>
            <a:ext cx="1732334" cy="26161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it-IT" sz="1700" dirty="0" smtClean="0"/>
              <a:t>Reference Standard</a:t>
            </a:r>
            <a:endParaRPr lang="it-IT" sz="17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306598" y="339033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Capsule </a:t>
            </a:r>
            <a:r>
              <a:rPr lang="it-IT" dirty="0" err="1" smtClean="0"/>
              <a:t>endoscopy</a:t>
            </a:r>
            <a:r>
              <a:rPr lang="it-IT" dirty="0" smtClean="0"/>
              <a:t> for the </a:t>
            </a:r>
            <a:r>
              <a:rPr lang="it-IT" dirty="0" err="1" smtClean="0"/>
              <a:t>diagnosis</a:t>
            </a:r>
            <a:r>
              <a:rPr lang="it-IT" dirty="0" smtClean="0"/>
              <a:t> of </a:t>
            </a:r>
            <a:r>
              <a:rPr lang="it-IT" dirty="0" err="1" smtClean="0"/>
              <a:t>esophageal</a:t>
            </a:r>
            <a:r>
              <a:rPr lang="it-IT" dirty="0" smtClean="0"/>
              <a:t> </a:t>
            </a:r>
            <a:r>
              <a:rPr lang="it-IT" dirty="0" err="1" smtClean="0"/>
              <a:t>varices</a:t>
            </a:r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191344" y="4036663"/>
            <a:ext cx="661527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 err="1" smtClean="0"/>
              <a:t>Results</a:t>
            </a:r>
            <a:r>
              <a:rPr lang="it-IT" sz="2200" dirty="0" smtClean="0"/>
              <a:t>:</a:t>
            </a:r>
          </a:p>
          <a:p>
            <a:pPr lvl="1"/>
            <a:r>
              <a:rPr lang="it-IT" sz="2200" dirty="0" smtClean="0"/>
              <a:t>51 </a:t>
            </a:r>
            <a:r>
              <a:rPr lang="it-IT" sz="2200" dirty="0" err="1" smtClean="0"/>
              <a:t>pts</a:t>
            </a:r>
            <a:r>
              <a:rPr lang="it-IT" sz="2200" dirty="0" smtClean="0"/>
              <a:t> </a:t>
            </a:r>
            <a:r>
              <a:rPr lang="it-IT" sz="2200" dirty="0" err="1" smtClean="0"/>
              <a:t>had</a:t>
            </a:r>
            <a:r>
              <a:rPr lang="it-IT" sz="2200" dirty="0" smtClean="0"/>
              <a:t> a </a:t>
            </a:r>
            <a:r>
              <a:rPr lang="it-IT" sz="2200" b="1" i="1" dirty="0" smtClean="0"/>
              <a:t>+  </a:t>
            </a:r>
            <a:r>
              <a:rPr lang="it-IT" sz="2200" dirty="0" err="1" smtClean="0"/>
              <a:t>IndexTest</a:t>
            </a:r>
            <a:r>
              <a:rPr lang="it-IT" sz="2200" dirty="0" smtClean="0"/>
              <a:t> and a </a:t>
            </a:r>
            <a:r>
              <a:rPr lang="it-IT" sz="2200" b="1" i="1" dirty="0" smtClean="0"/>
              <a:t>+</a:t>
            </a:r>
            <a:r>
              <a:rPr lang="it-IT" sz="2200" dirty="0" smtClean="0"/>
              <a:t> </a:t>
            </a:r>
            <a:r>
              <a:rPr lang="it-IT" sz="2200" dirty="0" err="1" smtClean="0"/>
              <a:t>ReferenceStandard</a:t>
            </a:r>
            <a:endParaRPr lang="it-IT" sz="2200" dirty="0" smtClean="0"/>
          </a:p>
          <a:p>
            <a:pPr lvl="1"/>
            <a:r>
              <a:rPr lang="it-IT" sz="2200" dirty="0"/>
              <a:t>20 </a:t>
            </a:r>
            <a:r>
              <a:rPr lang="it-IT" sz="2200" dirty="0" err="1"/>
              <a:t>pts</a:t>
            </a:r>
            <a:r>
              <a:rPr lang="it-IT" sz="2200" dirty="0"/>
              <a:t> </a:t>
            </a:r>
            <a:r>
              <a:rPr lang="it-IT" sz="2200" dirty="0" err="1"/>
              <a:t>had</a:t>
            </a:r>
            <a:r>
              <a:rPr lang="it-IT" sz="2200" dirty="0"/>
              <a:t> a </a:t>
            </a:r>
            <a:r>
              <a:rPr lang="it-IT" sz="2200" b="1" i="1" dirty="0"/>
              <a:t>–  </a:t>
            </a:r>
            <a:r>
              <a:rPr lang="it-IT" sz="2200" dirty="0" err="1"/>
              <a:t>IndexTest</a:t>
            </a:r>
            <a:r>
              <a:rPr lang="it-IT" sz="2200" dirty="0"/>
              <a:t> </a:t>
            </a:r>
            <a:r>
              <a:rPr lang="it-IT" sz="2200" dirty="0" smtClean="0"/>
              <a:t>and </a:t>
            </a:r>
            <a:r>
              <a:rPr lang="it-IT" sz="2200" dirty="0"/>
              <a:t>a </a:t>
            </a:r>
            <a:r>
              <a:rPr lang="it-IT" sz="2200" b="1" i="1" dirty="0" smtClean="0"/>
              <a:t>+ </a:t>
            </a:r>
            <a:r>
              <a:rPr lang="it-IT" sz="2200" dirty="0" err="1"/>
              <a:t>ReferenceStandard</a:t>
            </a:r>
            <a:endParaRPr lang="it-IT" sz="2200" dirty="0"/>
          </a:p>
          <a:p>
            <a:pPr lvl="1"/>
            <a:r>
              <a:rPr lang="it-IT" sz="2200" dirty="0" smtClean="0"/>
              <a:t>48 </a:t>
            </a:r>
            <a:r>
              <a:rPr lang="it-IT" sz="2200" dirty="0" err="1"/>
              <a:t>pts</a:t>
            </a:r>
            <a:r>
              <a:rPr lang="it-IT" sz="2200" dirty="0"/>
              <a:t> </a:t>
            </a:r>
            <a:r>
              <a:rPr lang="it-IT" sz="2200" dirty="0" err="1"/>
              <a:t>had</a:t>
            </a:r>
            <a:r>
              <a:rPr lang="it-IT" sz="2200" dirty="0"/>
              <a:t> a </a:t>
            </a:r>
            <a:r>
              <a:rPr lang="it-IT" sz="2200" b="1" i="1" dirty="0"/>
              <a:t>–  </a:t>
            </a:r>
            <a:r>
              <a:rPr lang="it-IT" sz="2200" dirty="0" err="1"/>
              <a:t>IndexTest</a:t>
            </a:r>
            <a:r>
              <a:rPr lang="it-IT" sz="2200" dirty="0"/>
              <a:t> </a:t>
            </a:r>
            <a:r>
              <a:rPr lang="it-IT" sz="2200" dirty="0" smtClean="0"/>
              <a:t>and </a:t>
            </a:r>
            <a:r>
              <a:rPr lang="it-IT" sz="2200" dirty="0"/>
              <a:t>a </a:t>
            </a:r>
            <a:r>
              <a:rPr lang="it-IT" sz="2200" b="1" i="1" dirty="0" smtClean="0"/>
              <a:t>–</a:t>
            </a:r>
            <a:r>
              <a:rPr lang="it-IT" sz="2200" dirty="0" smtClean="0"/>
              <a:t> </a:t>
            </a:r>
            <a:r>
              <a:rPr lang="it-IT" sz="2200" dirty="0" err="1"/>
              <a:t>ReferenceStandard</a:t>
            </a:r>
            <a:endParaRPr lang="it-IT" sz="2200" dirty="0"/>
          </a:p>
          <a:p>
            <a:pPr lvl="1"/>
            <a:r>
              <a:rPr lang="it-IT" sz="2200" dirty="0" smtClean="0"/>
              <a:t>  0 </a:t>
            </a:r>
            <a:r>
              <a:rPr lang="it-IT" sz="2200" dirty="0" err="1"/>
              <a:t>pts</a:t>
            </a:r>
            <a:r>
              <a:rPr lang="it-IT" sz="2200" dirty="0"/>
              <a:t> </a:t>
            </a:r>
            <a:r>
              <a:rPr lang="it-IT" sz="2200" dirty="0" err="1"/>
              <a:t>had</a:t>
            </a:r>
            <a:r>
              <a:rPr lang="it-IT" sz="2200" dirty="0"/>
              <a:t> a </a:t>
            </a:r>
            <a:r>
              <a:rPr lang="it-IT" sz="2200" b="1" i="1" dirty="0" smtClean="0"/>
              <a:t>+  </a:t>
            </a:r>
            <a:r>
              <a:rPr lang="it-IT" sz="2200" dirty="0" err="1"/>
              <a:t>IndexTest</a:t>
            </a:r>
            <a:r>
              <a:rPr lang="it-IT" sz="2200" dirty="0"/>
              <a:t> </a:t>
            </a:r>
            <a:r>
              <a:rPr lang="it-IT" sz="2200" dirty="0" smtClean="0"/>
              <a:t>and </a:t>
            </a:r>
            <a:r>
              <a:rPr lang="it-IT" sz="2200" dirty="0"/>
              <a:t>a </a:t>
            </a:r>
            <a:r>
              <a:rPr lang="it-IT" sz="2200" b="1" i="1" dirty="0" smtClean="0"/>
              <a:t>– </a:t>
            </a:r>
            <a:r>
              <a:rPr lang="it-IT" sz="2200" dirty="0" err="1"/>
              <a:t>ReferenceStandard</a:t>
            </a:r>
            <a:endParaRPr lang="it-IT" sz="2200" dirty="0"/>
          </a:p>
        </p:txBody>
      </p:sp>
      <p:sp>
        <p:nvSpPr>
          <p:cNvPr id="19" name="Rettangolo 18"/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4400" b="1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680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661266" y="836712"/>
            <a:ext cx="68377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What is the 2x2 table?</a:t>
            </a:r>
          </a:p>
          <a:p>
            <a:pPr algn="ctr"/>
            <a:r>
              <a:rPr lang="en-US" sz="2200" dirty="0"/>
              <a:t>It is a cross tab.</a:t>
            </a:r>
          </a:p>
          <a:p>
            <a:pPr algn="ctr"/>
            <a:r>
              <a:rPr lang="en-US" sz="2200" dirty="0"/>
              <a:t>Built by crossing index test and reference standard results.</a:t>
            </a:r>
          </a:p>
          <a:p>
            <a:pPr algn="ctr"/>
            <a:r>
              <a:rPr lang="en-US" sz="2200" dirty="0"/>
              <a:t>It is a summary description of the study participants.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b="40734"/>
          <a:stretch>
            <a:fillRect/>
          </a:stretch>
        </p:blipFill>
        <p:spPr bwMode="auto">
          <a:xfrm>
            <a:off x="3143673" y="2276872"/>
            <a:ext cx="525742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 l="3845" r="2013"/>
          <a:stretch>
            <a:fillRect/>
          </a:stretch>
        </p:blipFill>
        <p:spPr bwMode="auto">
          <a:xfrm>
            <a:off x="1570936" y="4365104"/>
            <a:ext cx="4381048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5591944" y="3284984"/>
            <a:ext cx="180020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5157192"/>
            <a:ext cx="4270200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7969" y="5085272"/>
            <a:ext cx="4861836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6456040" y="5013176"/>
            <a:ext cx="2448272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e 11"/>
          <p:cNvSpPr/>
          <p:nvPr/>
        </p:nvSpPr>
        <p:spPr>
          <a:xfrm>
            <a:off x="7752184" y="3645024"/>
            <a:ext cx="6480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The 2x2 </a:t>
            </a:r>
            <a:r>
              <a:rPr lang="it-IT" dirty="0" err="1"/>
              <a:t>table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4400" b="1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638057" y="922268"/>
            <a:ext cx="6884129" cy="1210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2200" dirty="0"/>
              <a:t>What is the 2x2 table?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2200" dirty="0"/>
              <a:t>It is a cross </a:t>
            </a:r>
            <a:r>
              <a:rPr lang="en-US" sz="2200" dirty="0" smtClean="0"/>
              <a:t>tab </a:t>
            </a:r>
            <a:r>
              <a:rPr lang="en-US" sz="2200" dirty="0"/>
              <a:t>containing four (2x2=4) numbers.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2200" dirty="0"/>
              <a:t>These four </a:t>
            </a:r>
            <a:r>
              <a:rPr lang="en-US" sz="2200" dirty="0" smtClean="0"/>
              <a:t>basic numbers </a:t>
            </a:r>
            <a:r>
              <a:rPr lang="en-US" sz="2200" dirty="0"/>
              <a:t>carry all the information needed.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b="40734"/>
          <a:stretch>
            <a:fillRect/>
          </a:stretch>
        </p:blipFill>
        <p:spPr bwMode="auto">
          <a:xfrm>
            <a:off x="3143673" y="2276872"/>
            <a:ext cx="525742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 l="3845" r="2013"/>
          <a:stretch>
            <a:fillRect/>
          </a:stretch>
        </p:blipFill>
        <p:spPr bwMode="auto">
          <a:xfrm>
            <a:off x="1570936" y="4365104"/>
            <a:ext cx="4381048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5157192"/>
            <a:ext cx="4270200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7969" y="5085272"/>
            <a:ext cx="4861836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6456040" y="5013176"/>
            <a:ext cx="2448272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e 11"/>
          <p:cNvSpPr/>
          <p:nvPr/>
        </p:nvSpPr>
        <p:spPr>
          <a:xfrm>
            <a:off x="7752184" y="3645024"/>
            <a:ext cx="6480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sellaDiTesto 12"/>
          <p:cNvSpPr txBox="1"/>
          <p:nvPr/>
        </p:nvSpPr>
        <p:spPr>
          <a:xfrm>
            <a:off x="1047646" y="3251170"/>
            <a:ext cx="1205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Two rows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663952" y="3933056"/>
            <a:ext cx="158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Two columns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8616280" y="2708920"/>
            <a:ext cx="1188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Four cells</a:t>
            </a:r>
          </a:p>
        </p:txBody>
      </p:sp>
      <p:sp>
        <p:nvSpPr>
          <p:cNvPr id="18" name="Ovale 17"/>
          <p:cNvSpPr/>
          <p:nvPr/>
        </p:nvSpPr>
        <p:spPr>
          <a:xfrm>
            <a:off x="5646000" y="3240000"/>
            <a:ext cx="288032" cy="1890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e 18"/>
          <p:cNvSpPr/>
          <p:nvPr/>
        </p:nvSpPr>
        <p:spPr>
          <a:xfrm>
            <a:off x="5663952" y="3451225"/>
            <a:ext cx="288032" cy="193799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e 19"/>
          <p:cNvSpPr/>
          <p:nvPr/>
        </p:nvSpPr>
        <p:spPr>
          <a:xfrm>
            <a:off x="6888088" y="3451225"/>
            <a:ext cx="288032" cy="193799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e 20"/>
          <p:cNvSpPr/>
          <p:nvPr/>
        </p:nvSpPr>
        <p:spPr>
          <a:xfrm>
            <a:off x="6888088" y="3232026"/>
            <a:ext cx="288032" cy="196974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olo 1"/>
          <p:cNvSpPr txBox="1">
            <a:spLocks/>
          </p:cNvSpPr>
          <p:nvPr/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The 2x2 </a:t>
            </a:r>
            <a:r>
              <a:rPr lang="it-IT" dirty="0" err="1"/>
              <a:t>table</a:t>
            </a:r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2341707" y="3261340"/>
            <a:ext cx="1068498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700" dirty="0" smtClean="0"/>
              <a:t>Index Test</a:t>
            </a:r>
            <a:endParaRPr lang="it-IT" sz="17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5515794" y="2719953"/>
            <a:ext cx="1732334" cy="26161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it-IT" sz="1700" dirty="0" smtClean="0"/>
              <a:t>Reference Standard</a:t>
            </a:r>
            <a:endParaRPr lang="it-IT" sz="1700" dirty="0"/>
          </a:p>
        </p:txBody>
      </p:sp>
      <p:sp>
        <p:nvSpPr>
          <p:cNvPr id="26" name="Rettangolo 25"/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4400" b="1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b="40734"/>
          <a:stretch>
            <a:fillRect/>
          </a:stretch>
        </p:blipFill>
        <p:spPr bwMode="auto">
          <a:xfrm>
            <a:off x="2330871" y="1241881"/>
            <a:ext cx="7556720" cy="24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sellaDiTesto 14"/>
          <p:cNvSpPr txBox="1"/>
          <p:nvPr/>
        </p:nvSpPr>
        <p:spPr>
          <a:xfrm>
            <a:off x="119336" y="4438273"/>
            <a:ext cx="11881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 2x2 table contains all the information needed for </a:t>
            </a:r>
            <a:r>
              <a:rPr lang="en-US" sz="2200" dirty="0" smtClean="0"/>
              <a:t>a quantitative </a:t>
            </a:r>
            <a:r>
              <a:rPr lang="en-US" sz="2200" dirty="0"/>
              <a:t>assessment of </a:t>
            </a:r>
            <a:r>
              <a:rPr lang="en-US" sz="2200" dirty="0" smtClean="0"/>
              <a:t>diagnostic </a:t>
            </a:r>
            <a:r>
              <a:rPr lang="en-US" sz="2200" dirty="0"/>
              <a:t>accuracy.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51384" y="4941169"/>
            <a:ext cx="1440000" cy="430887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u="sng" dirty="0" smtClean="0"/>
              <a:t>Accuracy</a:t>
            </a:r>
            <a:endParaRPr lang="en-US" sz="22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234074" y="5301208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51+48=99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250298" y="5301208"/>
            <a:ext cx="137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99/119=83%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51384" y="5867981"/>
            <a:ext cx="1440000" cy="43088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u="sng" dirty="0" smtClean="0">
                <a:solidFill>
                  <a:schemeClr val="bg1"/>
                </a:solidFill>
              </a:rPr>
              <a:t>Inaccuracy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234075" y="6237312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20+0=20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8250298" y="6237312"/>
            <a:ext cx="137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20/119=17%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598171" y="2483068"/>
            <a:ext cx="360000" cy="360000"/>
          </a:xfrm>
          <a:prstGeom prst="rect">
            <a:avLst/>
          </a:prstGeom>
          <a:solidFill>
            <a:srgbClr val="00FF00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b="1" dirty="0"/>
              <a:t>TP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598171" y="3038105"/>
            <a:ext cx="360000" cy="360000"/>
          </a:xfrm>
          <a:prstGeom prst="rect">
            <a:avLst/>
          </a:prstGeom>
          <a:solidFill>
            <a:srgbClr val="FF0000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FN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7362805" y="2483068"/>
            <a:ext cx="360000" cy="360000"/>
          </a:xfrm>
          <a:prstGeom prst="rect">
            <a:avLst/>
          </a:prstGeom>
          <a:solidFill>
            <a:srgbClr val="FF0000"/>
          </a:solidFill>
        </p:spPr>
        <p:txBody>
          <a:bodyPr wrap="none" lIns="36000" tIns="36000" rIns="36000" bIns="36000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pPr algn="ctr"/>
            <a:r>
              <a:rPr lang="en-US" sz="1800" dirty="0">
                <a:solidFill>
                  <a:schemeClr val="bg1"/>
                </a:solidFill>
              </a:rPr>
              <a:t>FP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362805" y="3038681"/>
            <a:ext cx="360000" cy="360000"/>
          </a:xfrm>
          <a:prstGeom prst="rect">
            <a:avLst/>
          </a:prstGeom>
          <a:solidFill>
            <a:srgbClr val="00FF00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b="1" dirty="0"/>
              <a:t>TN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474386" y="3591946"/>
            <a:ext cx="181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TP</a:t>
            </a:r>
            <a:r>
              <a:rPr lang="en-US" dirty="0"/>
              <a:t>: True Positives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474386" y="3870686"/>
            <a:ext cx="204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FN</a:t>
            </a:r>
            <a:r>
              <a:rPr lang="en-US" dirty="0"/>
              <a:t>: False Negatives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9731125" y="3645024"/>
            <a:ext cx="1861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FP</a:t>
            </a:r>
            <a:r>
              <a:rPr lang="en-US" dirty="0"/>
              <a:t>: False Positives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9731124" y="3923764"/>
            <a:ext cx="1944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TN</a:t>
            </a:r>
            <a:r>
              <a:rPr lang="en-US" dirty="0"/>
              <a:t>: True Negatives</a:t>
            </a:r>
          </a:p>
        </p:txBody>
      </p:sp>
      <p:sp>
        <p:nvSpPr>
          <p:cNvPr id="22" name="Titolo 1"/>
          <p:cNvSpPr txBox="1">
            <a:spLocks/>
          </p:cNvSpPr>
          <p:nvPr/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The 2x2 </a:t>
            </a:r>
            <a:r>
              <a:rPr lang="it-IT" dirty="0" err="1"/>
              <a:t>table</a:t>
            </a:r>
            <a:endParaRPr lang="it-IT" dirty="0"/>
          </a:p>
        </p:txBody>
      </p:sp>
      <p:sp>
        <p:nvSpPr>
          <p:cNvPr id="3" name="Ovale 2"/>
          <p:cNvSpPr>
            <a:spLocks noChangeAspect="1"/>
          </p:cNvSpPr>
          <p:nvPr/>
        </p:nvSpPr>
        <p:spPr>
          <a:xfrm>
            <a:off x="6006365" y="2636944"/>
            <a:ext cx="288000" cy="2880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/>
          <p:cNvSpPr>
            <a:spLocks noChangeAspect="1"/>
          </p:cNvSpPr>
          <p:nvPr/>
        </p:nvSpPr>
        <p:spPr>
          <a:xfrm>
            <a:off x="7766225" y="2948089"/>
            <a:ext cx="288000" cy="2880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>
            <a:spLocks noChangeAspect="1"/>
          </p:cNvSpPr>
          <p:nvPr/>
        </p:nvSpPr>
        <p:spPr>
          <a:xfrm>
            <a:off x="7814656" y="2627016"/>
            <a:ext cx="288000" cy="28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6006365" y="2940531"/>
            <a:ext cx="288000" cy="28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/>
          <p:cNvSpPr txBox="1"/>
          <p:nvPr/>
        </p:nvSpPr>
        <p:spPr>
          <a:xfrm>
            <a:off x="2196192" y="4941169"/>
            <a:ext cx="66539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how </a:t>
            </a:r>
            <a:r>
              <a:rPr lang="en-US" sz="2200" dirty="0"/>
              <a:t>many times </a:t>
            </a:r>
            <a:r>
              <a:rPr lang="en-US" sz="2200" dirty="0" smtClean="0"/>
              <a:t>was the </a:t>
            </a:r>
            <a:r>
              <a:rPr lang="en-US" sz="2200" dirty="0"/>
              <a:t>result of the index test </a:t>
            </a:r>
            <a:r>
              <a:rPr lang="en-US" sz="2200" dirty="0" smtClean="0"/>
              <a:t>“</a:t>
            </a:r>
            <a:r>
              <a:rPr lang="en-US" sz="2200" dirty="0"/>
              <a:t>right”?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2196192" y="5867981"/>
            <a:ext cx="68459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how </a:t>
            </a:r>
            <a:r>
              <a:rPr lang="en-US" sz="2200" dirty="0"/>
              <a:t>many times </a:t>
            </a:r>
            <a:r>
              <a:rPr lang="en-US" sz="2200" dirty="0" smtClean="0"/>
              <a:t>was the </a:t>
            </a:r>
            <a:r>
              <a:rPr lang="en-US" sz="2200" dirty="0"/>
              <a:t>result of the index test </a:t>
            </a:r>
            <a:r>
              <a:rPr lang="en-US" sz="2200" dirty="0" smtClean="0"/>
              <a:t>“</a:t>
            </a:r>
            <a:r>
              <a:rPr lang="en-US" sz="2200" dirty="0"/>
              <a:t>wrong”?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4400" b="1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1775520" y="2852936"/>
            <a:ext cx="1068498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700" dirty="0" smtClean="0"/>
              <a:t>Index Test</a:t>
            </a:r>
            <a:endParaRPr lang="it-IT" sz="1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6" grpId="0"/>
      <p:bldP spid="17" grpId="0"/>
      <p:bldP spid="18" grpId="0"/>
      <p:bldP spid="19" grpId="0"/>
      <p:bldP spid="3" grpId="0" animBg="1"/>
      <p:bldP spid="25" grpId="0" animBg="1"/>
      <p:bldP spid="26" grpId="0" animBg="1"/>
      <p:bldP spid="27" grpId="0" animBg="1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63352" y="1556792"/>
            <a:ext cx="1144927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Optimal study design: </a:t>
            </a:r>
            <a:r>
              <a:rPr lang="en-US" sz="2300" b="1" u="sng" dirty="0" smtClean="0"/>
              <a:t>cross-sectional</a:t>
            </a:r>
            <a:r>
              <a:rPr lang="en-US" sz="2300" dirty="0" smtClean="0"/>
              <a:t> with </a:t>
            </a:r>
            <a:r>
              <a:rPr lang="en-US" sz="2300" b="1" u="sng" dirty="0" smtClean="0"/>
              <a:t>consecutive patients</a:t>
            </a:r>
            <a:r>
              <a:rPr lang="en-US" sz="2300" dirty="0" smtClean="0"/>
              <a:t> selection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r>
              <a:rPr lang="en-US" sz="2300" dirty="0" smtClean="0"/>
              <a:t>The </a:t>
            </a:r>
            <a:r>
              <a:rPr lang="en-US" sz="2300" b="1" u="sng" dirty="0"/>
              <a:t>2x2 table </a:t>
            </a:r>
            <a:r>
              <a:rPr lang="en-US" sz="2300" dirty="0"/>
              <a:t>contains all the information needed to assess the diagnostic accuracy.</a:t>
            </a:r>
          </a:p>
          <a:p>
            <a:endParaRPr lang="en-US" sz="2300" dirty="0"/>
          </a:p>
          <a:p>
            <a:endParaRPr lang="en-US" sz="2300" dirty="0"/>
          </a:p>
          <a:p>
            <a:r>
              <a:rPr lang="en-US" sz="2300" dirty="0"/>
              <a:t>The </a:t>
            </a:r>
            <a:r>
              <a:rPr lang="en-US" sz="2300" b="1" u="sng" dirty="0"/>
              <a:t>overall accuracy </a:t>
            </a:r>
            <a:r>
              <a:rPr lang="en-US" sz="2300" dirty="0"/>
              <a:t>is a </a:t>
            </a:r>
            <a:r>
              <a:rPr lang="en-US" sz="2300" b="1" u="sng" dirty="0"/>
              <a:t>“rough” estimate </a:t>
            </a:r>
            <a:r>
              <a:rPr lang="en-US" sz="2300" dirty="0"/>
              <a:t>of the accuracy of an index test: false positives and false negatives are assumed to have the same importance</a:t>
            </a:r>
            <a:r>
              <a:rPr lang="en-US" sz="2300" dirty="0" smtClean="0"/>
              <a:t>.</a:t>
            </a:r>
          </a:p>
          <a:p>
            <a:endParaRPr lang="en-US" sz="2300" dirty="0" smtClean="0"/>
          </a:p>
          <a:p>
            <a:endParaRPr lang="en-US" sz="2300" dirty="0"/>
          </a:p>
          <a:p>
            <a:r>
              <a:rPr lang="en-US" sz="2300" dirty="0" smtClean="0"/>
              <a:t>A </a:t>
            </a:r>
            <a:r>
              <a:rPr lang="en-US" sz="2300" b="1" u="sng" dirty="0" smtClean="0"/>
              <a:t>combined evaluation </a:t>
            </a:r>
            <a:r>
              <a:rPr lang="en-US" sz="2300" dirty="0" smtClean="0"/>
              <a:t>of true(false) positives and true(false) negative </a:t>
            </a:r>
            <a:r>
              <a:rPr lang="en-US" sz="2300" b="1" u="sng" dirty="0" smtClean="0"/>
              <a:t>is needed </a:t>
            </a:r>
            <a:r>
              <a:rPr lang="en-US" sz="2300" dirty="0" smtClean="0"/>
              <a:t>for a correct assessment of the diagnostic accuracy</a:t>
            </a:r>
            <a:endParaRPr lang="en-US" sz="23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Take home </a:t>
            </a:r>
            <a:r>
              <a:rPr lang="it-IT" dirty="0" err="1"/>
              <a:t>points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4400" b="1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407368" y="1530350"/>
            <a:ext cx="8964488" cy="2893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200" dirty="0" smtClean="0"/>
              <a:t>Design of a </a:t>
            </a:r>
            <a:r>
              <a:rPr lang="it-IT" sz="2200" dirty="0" err="1" smtClean="0"/>
              <a:t>diagnostic</a:t>
            </a:r>
            <a:r>
              <a:rPr lang="it-IT" sz="2200" dirty="0" smtClean="0"/>
              <a:t> test </a:t>
            </a:r>
            <a:r>
              <a:rPr lang="it-IT" sz="2200" dirty="0" err="1" smtClean="0"/>
              <a:t>accuracy</a:t>
            </a:r>
            <a:r>
              <a:rPr lang="it-IT" sz="2200" dirty="0" smtClean="0"/>
              <a:t> </a:t>
            </a:r>
            <a:r>
              <a:rPr lang="it-IT" sz="2200" dirty="0" err="1" smtClean="0"/>
              <a:t>study</a:t>
            </a:r>
            <a:endParaRPr lang="it-IT" sz="2200" dirty="0" smtClean="0"/>
          </a:p>
          <a:p>
            <a:pPr>
              <a:spcAft>
                <a:spcPts val="1200"/>
              </a:spcAft>
            </a:pPr>
            <a:endParaRPr lang="it-IT" sz="2200" dirty="0"/>
          </a:p>
          <a:p>
            <a:pPr>
              <a:spcAft>
                <a:spcPts val="1200"/>
              </a:spcAft>
            </a:pPr>
            <a:r>
              <a:rPr lang="it-IT" sz="2200" dirty="0" err="1" smtClean="0"/>
              <a:t>Summary</a:t>
            </a:r>
            <a:r>
              <a:rPr lang="it-IT" sz="2200" dirty="0" smtClean="0"/>
              <a:t> of the </a:t>
            </a:r>
            <a:r>
              <a:rPr lang="it-IT" sz="2200" dirty="0" err="1" smtClean="0"/>
              <a:t>results</a:t>
            </a:r>
            <a:r>
              <a:rPr lang="it-IT" sz="2200" dirty="0" smtClean="0"/>
              <a:t>: the 2x2 </a:t>
            </a:r>
            <a:r>
              <a:rPr lang="it-IT" sz="2200" dirty="0" err="1" smtClean="0"/>
              <a:t>table</a:t>
            </a:r>
            <a:endParaRPr lang="it-IT" sz="2200" dirty="0" smtClean="0"/>
          </a:p>
          <a:p>
            <a:pPr>
              <a:spcAft>
                <a:spcPts val="1200"/>
              </a:spcAft>
            </a:pPr>
            <a:endParaRPr lang="it-IT" sz="2200" dirty="0"/>
          </a:p>
          <a:p>
            <a:pPr>
              <a:spcAft>
                <a:spcPts val="1200"/>
              </a:spcAft>
            </a:pPr>
            <a:r>
              <a:rPr lang="it-IT" sz="2200" dirty="0" err="1" smtClean="0"/>
              <a:t>Interpretation</a:t>
            </a:r>
            <a:r>
              <a:rPr lang="it-IT" sz="2200" dirty="0" smtClean="0"/>
              <a:t> of the </a:t>
            </a:r>
            <a:r>
              <a:rPr lang="it-IT" sz="2200" dirty="0" err="1" smtClean="0"/>
              <a:t>results</a:t>
            </a:r>
            <a:r>
              <a:rPr lang="it-IT" sz="2200" dirty="0" smtClean="0"/>
              <a:t>: </a:t>
            </a:r>
            <a:r>
              <a:rPr lang="it-IT" sz="2200" dirty="0" err="1" smtClean="0"/>
              <a:t>true</a:t>
            </a:r>
            <a:r>
              <a:rPr lang="it-IT" sz="2200" dirty="0" smtClean="0"/>
              <a:t> and false </a:t>
            </a:r>
            <a:r>
              <a:rPr lang="it-IT" sz="2200" dirty="0" err="1" smtClean="0"/>
              <a:t>results</a:t>
            </a:r>
            <a:endParaRPr lang="it-IT" sz="2200" dirty="0" smtClean="0"/>
          </a:p>
          <a:p>
            <a:pPr>
              <a:spcAft>
                <a:spcPts val="1200"/>
              </a:spcAft>
            </a:pPr>
            <a:endParaRPr lang="it-IT" sz="2200" dirty="0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400" b="1" dirty="0" err="1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Outline</a:t>
            </a:r>
            <a:endParaRPr lang="it-IT" sz="4400" b="1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4400" b="1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1352178" y="1504975"/>
            <a:ext cx="48260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200" b="1" dirty="0" err="1"/>
              <a:t>Index</a:t>
            </a:r>
            <a:r>
              <a:rPr lang="it-IT" sz="2200" b="1" dirty="0"/>
              <a:t> test</a:t>
            </a:r>
            <a:r>
              <a:rPr lang="it-IT" sz="2200" dirty="0"/>
              <a:t> (</a:t>
            </a:r>
            <a:r>
              <a:rPr lang="it-IT" sz="2200" dirty="0" err="1"/>
              <a:t>test</a:t>
            </a:r>
            <a:r>
              <a:rPr lang="it-IT" sz="2200" dirty="0"/>
              <a:t> under </a:t>
            </a:r>
            <a:r>
              <a:rPr lang="en-GB" sz="2200" dirty="0"/>
              <a:t>evaluation</a:t>
            </a:r>
            <a:r>
              <a:rPr lang="it-IT" sz="2200" dirty="0"/>
              <a:t>)</a:t>
            </a:r>
          </a:p>
        </p:txBody>
      </p:sp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1352178" y="2004221"/>
            <a:ext cx="6544022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2200" b="1" dirty="0" err="1"/>
              <a:t>Reference</a:t>
            </a:r>
            <a:r>
              <a:rPr lang="it-IT" sz="2200" b="1" dirty="0"/>
              <a:t> standard</a:t>
            </a:r>
            <a:r>
              <a:rPr lang="it-IT" sz="2200" dirty="0"/>
              <a:t> (</a:t>
            </a:r>
            <a:r>
              <a:rPr lang="it-IT" sz="2200" dirty="0" err="1"/>
              <a:t>previously</a:t>
            </a:r>
            <a:r>
              <a:rPr lang="it-IT" sz="2200" dirty="0"/>
              <a:t> “</a:t>
            </a:r>
            <a:r>
              <a:rPr lang="it-IT" sz="2200" dirty="0" err="1"/>
              <a:t>gold</a:t>
            </a:r>
            <a:r>
              <a:rPr lang="it-IT" sz="2200" dirty="0"/>
              <a:t> standard”)</a:t>
            </a:r>
          </a:p>
        </p:txBody>
      </p:sp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407368" y="3452708"/>
            <a:ext cx="11161240" cy="30726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200" b="1" dirty="0"/>
              <a:t>Key </a:t>
            </a:r>
            <a:r>
              <a:rPr lang="it-IT" sz="2200" b="1" dirty="0" err="1"/>
              <a:t>points</a:t>
            </a:r>
            <a:r>
              <a:rPr lang="it-IT" sz="2200" b="1" dirty="0"/>
              <a:t> </a:t>
            </a:r>
            <a:r>
              <a:rPr lang="it-IT" sz="2200" b="1" dirty="0" err="1"/>
              <a:t>of</a:t>
            </a:r>
            <a:r>
              <a:rPr lang="it-IT" sz="2200" b="1" dirty="0"/>
              <a:t> the </a:t>
            </a:r>
            <a:r>
              <a:rPr lang="it-IT" sz="2200" b="1" dirty="0" err="1"/>
              <a:t>diagnostic</a:t>
            </a:r>
            <a:r>
              <a:rPr lang="it-IT" sz="2200" b="1" dirty="0"/>
              <a:t> </a:t>
            </a:r>
            <a:r>
              <a:rPr lang="it-IT" sz="2200" b="1" dirty="0" err="1"/>
              <a:t>accuracy</a:t>
            </a:r>
            <a:r>
              <a:rPr lang="it-IT" sz="2200" b="1" dirty="0"/>
              <a:t> </a:t>
            </a:r>
            <a:r>
              <a:rPr lang="it-IT" sz="2200" b="1" dirty="0" err="1"/>
              <a:t>assessment</a:t>
            </a:r>
            <a:r>
              <a:rPr lang="it-IT" sz="2200" b="1" dirty="0"/>
              <a:t> procedure: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it-IT" sz="2000" dirty="0" err="1" smtClean="0"/>
              <a:t>Study</a:t>
            </a:r>
            <a:r>
              <a:rPr lang="it-IT" sz="2000" dirty="0" smtClean="0"/>
              <a:t> design: </a:t>
            </a:r>
            <a:r>
              <a:rPr lang="it-IT" sz="2000" dirty="0" err="1" smtClean="0"/>
              <a:t>setting</a:t>
            </a:r>
            <a:r>
              <a:rPr lang="it-IT" sz="2000" dirty="0" smtClean="0"/>
              <a:t> </a:t>
            </a:r>
            <a:r>
              <a:rPr lang="it-IT" sz="2000" dirty="0"/>
              <a:t>and </a:t>
            </a:r>
            <a:r>
              <a:rPr lang="it-IT" sz="2000" dirty="0" err="1"/>
              <a:t>patients</a:t>
            </a:r>
            <a:r>
              <a:rPr lang="it-IT" sz="2000" dirty="0"/>
              <a:t> </a:t>
            </a:r>
            <a:r>
              <a:rPr lang="it-IT" sz="2000" dirty="0" err="1"/>
              <a:t>selection</a:t>
            </a:r>
            <a:r>
              <a:rPr lang="it-IT" sz="2000" dirty="0"/>
              <a:t> </a:t>
            </a:r>
            <a:r>
              <a:rPr lang="it-IT" sz="2000" dirty="0" err="1"/>
              <a:t>modality</a:t>
            </a:r>
            <a:r>
              <a:rPr lang="it-IT" sz="2000" dirty="0"/>
              <a:t> (consecutive? inappropriate </a:t>
            </a:r>
            <a:r>
              <a:rPr lang="it-IT" sz="2000" dirty="0" err="1"/>
              <a:t>exclusions</a:t>
            </a:r>
            <a:r>
              <a:rPr lang="it-IT" sz="2000" dirty="0"/>
              <a:t>?)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it-IT" sz="2000" dirty="0" smtClean="0"/>
              <a:t>Technical </a:t>
            </a:r>
            <a:r>
              <a:rPr lang="it-IT" sz="2000" dirty="0" err="1"/>
              <a:t>characteristics</a:t>
            </a:r>
            <a:r>
              <a:rPr lang="it-IT" sz="2000" dirty="0"/>
              <a:t> of the </a:t>
            </a:r>
            <a:r>
              <a:rPr lang="it-IT" sz="2000" dirty="0" err="1"/>
              <a:t>two</a:t>
            </a:r>
            <a:r>
              <a:rPr lang="it-IT" sz="2000" dirty="0"/>
              <a:t> </a:t>
            </a:r>
            <a:r>
              <a:rPr lang="it-IT" sz="2000" dirty="0" err="1"/>
              <a:t>tests</a:t>
            </a:r>
            <a:endParaRPr lang="it-IT" sz="2000" dirty="0"/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it-IT" sz="2000" dirty="0" err="1" smtClean="0"/>
              <a:t>Blinding</a:t>
            </a:r>
            <a:endParaRPr lang="it-IT" sz="2000" dirty="0"/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it-IT" sz="2000" dirty="0" err="1" smtClean="0"/>
              <a:t>Same</a:t>
            </a:r>
            <a:r>
              <a:rPr lang="it-IT" sz="2000" dirty="0" smtClean="0"/>
              <a:t> </a:t>
            </a:r>
            <a:r>
              <a:rPr lang="it-IT" sz="2000" dirty="0" err="1"/>
              <a:t>reference</a:t>
            </a:r>
            <a:r>
              <a:rPr lang="it-IT" sz="2000" dirty="0"/>
              <a:t> standard for </a:t>
            </a:r>
            <a:r>
              <a:rPr lang="it-IT" sz="2000" dirty="0" err="1"/>
              <a:t>all</a:t>
            </a:r>
            <a:r>
              <a:rPr lang="it-IT" sz="2000" dirty="0"/>
              <a:t> the </a:t>
            </a:r>
            <a:r>
              <a:rPr lang="it-IT" sz="2000" dirty="0" err="1"/>
              <a:t>participants</a:t>
            </a:r>
            <a:endParaRPr lang="it-IT" sz="2000" dirty="0"/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it-IT" sz="2000" dirty="0" err="1" smtClean="0"/>
              <a:t>Threshold</a:t>
            </a:r>
            <a:r>
              <a:rPr lang="it-IT" sz="2000" dirty="0" smtClean="0"/>
              <a:t> </a:t>
            </a:r>
            <a:r>
              <a:rPr lang="it-IT" sz="2000" dirty="0"/>
              <a:t>(</a:t>
            </a:r>
            <a:r>
              <a:rPr lang="it-IT" sz="2000" dirty="0" err="1"/>
              <a:t>predefined</a:t>
            </a:r>
            <a:r>
              <a:rPr lang="it-IT" sz="2000" dirty="0"/>
              <a:t>?)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it-IT" sz="2000" dirty="0" smtClean="0"/>
              <a:t>Time </a:t>
            </a:r>
            <a:r>
              <a:rPr lang="it-IT" sz="2000" dirty="0" err="1"/>
              <a:t>interval</a:t>
            </a:r>
            <a:r>
              <a:rPr lang="it-IT" sz="2000" dirty="0"/>
              <a:t> </a:t>
            </a:r>
            <a:r>
              <a:rPr lang="it-IT" sz="2000" dirty="0" err="1"/>
              <a:t>between</a:t>
            </a:r>
            <a:r>
              <a:rPr lang="it-IT" sz="2000" dirty="0"/>
              <a:t> </a:t>
            </a:r>
            <a:r>
              <a:rPr lang="it-IT" sz="2000" dirty="0" err="1"/>
              <a:t>index</a:t>
            </a:r>
            <a:r>
              <a:rPr lang="it-IT" sz="2000" dirty="0"/>
              <a:t> and </a:t>
            </a:r>
            <a:r>
              <a:rPr lang="it-IT" sz="2000" dirty="0" err="1"/>
              <a:t>reference</a:t>
            </a:r>
            <a:r>
              <a:rPr lang="it-IT" sz="2000" dirty="0"/>
              <a:t> (appropriate?)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it-IT" sz="2000" dirty="0" smtClean="0"/>
              <a:t>Statistical </a:t>
            </a:r>
            <a:r>
              <a:rPr lang="it-IT" sz="2000" dirty="0" err="1"/>
              <a:t>analysis</a:t>
            </a:r>
            <a:r>
              <a:rPr lang="it-IT" sz="2000" dirty="0"/>
              <a:t> (appropriate? </a:t>
            </a:r>
            <a:r>
              <a:rPr lang="it-IT" sz="2000" dirty="0" err="1"/>
              <a:t>participants</a:t>
            </a:r>
            <a:r>
              <a:rPr lang="it-IT" sz="2000" dirty="0"/>
              <a:t> </a:t>
            </a:r>
            <a:r>
              <a:rPr lang="it-IT" sz="2000" dirty="0" err="1"/>
              <a:t>excluded</a:t>
            </a:r>
            <a:r>
              <a:rPr lang="it-IT" sz="2000" dirty="0"/>
              <a:t> from the </a:t>
            </a:r>
            <a:r>
              <a:rPr lang="it-IT" sz="2000" dirty="0" err="1"/>
              <a:t>analysis</a:t>
            </a:r>
            <a:r>
              <a:rPr lang="it-IT" sz="2000" dirty="0" smtClean="0"/>
              <a:t>?)</a:t>
            </a:r>
            <a:endParaRPr lang="it-IT" sz="2000" dirty="0"/>
          </a:p>
        </p:txBody>
      </p:sp>
      <p:sp>
        <p:nvSpPr>
          <p:cNvPr id="202765" name="Text Box 13"/>
          <p:cNvSpPr txBox="1">
            <a:spLocks noChangeArrowheads="1"/>
          </p:cNvSpPr>
          <p:nvPr/>
        </p:nvSpPr>
        <p:spPr bwMode="auto">
          <a:xfrm>
            <a:off x="1344242" y="2508078"/>
            <a:ext cx="755967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200" b="1" dirty="0"/>
              <a:t>Target </a:t>
            </a:r>
            <a:r>
              <a:rPr lang="it-IT" sz="2200" b="1" dirty="0" err="1"/>
              <a:t>condition</a:t>
            </a:r>
            <a:r>
              <a:rPr lang="it-IT" sz="2200" b="1" dirty="0"/>
              <a:t> </a:t>
            </a:r>
            <a:r>
              <a:rPr lang="it-IT" sz="2200" dirty="0"/>
              <a:t>(</a:t>
            </a:r>
            <a:r>
              <a:rPr lang="it-IT" sz="2200" dirty="0" err="1"/>
              <a:t>disease</a:t>
            </a:r>
            <a:r>
              <a:rPr lang="it-IT" sz="2200" dirty="0"/>
              <a:t> </a:t>
            </a:r>
            <a:r>
              <a:rPr lang="it-IT" sz="2200" dirty="0" err="1"/>
              <a:t>of</a:t>
            </a:r>
            <a:r>
              <a:rPr lang="it-IT" sz="2200" dirty="0"/>
              <a:t> interest)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it-IT" dirty="0" err="1" smtClean="0"/>
              <a:t>Terminology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4400" b="1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40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1" name="Text Box 5"/>
          <p:cNvSpPr txBox="1">
            <a:spLocks noChangeArrowheads="1"/>
          </p:cNvSpPr>
          <p:nvPr/>
        </p:nvSpPr>
        <p:spPr bwMode="auto">
          <a:xfrm>
            <a:off x="263352" y="1124744"/>
            <a:ext cx="11928647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100" dirty="0"/>
              <a:t>The aim of a diagnostic accuracy study is to evaluate the association between the </a:t>
            </a:r>
            <a:r>
              <a:rPr lang="en-US" sz="2100" dirty="0" smtClean="0"/>
              <a:t>index test results </a:t>
            </a:r>
            <a:r>
              <a:rPr lang="en-US" sz="2100" dirty="0"/>
              <a:t>and the disease status of the study participants.</a:t>
            </a:r>
          </a:p>
        </p:txBody>
      </p:sp>
      <p:sp>
        <p:nvSpPr>
          <p:cNvPr id="254982" name="Rectangle 6"/>
          <p:cNvSpPr>
            <a:spLocks noChangeArrowheads="1"/>
          </p:cNvSpPr>
          <p:nvPr/>
        </p:nvSpPr>
        <p:spPr bwMode="auto">
          <a:xfrm>
            <a:off x="5375276" y="4149725"/>
            <a:ext cx="1439863" cy="719138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200" b="1" dirty="0" smtClean="0"/>
              <a:t>Index </a:t>
            </a:r>
          </a:p>
          <a:p>
            <a:pPr algn="ctr"/>
            <a:r>
              <a:rPr lang="it-IT" sz="2200" b="1" dirty="0" smtClean="0"/>
              <a:t>Test</a:t>
            </a:r>
            <a:endParaRPr lang="it-IT" sz="2200" b="1" dirty="0"/>
          </a:p>
        </p:txBody>
      </p:sp>
      <p:pic>
        <p:nvPicPr>
          <p:cNvPr id="254983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84700" y="4221164"/>
            <a:ext cx="488950" cy="688975"/>
          </a:xfrm>
          <a:noFill/>
          <a:ln/>
        </p:spPr>
      </p:pic>
      <p:pic>
        <p:nvPicPr>
          <p:cNvPr id="254984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008438" y="3789364"/>
            <a:ext cx="488950" cy="688975"/>
          </a:xfrm>
          <a:noFill/>
          <a:ln/>
        </p:spPr>
      </p:pic>
      <p:pic>
        <p:nvPicPr>
          <p:cNvPr id="25498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9300" y="3573464"/>
            <a:ext cx="4889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98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3400" y="4365626"/>
            <a:ext cx="4889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98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6638" y="4797426"/>
            <a:ext cx="4889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98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0" y="3084514"/>
            <a:ext cx="4889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98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1463" y="4508501"/>
            <a:ext cx="4889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990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3400" y="5013326"/>
            <a:ext cx="4889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991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6638" y="4149726"/>
            <a:ext cx="4889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992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4475" y="3860801"/>
            <a:ext cx="4889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993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55000" y="2636839"/>
            <a:ext cx="4889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994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2338" y="3100389"/>
            <a:ext cx="4889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995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23200" y="3100389"/>
            <a:ext cx="4889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996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6950" y="5084764"/>
            <a:ext cx="4889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997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01050" y="5734051"/>
            <a:ext cx="4889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998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91625" y="5157789"/>
            <a:ext cx="4889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999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0850" y="4941889"/>
            <a:ext cx="4889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5000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04288" y="5589589"/>
            <a:ext cx="4889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5001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3538" y="5403851"/>
            <a:ext cx="4889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5002" name="Picture 2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35863" y="4868864"/>
            <a:ext cx="4889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5003" name="Text Box 27"/>
          <p:cNvSpPr txBox="1">
            <a:spLocks noChangeArrowheads="1"/>
          </p:cNvSpPr>
          <p:nvPr/>
        </p:nvSpPr>
        <p:spPr bwMode="auto">
          <a:xfrm>
            <a:off x="6600825" y="3541714"/>
            <a:ext cx="4651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4400"/>
              <a:t>+</a:t>
            </a:r>
          </a:p>
        </p:txBody>
      </p:sp>
      <p:sp>
        <p:nvSpPr>
          <p:cNvPr id="255004" name="Text Box 28"/>
          <p:cNvSpPr txBox="1">
            <a:spLocks noChangeArrowheads="1"/>
          </p:cNvSpPr>
          <p:nvPr/>
        </p:nvSpPr>
        <p:spPr bwMode="auto">
          <a:xfrm>
            <a:off x="6600825" y="4365626"/>
            <a:ext cx="4651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4400"/>
              <a:t>_</a:t>
            </a:r>
          </a:p>
        </p:txBody>
      </p:sp>
      <p:sp>
        <p:nvSpPr>
          <p:cNvPr id="255005" name="Line 29"/>
          <p:cNvSpPr>
            <a:spLocks noChangeShapeType="1"/>
          </p:cNvSpPr>
          <p:nvPr/>
        </p:nvSpPr>
        <p:spPr bwMode="auto">
          <a:xfrm rot="1800000">
            <a:off x="2711451" y="3644900"/>
            <a:ext cx="2665413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06" name="Line 30"/>
          <p:cNvSpPr>
            <a:spLocks noChangeShapeType="1"/>
          </p:cNvSpPr>
          <p:nvPr/>
        </p:nvSpPr>
        <p:spPr bwMode="auto">
          <a:xfrm rot="19800000">
            <a:off x="2711451" y="5373688"/>
            <a:ext cx="2665413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07" name="Line 31"/>
          <p:cNvSpPr>
            <a:spLocks noChangeShapeType="1"/>
          </p:cNvSpPr>
          <p:nvPr/>
        </p:nvSpPr>
        <p:spPr bwMode="auto">
          <a:xfrm rot="900000" flipV="1">
            <a:off x="7102476" y="3246438"/>
            <a:ext cx="2233613" cy="116205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08" name="Line 32"/>
          <p:cNvSpPr>
            <a:spLocks noChangeShapeType="1"/>
          </p:cNvSpPr>
          <p:nvPr/>
        </p:nvSpPr>
        <p:spPr bwMode="auto">
          <a:xfrm rot="18900000">
            <a:off x="6648451" y="3306763"/>
            <a:ext cx="2232025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09" name="Line 33"/>
          <p:cNvSpPr>
            <a:spLocks noChangeShapeType="1"/>
          </p:cNvSpPr>
          <p:nvPr/>
        </p:nvSpPr>
        <p:spPr bwMode="auto">
          <a:xfrm rot="900000">
            <a:off x="6759576" y="5084763"/>
            <a:ext cx="2232025" cy="1268412"/>
          </a:xfrm>
          <a:prstGeom prst="line">
            <a:avLst/>
          </a:prstGeom>
          <a:noFill/>
          <a:ln w="34925">
            <a:solidFill>
              <a:srgbClr val="00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10" name="Line 34"/>
          <p:cNvSpPr>
            <a:spLocks noChangeShapeType="1"/>
          </p:cNvSpPr>
          <p:nvPr/>
        </p:nvSpPr>
        <p:spPr bwMode="auto">
          <a:xfrm rot="18900000">
            <a:off x="7585075" y="3810000"/>
            <a:ext cx="1817688" cy="2484438"/>
          </a:xfrm>
          <a:prstGeom prst="line">
            <a:avLst/>
          </a:prstGeom>
          <a:noFill/>
          <a:ln w="34925">
            <a:solidFill>
              <a:srgbClr val="00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Titolo 1"/>
          <p:cNvSpPr txBox="1">
            <a:spLocks/>
          </p:cNvSpPr>
          <p:nvPr/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it-IT" dirty="0" err="1"/>
              <a:t>Study</a:t>
            </a:r>
            <a:r>
              <a:rPr lang="it-IT" dirty="0"/>
              <a:t> design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4400" b="1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asellaDiTesto 28"/>
          <p:cNvSpPr txBox="1"/>
          <p:nvPr/>
        </p:nvSpPr>
        <p:spPr>
          <a:xfrm>
            <a:off x="4092537" y="962976"/>
            <a:ext cx="4084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err="1"/>
              <a:t>Study</a:t>
            </a:r>
            <a:r>
              <a:rPr lang="it-IT" sz="2800" b="1" dirty="0"/>
              <a:t> design: case-control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336" y="1714783"/>
            <a:ext cx="5262307" cy="11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e 6"/>
          <p:cNvSpPr/>
          <p:nvPr/>
        </p:nvSpPr>
        <p:spPr>
          <a:xfrm>
            <a:off x="762327" y="1628800"/>
            <a:ext cx="1867800" cy="4664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9283" y="2479699"/>
            <a:ext cx="6029325" cy="3757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e 5"/>
          <p:cNvSpPr/>
          <p:nvPr/>
        </p:nvSpPr>
        <p:spPr>
          <a:xfrm>
            <a:off x="10580363" y="4358504"/>
            <a:ext cx="988245" cy="63235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8132090" y="4630820"/>
            <a:ext cx="1296144" cy="63235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it-IT" dirty="0" err="1"/>
              <a:t>Study</a:t>
            </a:r>
            <a:r>
              <a:rPr lang="it-IT" dirty="0"/>
              <a:t> design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832304" y="1124744"/>
            <a:ext cx="2433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Index test: AFP</a:t>
            </a:r>
          </a:p>
          <a:p>
            <a:r>
              <a:rPr lang="it-IT" sz="2000" dirty="0" smtClean="0"/>
              <a:t>Target </a:t>
            </a:r>
            <a:r>
              <a:rPr lang="it-IT" sz="2000" dirty="0" err="1" smtClean="0"/>
              <a:t>condition</a:t>
            </a:r>
            <a:r>
              <a:rPr lang="it-IT" sz="2000" dirty="0" smtClean="0"/>
              <a:t>: HCC</a:t>
            </a:r>
            <a:endParaRPr lang="it-IT" sz="200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4229" y="3004630"/>
            <a:ext cx="429085" cy="1008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3108" y="2874515"/>
            <a:ext cx="429085" cy="100800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8850" y="3090123"/>
            <a:ext cx="429085" cy="10080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5602" y="3945633"/>
            <a:ext cx="429085" cy="100800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804" y="3502176"/>
            <a:ext cx="429085" cy="1008000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881" y="4396146"/>
            <a:ext cx="429085" cy="100800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7534" y="4712882"/>
            <a:ext cx="429085" cy="100800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5371" y="4124709"/>
            <a:ext cx="429085" cy="10080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9357" y="4972732"/>
            <a:ext cx="429085" cy="1008000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9431" y="3177784"/>
            <a:ext cx="429085" cy="1008000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6142" y="3620709"/>
            <a:ext cx="429085" cy="1008000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9107" y="3574813"/>
            <a:ext cx="429085" cy="1008000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2879" y="4622789"/>
            <a:ext cx="429085" cy="1008000"/>
          </a:xfrm>
          <a:prstGeom prst="rect">
            <a:avLst/>
          </a:prstGeom>
          <a:noFill/>
          <a:ln w="53975">
            <a:noFill/>
          </a:ln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7263" y="4225760"/>
            <a:ext cx="429085" cy="1008000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801" y="4442998"/>
            <a:ext cx="429085" cy="1008000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3794" y="4866110"/>
            <a:ext cx="429085" cy="100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305807" y="5593800"/>
            <a:ext cx="827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HCC </a:t>
            </a:r>
          </a:p>
          <a:p>
            <a:pPr algn="ctr"/>
            <a:r>
              <a:rPr lang="it-IT" dirty="0" smtClean="0"/>
              <a:t>(</a:t>
            </a:r>
            <a:r>
              <a:rPr lang="it-IT" dirty="0" err="1" smtClean="0"/>
              <a:t>cases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142563" y="5446965"/>
            <a:ext cx="1081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No HCC </a:t>
            </a:r>
          </a:p>
          <a:p>
            <a:pPr algn="ctr"/>
            <a:r>
              <a:rPr lang="it-IT" dirty="0" smtClean="0"/>
              <a:t>(</a:t>
            </a:r>
            <a:r>
              <a:rPr lang="it-IT" dirty="0" err="1" smtClean="0"/>
              <a:t>controls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940739" y="3490617"/>
            <a:ext cx="16952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 err="1" smtClean="0"/>
              <a:t>Two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samples</a:t>
            </a:r>
            <a:endParaRPr lang="it-IT" sz="2200" b="1" dirty="0"/>
          </a:p>
        </p:txBody>
      </p:sp>
      <p:sp>
        <p:nvSpPr>
          <p:cNvPr id="33" name="Rettangolo 32"/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4400" b="1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16080" y="1882295"/>
            <a:ext cx="5000728" cy="5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asellaDiTesto 10"/>
          <p:cNvSpPr txBox="1"/>
          <p:nvPr/>
        </p:nvSpPr>
        <p:spPr>
          <a:xfrm>
            <a:off x="5787230" y="1582848"/>
            <a:ext cx="200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Reference standard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91070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 animBg="1"/>
      <p:bldP spid="6" grpId="0" animBg="1"/>
      <p:bldP spid="14" grpId="0" animBg="1"/>
      <p:bldP spid="5" grpId="0"/>
      <p:bldP spid="32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 txBox="1">
            <a:spLocks/>
          </p:cNvSpPr>
          <p:nvPr/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it-IT" dirty="0" err="1"/>
              <a:t>Study</a:t>
            </a:r>
            <a:r>
              <a:rPr lang="it-IT" dirty="0"/>
              <a:t> design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07368" y="1846545"/>
            <a:ext cx="780386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400" dirty="0" smtClean="0"/>
              <a:t>Index test: </a:t>
            </a:r>
            <a:r>
              <a:rPr lang="it-IT" sz="2400" dirty="0" err="1" smtClean="0"/>
              <a:t>Platelet</a:t>
            </a:r>
            <a:r>
              <a:rPr lang="it-IT" sz="2400" dirty="0" smtClean="0"/>
              <a:t> </a:t>
            </a:r>
            <a:r>
              <a:rPr lang="it-IT" sz="2400" dirty="0" err="1" smtClean="0"/>
              <a:t>count</a:t>
            </a:r>
            <a:endParaRPr lang="it-IT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400" dirty="0" smtClean="0"/>
              <a:t>Target </a:t>
            </a:r>
            <a:r>
              <a:rPr lang="it-IT" sz="2400" dirty="0" err="1" smtClean="0"/>
              <a:t>condition</a:t>
            </a:r>
            <a:r>
              <a:rPr lang="it-IT" sz="2400" dirty="0" smtClean="0"/>
              <a:t>: </a:t>
            </a:r>
            <a:r>
              <a:rPr lang="it-IT" sz="2400" dirty="0" err="1"/>
              <a:t>E</a:t>
            </a:r>
            <a:r>
              <a:rPr lang="it-IT" sz="2400" dirty="0" err="1" smtClean="0"/>
              <a:t>sophageal</a:t>
            </a:r>
            <a:r>
              <a:rPr lang="it-IT" sz="2400" dirty="0" smtClean="0"/>
              <a:t> </a:t>
            </a:r>
            <a:r>
              <a:rPr lang="it-IT" sz="2400" dirty="0" err="1" smtClean="0"/>
              <a:t>varices</a:t>
            </a:r>
            <a:endParaRPr lang="it-IT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400" dirty="0" smtClean="0"/>
              <a:t>Reference standard: </a:t>
            </a:r>
            <a:r>
              <a:rPr lang="it-IT" sz="2400" dirty="0" err="1" smtClean="0"/>
              <a:t>Upper</a:t>
            </a:r>
            <a:r>
              <a:rPr lang="it-IT" sz="2400" dirty="0" smtClean="0"/>
              <a:t> </a:t>
            </a:r>
            <a:r>
              <a:rPr lang="it-IT" sz="2400" dirty="0" err="1" smtClean="0"/>
              <a:t>gastrointestinal</a:t>
            </a:r>
            <a:r>
              <a:rPr lang="it-IT" sz="2400" dirty="0" smtClean="0"/>
              <a:t> </a:t>
            </a:r>
            <a:r>
              <a:rPr lang="it-IT" sz="2400" dirty="0" err="1" smtClean="0"/>
              <a:t>endoscopy</a:t>
            </a:r>
            <a:r>
              <a:rPr lang="it-IT" sz="2400" dirty="0" smtClean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it-IT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400" dirty="0" err="1" smtClean="0"/>
              <a:t>Participants</a:t>
            </a:r>
            <a:r>
              <a:rPr lang="it-IT" sz="2400" dirty="0" smtClean="0"/>
              <a:t> </a:t>
            </a:r>
            <a:r>
              <a:rPr lang="it-IT" sz="2400" dirty="0" err="1" smtClean="0"/>
              <a:t>included</a:t>
            </a:r>
            <a:r>
              <a:rPr lang="it-IT" sz="2400" dirty="0" smtClean="0"/>
              <a:t>: </a:t>
            </a:r>
            <a:r>
              <a:rPr lang="it-IT" sz="2400" dirty="0" err="1" smtClean="0"/>
              <a:t>only</a:t>
            </a:r>
            <a:r>
              <a:rPr lang="it-IT" sz="2400" dirty="0" smtClean="0"/>
              <a:t> people </a:t>
            </a:r>
            <a:r>
              <a:rPr lang="it-IT" sz="2400" dirty="0" err="1" smtClean="0"/>
              <a:t>with</a:t>
            </a:r>
            <a:r>
              <a:rPr lang="it-IT" sz="2400" dirty="0" smtClean="0"/>
              <a:t> </a:t>
            </a:r>
            <a:r>
              <a:rPr lang="it-IT" sz="2400" dirty="0" err="1" smtClean="0"/>
              <a:t>Child-A</a:t>
            </a:r>
            <a:r>
              <a:rPr lang="it-IT" sz="2400" dirty="0" smtClean="0"/>
              <a:t> HCV </a:t>
            </a:r>
            <a:r>
              <a:rPr lang="it-IT" sz="2400" dirty="0" err="1" smtClean="0"/>
              <a:t>Cirrhosis</a:t>
            </a:r>
            <a:r>
              <a:rPr lang="it-IT" sz="2400" dirty="0" smtClean="0"/>
              <a:t> </a:t>
            </a:r>
            <a:endParaRPr lang="it-IT" sz="2400" dirty="0"/>
          </a:p>
        </p:txBody>
      </p:sp>
      <p:sp>
        <p:nvSpPr>
          <p:cNvPr id="7" name="Rettangolo 6"/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4400" b="1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27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372" y="3141144"/>
            <a:ext cx="4920637" cy="1584000"/>
          </a:xfrm>
          <a:prstGeom prst="rect">
            <a:avLst/>
          </a:prstGeom>
        </p:spPr>
      </p:pic>
      <p:sp>
        <p:nvSpPr>
          <p:cNvPr id="15" name="Titolo 1"/>
          <p:cNvSpPr txBox="1">
            <a:spLocks/>
          </p:cNvSpPr>
          <p:nvPr/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it-IT" dirty="0" err="1"/>
              <a:t>Study</a:t>
            </a:r>
            <a:r>
              <a:rPr lang="it-IT" dirty="0"/>
              <a:t> design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30350"/>
            <a:ext cx="5277315" cy="936000"/>
          </a:xfrm>
          <a:prstGeom prst="rect">
            <a:avLst/>
          </a:prstGeom>
        </p:spPr>
      </p:pic>
      <p:grpSp>
        <p:nvGrpSpPr>
          <p:cNvPr id="13" name="Gruppo 12"/>
          <p:cNvGrpSpPr>
            <a:grpSpLocks noChangeAspect="1"/>
          </p:cNvGrpSpPr>
          <p:nvPr/>
        </p:nvGrpSpPr>
        <p:grpSpPr>
          <a:xfrm>
            <a:off x="6096000" y="1976109"/>
            <a:ext cx="5327540" cy="4284000"/>
            <a:chOff x="2138362" y="2786062"/>
            <a:chExt cx="7954048" cy="6396038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8362" y="2786062"/>
              <a:ext cx="7915275" cy="1285875"/>
            </a:xfrm>
            <a:prstGeom prst="rect">
              <a:avLst/>
            </a:prstGeom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 rotWithShape="1">
            <a:blip r:embed="rId6" cstate="print"/>
            <a:srcRect t="3755"/>
            <a:stretch/>
          </p:blipFill>
          <p:spPr>
            <a:xfrm>
              <a:off x="2177135" y="3645024"/>
              <a:ext cx="7915275" cy="5537076"/>
            </a:xfrm>
            <a:prstGeom prst="rect">
              <a:avLst/>
            </a:prstGeom>
          </p:spPr>
        </p:pic>
      </p:grpSp>
      <p:sp>
        <p:nvSpPr>
          <p:cNvPr id="17" name="CasellaDiTesto 16"/>
          <p:cNvSpPr txBox="1"/>
          <p:nvPr/>
        </p:nvSpPr>
        <p:spPr>
          <a:xfrm>
            <a:off x="6146330" y="1586469"/>
            <a:ext cx="3045898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000" b="1" dirty="0" err="1" smtClean="0"/>
              <a:t>Inclusion</a:t>
            </a:r>
            <a:r>
              <a:rPr lang="it-IT" sz="2000" b="1" dirty="0" smtClean="0"/>
              <a:t>/</a:t>
            </a:r>
            <a:r>
              <a:rPr lang="it-IT" sz="2000" b="1" dirty="0" err="1" smtClean="0"/>
              <a:t>exclusion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criteria</a:t>
            </a:r>
            <a:endParaRPr lang="it-IT" sz="2000" b="1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5709" y="5413286"/>
            <a:ext cx="4738759" cy="1008000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148224" y="1255623"/>
            <a:ext cx="2063257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000" b="1" dirty="0" err="1" smtClean="0"/>
              <a:t>Patients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selection</a:t>
            </a:r>
            <a:endParaRPr lang="it-IT" sz="20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149688" y="2676167"/>
            <a:ext cx="1234184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000" b="1" dirty="0" smtClean="0"/>
              <a:t>Index test</a:t>
            </a:r>
            <a:endParaRPr lang="it-IT" sz="20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171757" y="5013176"/>
            <a:ext cx="2251835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000" b="1" dirty="0" smtClean="0"/>
              <a:t>Reference standard</a:t>
            </a:r>
            <a:endParaRPr lang="it-IT" sz="2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408368" y="1124744"/>
            <a:ext cx="2696497" cy="6924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300" b="1" dirty="0" smtClean="0"/>
              <a:t>Index test: </a:t>
            </a:r>
            <a:r>
              <a:rPr lang="it-IT" sz="1300" b="1" dirty="0" err="1" smtClean="0"/>
              <a:t>Platelet</a:t>
            </a:r>
            <a:r>
              <a:rPr lang="it-IT" sz="1300" b="1" dirty="0" smtClean="0"/>
              <a:t> </a:t>
            </a:r>
            <a:r>
              <a:rPr lang="it-IT" sz="1300" b="1" dirty="0" err="1" smtClean="0"/>
              <a:t>count</a:t>
            </a:r>
            <a:endParaRPr lang="it-IT" sz="1300" b="1" dirty="0" smtClean="0"/>
          </a:p>
          <a:p>
            <a:r>
              <a:rPr lang="it-IT" sz="1300" b="1" dirty="0" smtClean="0"/>
              <a:t>Target </a:t>
            </a:r>
            <a:r>
              <a:rPr lang="it-IT" sz="1300" b="1" dirty="0" err="1" smtClean="0"/>
              <a:t>condition</a:t>
            </a:r>
            <a:r>
              <a:rPr lang="it-IT" sz="1300" b="1" dirty="0" smtClean="0"/>
              <a:t>: </a:t>
            </a:r>
            <a:r>
              <a:rPr lang="it-IT" sz="1300" b="1" dirty="0" err="1" smtClean="0"/>
              <a:t>Esophageal</a:t>
            </a:r>
            <a:r>
              <a:rPr lang="it-IT" sz="1300" b="1" dirty="0" smtClean="0"/>
              <a:t> </a:t>
            </a:r>
            <a:r>
              <a:rPr lang="it-IT" sz="1300" b="1" dirty="0" err="1" smtClean="0"/>
              <a:t>varices</a:t>
            </a:r>
            <a:endParaRPr lang="it-IT" sz="1300" b="1" dirty="0" smtClean="0"/>
          </a:p>
          <a:p>
            <a:r>
              <a:rPr lang="it-IT" sz="1300" b="1" dirty="0" smtClean="0"/>
              <a:t>Reference standard: </a:t>
            </a:r>
            <a:r>
              <a:rPr lang="it-IT" sz="1300" b="1" dirty="0" err="1" smtClean="0"/>
              <a:t>Endoscopy</a:t>
            </a:r>
            <a:r>
              <a:rPr lang="it-IT" sz="1300" b="1" dirty="0" smtClean="0"/>
              <a:t> </a:t>
            </a:r>
            <a:endParaRPr lang="it-IT" sz="1300" b="1" dirty="0"/>
          </a:p>
        </p:txBody>
      </p:sp>
      <p:sp>
        <p:nvSpPr>
          <p:cNvPr id="19" name="Rettangolo 18"/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4400" b="1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222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855" y="5733256"/>
            <a:ext cx="4271281" cy="7373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200"/>
          </a:p>
        </p:txBody>
      </p:sp>
      <p:sp>
        <p:nvSpPr>
          <p:cNvPr id="5" name="Rettangolo arrotondato 4"/>
          <p:cNvSpPr/>
          <p:nvPr/>
        </p:nvSpPr>
        <p:spPr>
          <a:xfrm>
            <a:off x="336694" y="2465878"/>
            <a:ext cx="2590954" cy="400277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3862596" y="2492896"/>
            <a:ext cx="4743867" cy="294875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885936" y="836712"/>
            <a:ext cx="104666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000" b="1" dirty="0" err="1"/>
              <a:t>Study</a:t>
            </a:r>
            <a:r>
              <a:rPr lang="it-IT" sz="3000" b="1" dirty="0"/>
              <a:t> design: cross-</a:t>
            </a:r>
            <a:r>
              <a:rPr lang="it-IT" sz="3000" b="1" dirty="0" err="1"/>
              <a:t>sectional</a:t>
            </a:r>
            <a:r>
              <a:rPr lang="it-IT" sz="3000" b="1" dirty="0"/>
              <a:t> </a:t>
            </a:r>
            <a:r>
              <a:rPr lang="it-IT" sz="3000" b="1" dirty="0" smtClean="0"/>
              <a:t>with consecutive </a:t>
            </a:r>
            <a:r>
              <a:rPr lang="it-IT" sz="3000" b="1" dirty="0" err="1" smtClean="0"/>
              <a:t>patients</a:t>
            </a:r>
            <a:r>
              <a:rPr lang="it-IT" sz="3000" b="1" dirty="0" smtClean="0"/>
              <a:t> </a:t>
            </a:r>
            <a:r>
              <a:rPr lang="it-IT" sz="3000" b="1" dirty="0" err="1" smtClean="0"/>
              <a:t>selection</a:t>
            </a:r>
            <a:endParaRPr lang="it-IT" sz="3000" b="1" dirty="0"/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it-IT" dirty="0" err="1"/>
              <a:t>Study</a:t>
            </a:r>
            <a:r>
              <a:rPr lang="it-IT" dirty="0"/>
              <a:t> design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4680" y="1628800"/>
            <a:ext cx="4059471" cy="720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9376167" y="1412776"/>
            <a:ext cx="2696497" cy="6924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300" dirty="0" smtClean="0"/>
              <a:t>Index test: </a:t>
            </a:r>
            <a:r>
              <a:rPr lang="it-IT" sz="1300" dirty="0" err="1" smtClean="0"/>
              <a:t>Platelet</a:t>
            </a:r>
            <a:r>
              <a:rPr lang="it-IT" sz="1300" dirty="0" smtClean="0"/>
              <a:t> </a:t>
            </a:r>
            <a:r>
              <a:rPr lang="it-IT" sz="1300" dirty="0" err="1" smtClean="0"/>
              <a:t>count</a:t>
            </a:r>
            <a:endParaRPr lang="it-IT" sz="1300" dirty="0" smtClean="0"/>
          </a:p>
          <a:p>
            <a:r>
              <a:rPr lang="it-IT" sz="1300" dirty="0" smtClean="0"/>
              <a:t>Target </a:t>
            </a:r>
            <a:r>
              <a:rPr lang="it-IT" sz="1300" dirty="0" err="1" smtClean="0"/>
              <a:t>condition</a:t>
            </a:r>
            <a:r>
              <a:rPr lang="it-IT" sz="1300" dirty="0" smtClean="0"/>
              <a:t>: </a:t>
            </a:r>
            <a:r>
              <a:rPr lang="it-IT" sz="1300" dirty="0" err="1" smtClean="0"/>
              <a:t>Esophageal</a:t>
            </a:r>
            <a:r>
              <a:rPr lang="it-IT" sz="1300" dirty="0" smtClean="0"/>
              <a:t> </a:t>
            </a:r>
            <a:r>
              <a:rPr lang="it-IT" sz="1300" dirty="0" err="1" smtClean="0"/>
              <a:t>varices</a:t>
            </a:r>
            <a:endParaRPr lang="it-IT" sz="1300" dirty="0" smtClean="0"/>
          </a:p>
          <a:p>
            <a:r>
              <a:rPr lang="it-IT" sz="1300" dirty="0" smtClean="0"/>
              <a:t>Reference standard: </a:t>
            </a:r>
            <a:r>
              <a:rPr lang="it-IT" sz="1300" dirty="0" err="1" smtClean="0"/>
              <a:t>Endoscopy</a:t>
            </a:r>
            <a:r>
              <a:rPr lang="it-IT" sz="1300" dirty="0" smtClean="0"/>
              <a:t> </a:t>
            </a:r>
            <a:endParaRPr lang="it-IT" sz="1300" dirty="0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6862" y="2552670"/>
            <a:ext cx="429085" cy="10080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352" y="5135776"/>
            <a:ext cx="429085" cy="1008000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938" y="3944712"/>
            <a:ext cx="429085" cy="1008000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491" y="2838150"/>
            <a:ext cx="429085" cy="1008000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1982" y="4026315"/>
            <a:ext cx="429085" cy="1008000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4227" y="3283060"/>
            <a:ext cx="429085" cy="1008000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142" y="4854384"/>
            <a:ext cx="429085" cy="1008000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375" y="3811384"/>
            <a:ext cx="429085" cy="1008000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9866" y="4969279"/>
            <a:ext cx="429085" cy="100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048855" y="5301208"/>
            <a:ext cx="2621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/>
              <a:t>One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mixed</a:t>
            </a:r>
            <a:r>
              <a:rPr lang="it-IT" sz="2400" b="1" dirty="0" smtClean="0"/>
              <a:t> sample </a:t>
            </a:r>
            <a:endParaRPr lang="it-IT" sz="2400" b="1" dirty="0"/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8505" y="5291874"/>
            <a:ext cx="429085" cy="100800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0248" y="3803864"/>
            <a:ext cx="612973" cy="1440000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4575393" y="3389192"/>
            <a:ext cx="1327940" cy="430887"/>
          </a:xfrm>
          <a:prstGeom prst="rect">
            <a:avLst/>
          </a:prstGeom>
          <a:solidFill>
            <a:schemeClr val="bg1">
              <a:lumMod val="95000"/>
              <a:alpha val="96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it-I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Plt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count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6579610" y="3389191"/>
            <a:ext cx="1503506" cy="430887"/>
          </a:xfrm>
          <a:prstGeom prst="rect">
            <a:avLst/>
          </a:prstGeom>
          <a:solidFill>
            <a:schemeClr val="bg1">
              <a:lumMod val="95000"/>
              <a:alpha val="96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Calibri"/>
              </a:defRPr>
            </a:lvl1pPr>
          </a:lstStyle>
          <a:p>
            <a:r>
              <a:rPr lang="it-IT" dirty="0" err="1"/>
              <a:t>Endoscopy</a:t>
            </a:r>
            <a:endParaRPr lang="it-IT" dirty="0"/>
          </a:p>
        </p:txBody>
      </p:sp>
      <p:cxnSp>
        <p:nvCxnSpPr>
          <p:cNvPr id="36" name="Connettore 2 35"/>
          <p:cNvCxnSpPr/>
          <p:nvPr/>
        </p:nvCxnSpPr>
        <p:spPr>
          <a:xfrm>
            <a:off x="5390850" y="3874276"/>
            <a:ext cx="705272" cy="427017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/>
          <p:nvPr/>
        </p:nvCxnSpPr>
        <p:spPr>
          <a:xfrm flipH="1">
            <a:off x="6136848" y="3884400"/>
            <a:ext cx="766505" cy="634623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magine 37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3032" y="4212461"/>
            <a:ext cx="429085" cy="1008000"/>
          </a:xfrm>
          <a:prstGeom prst="rect">
            <a:avLst/>
          </a:prstGeom>
        </p:spPr>
      </p:pic>
      <p:pic>
        <p:nvPicPr>
          <p:cNvPr id="40" name="Immagin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53244" y="2740032"/>
            <a:ext cx="429085" cy="1008000"/>
          </a:xfrm>
          <a:prstGeom prst="rect">
            <a:avLst/>
          </a:prstGeom>
        </p:spPr>
      </p:pic>
      <p:sp>
        <p:nvSpPr>
          <p:cNvPr id="48" name="Ovale 47"/>
          <p:cNvSpPr>
            <a:spLocks noChangeAspect="1"/>
          </p:cNvSpPr>
          <p:nvPr/>
        </p:nvSpPr>
        <p:spPr>
          <a:xfrm>
            <a:off x="10177786" y="2994748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/>
          <a:lstStyle/>
          <a:p>
            <a:pPr algn="ctr"/>
            <a:r>
              <a:rPr lang="it-IT" sz="1600" b="1" dirty="0" smtClean="0">
                <a:solidFill>
                  <a:schemeClr val="tx1"/>
                </a:solidFill>
              </a:rPr>
              <a:t>+</a:t>
            </a:r>
            <a:endParaRPr lang="it-IT" sz="1600" b="1" dirty="0">
              <a:solidFill>
                <a:schemeClr val="tx1"/>
              </a:solidFill>
            </a:endParaRPr>
          </a:p>
        </p:txBody>
      </p:sp>
      <p:sp>
        <p:nvSpPr>
          <p:cNvPr id="52" name="Ovale 51"/>
          <p:cNvSpPr>
            <a:spLocks noChangeAspect="1"/>
          </p:cNvSpPr>
          <p:nvPr/>
        </p:nvSpPr>
        <p:spPr>
          <a:xfrm>
            <a:off x="10187574" y="4511836"/>
            <a:ext cx="180000" cy="180000"/>
          </a:xfrm>
          <a:prstGeom prst="ellipse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/>
          <a:lstStyle/>
          <a:p>
            <a:pPr algn="ctr"/>
            <a:r>
              <a:rPr lang="it-IT" sz="1600" b="1" dirty="0" smtClean="0">
                <a:solidFill>
                  <a:schemeClr val="tx1"/>
                </a:solidFill>
              </a:rPr>
              <a:t>-</a:t>
            </a:r>
            <a:endParaRPr lang="it-IT" sz="1600" b="1" dirty="0">
              <a:solidFill>
                <a:schemeClr val="tx1"/>
              </a:solidFill>
            </a:endParaRPr>
          </a:p>
        </p:txBody>
      </p:sp>
      <p:pic>
        <p:nvPicPr>
          <p:cNvPr id="57" name="Immagine 56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48490" y="5175971"/>
            <a:ext cx="429085" cy="1008000"/>
          </a:xfrm>
          <a:prstGeom prst="rect">
            <a:avLst/>
          </a:prstGeom>
        </p:spPr>
      </p:pic>
      <p:sp>
        <p:nvSpPr>
          <p:cNvPr id="58" name="Ovale 57"/>
          <p:cNvSpPr>
            <a:spLocks noChangeAspect="1"/>
          </p:cNvSpPr>
          <p:nvPr/>
        </p:nvSpPr>
        <p:spPr>
          <a:xfrm>
            <a:off x="9973032" y="5475346"/>
            <a:ext cx="180000" cy="180000"/>
          </a:xfrm>
          <a:prstGeom prst="ellipse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/>
          <a:lstStyle/>
          <a:p>
            <a:pPr algn="ctr"/>
            <a:r>
              <a:rPr lang="it-IT" sz="1600" b="1" dirty="0" smtClean="0">
                <a:solidFill>
                  <a:schemeClr val="tx1"/>
                </a:solidFill>
              </a:rPr>
              <a:t>-</a:t>
            </a:r>
            <a:endParaRPr lang="it-IT" sz="1600" b="1" dirty="0">
              <a:solidFill>
                <a:schemeClr val="tx1"/>
              </a:solidFill>
            </a:endParaRPr>
          </a:p>
        </p:txBody>
      </p:sp>
      <p:pic>
        <p:nvPicPr>
          <p:cNvPr id="59" name="Immagine 5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6061" y="4427151"/>
            <a:ext cx="429085" cy="1008000"/>
          </a:xfrm>
          <a:prstGeom prst="rect">
            <a:avLst/>
          </a:prstGeom>
        </p:spPr>
      </p:pic>
      <p:sp>
        <p:nvSpPr>
          <p:cNvPr id="60" name="Ovale 59"/>
          <p:cNvSpPr>
            <a:spLocks noChangeAspect="1"/>
          </p:cNvSpPr>
          <p:nvPr/>
        </p:nvSpPr>
        <p:spPr>
          <a:xfrm>
            <a:off x="10930603" y="4726526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/>
          <a:lstStyle/>
          <a:p>
            <a:pPr algn="ctr"/>
            <a:r>
              <a:rPr lang="it-IT" sz="1600" b="1" dirty="0" smtClean="0">
                <a:solidFill>
                  <a:schemeClr val="tx1"/>
                </a:solidFill>
              </a:rPr>
              <a:t>+</a:t>
            </a:r>
            <a:endParaRPr lang="it-IT" sz="1600" b="1" dirty="0">
              <a:solidFill>
                <a:schemeClr val="tx1"/>
              </a:solidFill>
            </a:endParaRPr>
          </a:p>
        </p:txBody>
      </p:sp>
      <p:pic>
        <p:nvPicPr>
          <p:cNvPr id="61" name="Immagine 60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35958" y="4868171"/>
            <a:ext cx="429085" cy="1008000"/>
          </a:xfrm>
          <a:prstGeom prst="rect">
            <a:avLst/>
          </a:prstGeom>
        </p:spPr>
      </p:pic>
      <p:sp>
        <p:nvSpPr>
          <p:cNvPr id="62" name="Ovale 61"/>
          <p:cNvSpPr>
            <a:spLocks noChangeAspect="1"/>
          </p:cNvSpPr>
          <p:nvPr/>
        </p:nvSpPr>
        <p:spPr>
          <a:xfrm>
            <a:off x="11660500" y="5167546"/>
            <a:ext cx="180000" cy="180000"/>
          </a:xfrm>
          <a:prstGeom prst="ellipse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/>
          <a:lstStyle/>
          <a:p>
            <a:pPr algn="ctr"/>
            <a:r>
              <a:rPr lang="it-IT" sz="1600" b="1" dirty="0" smtClean="0">
                <a:solidFill>
                  <a:schemeClr val="tx1"/>
                </a:solidFill>
              </a:rPr>
              <a:t>-</a:t>
            </a:r>
            <a:endParaRPr lang="it-IT" sz="1600" b="1" dirty="0">
              <a:solidFill>
                <a:schemeClr val="tx1"/>
              </a:solidFill>
            </a:endParaRPr>
          </a:p>
        </p:txBody>
      </p:sp>
      <p:pic>
        <p:nvPicPr>
          <p:cNvPr id="63" name="Immagine 62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8099" y="5051699"/>
            <a:ext cx="429085" cy="1008000"/>
          </a:xfrm>
          <a:prstGeom prst="rect">
            <a:avLst/>
          </a:prstGeom>
        </p:spPr>
      </p:pic>
      <p:sp>
        <p:nvSpPr>
          <p:cNvPr id="64" name="Ovale 63"/>
          <p:cNvSpPr>
            <a:spLocks noChangeAspect="1"/>
          </p:cNvSpPr>
          <p:nvPr/>
        </p:nvSpPr>
        <p:spPr>
          <a:xfrm>
            <a:off x="10612641" y="5351074"/>
            <a:ext cx="180000" cy="180000"/>
          </a:xfrm>
          <a:prstGeom prst="ellipse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/>
          <a:lstStyle/>
          <a:p>
            <a:pPr algn="ctr"/>
            <a:r>
              <a:rPr lang="it-IT" sz="1600" b="1" dirty="0" smtClean="0">
                <a:solidFill>
                  <a:schemeClr val="tx1"/>
                </a:solidFill>
              </a:rPr>
              <a:t>-</a:t>
            </a:r>
            <a:endParaRPr lang="it-IT" sz="1600" b="1" dirty="0">
              <a:solidFill>
                <a:schemeClr val="tx1"/>
              </a:solidFill>
            </a:endParaRPr>
          </a:p>
        </p:txBody>
      </p:sp>
      <p:pic>
        <p:nvPicPr>
          <p:cNvPr id="65" name="Immagine 64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93453" y="5445358"/>
            <a:ext cx="429085" cy="1008000"/>
          </a:xfrm>
          <a:prstGeom prst="rect">
            <a:avLst/>
          </a:prstGeom>
        </p:spPr>
      </p:pic>
      <p:sp>
        <p:nvSpPr>
          <p:cNvPr id="66" name="Ovale 65"/>
          <p:cNvSpPr>
            <a:spLocks noChangeAspect="1"/>
          </p:cNvSpPr>
          <p:nvPr/>
        </p:nvSpPr>
        <p:spPr>
          <a:xfrm>
            <a:off x="11217995" y="5744733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/>
          <a:lstStyle/>
          <a:p>
            <a:pPr algn="ctr"/>
            <a:r>
              <a:rPr lang="it-IT" sz="1600" b="1" dirty="0" smtClean="0">
                <a:solidFill>
                  <a:schemeClr val="tx1"/>
                </a:solidFill>
              </a:rPr>
              <a:t>+</a:t>
            </a:r>
            <a:endParaRPr lang="it-IT" sz="1600" b="1" dirty="0">
              <a:solidFill>
                <a:schemeClr val="tx1"/>
              </a:solidFill>
            </a:endParaRPr>
          </a:p>
        </p:txBody>
      </p:sp>
      <p:pic>
        <p:nvPicPr>
          <p:cNvPr id="67" name="Immagin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1631" y="2572099"/>
            <a:ext cx="429085" cy="1008000"/>
          </a:xfrm>
          <a:prstGeom prst="rect">
            <a:avLst/>
          </a:prstGeom>
        </p:spPr>
      </p:pic>
      <p:sp>
        <p:nvSpPr>
          <p:cNvPr id="68" name="Ovale 67"/>
          <p:cNvSpPr>
            <a:spLocks noChangeAspect="1"/>
          </p:cNvSpPr>
          <p:nvPr/>
        </p:nvSpPr>
        <p:spPr>
          <a:xfrm>
            <a:off x="10836173" y="2826815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/>
          <a:lstStyle/>
          <a:p>
            <a:pPr algn="ctr"/>
            <a:r>
              <a:rPr lang="it-IT" sz="1600" b="1" dirty="0" smtClean="0">
                <a:solidFill>
                  <a:schemeClr val="tx1"/>
                </a:solidFill>
              </a:rPr>
              <a:t>+</a:t>
            </a:r>
            <a:endParaRPr lang="it-IT" sz="1600" b="1" dirty="0">
              <a:solidFill>
                <a:schemeClr val="tx1"/>
              </a:solidFill>
            </a:endParaRPr>
          </a:p>
        </p:txBody>
      </p:sp>
      <p:pic>
        <p:nvPicPr>
          <p:cNvPr id="69" name="Immagin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83539" y="2871633"/>
            <a:ext cx="429085" cy="1008000"/>
          </a:xfrm>
          <a:prstGeom prst="rect">
            <a:avLst/>
          </a:prstGeom>
        </p:spPr>
      </p:pic>
      <p:sp>
        <p:nvSpPr>
          <p:cNvPr id="70" name="Ovale 69"/>
          <p:cNvSpPr>
            <a:spLocks noChangeAspect="1"/>
          </p:cNvSpPr>
          <p:nvPr/>
        </p:nvSpPr>
        <p:spPr>
          <a:xfrm>
            <a:off x="11408081" y="3126349"/>
            <a:ext cx="180000" cy="180000"/>
          </a:xfrm>
          <a:prstGeom prst="ellipse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-</a:t>
            </a:r>
          </a:p>
        </p:txBody>
      </p:sp>
      <p:pic>
        <p:nvPicPr>
          <p:cNvPr id="71" name="Immagin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7088" y="3573128"/>
            <a:ext cx="429085" cy="1008000"/>
          </a:xfrm>
          <a:prstGeom prst="rect">
            <a:avLst/>
          </a:prstGeom>
        </p:spPr>
      </p:pic>
      <p:sp>
        <p:nvSpPr>
          <p:cNvPr id="72" name="Ovale 71"/>
          <p:cNvSpPr>
            <a:spLocks noChangeAspect="1"/>
          </p:cNvSpPr>
          <p:nvPr/>
        </p:nvSpPr>
        <p:spPr>
          <a:xfrm>
            <a:off x="10621630" y="3827844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/>
          <a:lstStyle/>
          <a:p>
            <a:pPr algn="ctr"/>
            <a:r>
              <a:rPr lang="it-IT" sz="1600" b="1" dirty="0" smtClean="0">
                <a:solidFill>
                  <a:schemeClr val="tx1"/>
                </a:solidFill>
              </a:rPr>
              <a:t>+</a:t>
            </a:r>
            <a:endParaRPr lang="it-IT" sz="1600" b="1" dirty="0">
              <a:solidFill>
                <a:schemeClr val="tx1"/>
              </a:solidFill>
            </a:endParaRPr>
          </a:p>
        </p:txBody>
      </p:sp>
      <p:sp>
        <p:nvSpPr>
          <p:cNvPr id="17" name="Freccia a destra 16"/>
          <p:cNvSpPr/>
          <p:nvPr/>
        </p:nvSpPr>
        <p:spPr>
          <a:xfrm>
            <a:off x="2832363" y="3789040"/>
            <a:ext cx="815365" cy="620816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Freccia a destra 72"/>
          <p:cNvSpPr/>
          <p:nvPr/>
        </p:nvSpPr>
        <p:spPr>
          <a:xfrm>
            <a:off x="8845632" y="3789040"/>
            <a:ext cx="815365" cy="620816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CasellaDiTesto 73"/>
          <p:cNvSpPr txBox="1"/>
          <p:nvPr/>
        </p:nvSpPr>
        <p:spPr>
          <a:xfrm>
            <a:off x="3071664" y="5694347"/>
            <a:ext cx="4418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All</a:t>
            </a:r>
            <a:r>
              <a:rPr lang="it-IT" sz="2400" dirty="0" smtClean="0"/>
              <a:t> </a:t>
            </a:r>
            <a:r>
              <a:rPr lang="it-IT" sz="2400" dirty="0" err="1" smtClean="0"/>
              <a:t>patients</a:t>
            </a:r>
            <a:r>
              <a:rPr lang="it-IT" sz="2400" dirty="0" smtClean="0"/>
              <a:t> </a:t>
            </a:r>
            <a:r>
              <a:rPr lang="it-IT" sz="2400" dirty="0" err="1" smtClean="0"/>
              <a:t>suspected</a:t>
            </a:r>
            <a:r>
              <a:rPr lang="it-IT" sz="2400" dirty="0" smtClean="0"/>
              <a:t> of </a:t>
            </a:r>
            <a:r>
              <a:rPr lang="it-IT" sz="2400" dirty="0" err="1" smtClean="0"/>
              <a:t>having</a:t>
            </a:r>
            <a:r>
              <a:rPr lang="it-IT" sz="2400" dirty="0" smtClean="0"/>
              <a:t> the target </a:t>
            </a:r>
            <a:r>
              <a:rPr lang="it-IT" sz="2400" dirty="0" err="1" smtClean="0"/>
              <a:t>condition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sp>
        <p:nvSpPr>
          <p:cNvPr id="75" name="CasellaDiTesto 74"/>
          <p:cNvSpPr txBox="1"/>
          <p:nvPr/>
        </p:nvSpPr>
        <p:spPr>
          <a:xfrm>
            <a:off x="8297705" y="2924944"/>
            <a:ext cx="1525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 err="1" smtClean="0"/>
              <a:t>Diseased</a:t>
            </a:r>
            <a:endParaRPr lang="it-IT" sz="2000" i="1" dirty="0"/>
          </a:p>
        </p:txBody>
      </p:sp>
      <p:sp>
        <p:nvSpPr>
          <p:cNvPr id="76" name="CasellaDiTesto 75"/>
          <p:cNvSpPr txBox="1"/>
          <p:nvPr/>
        </p:nvSpPr>
        <p:spPr>
          <a:xfrm>
            <a:off x="8283547" y="4883340"/>
            <a:ext cx="1525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 err="1" smtClean="0"/>
              <a:t>Not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diseased</a:t>
            </a:r>
            <a:endParaRPr lang="it-IT" sz="2000" i="1" dirty="0"/>
          </a:p>
        </p:txBody>
      </p:sp>
      <p:sp>
        <p:nvSpPr>
          <p:cNvPr id="53" name="Rettangolo 52"/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4400" b="1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4007768" y="1363415"/>
            <a:ext cx="5184576" cy="769441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The </a:t>
            </a:r>
            <a:r>
              <a:rPr lang="it-IT" sz="2200" dirty="0" err="1" smtClean="0"/>
              <a:t>index</a:t>
            </a:r>
            <a:r>
              <a:rPr lang="it-IT" sz="2200" dirty="0" smtClean="0"/>
              <a:t> test and  the </a:t>
            </a:r>
            <a:r>
              <a:rPr lang="it-IT" sz="2200" dirty="0" err="1" smtClean="0"/>
              <a:t>reference</a:t>
            </a:r>
            <a:r>
              <a:rPr lang="it-IT" sz="2200" dirty="0" smtClean="0"/>
              <a:t> standard are </a:t>
            </a:r>
            <a:r>
              <a:rPr lang="it-IT" sz="2200" dirty="0" err="1" smtClean="0"/>
              <a:t>perfomed</a:t>
            </a:r>
            <a:r>
              <a:rPr lang="it-IT" sz="2200" dirty="0" smtClean="0"/>
              <a:t> </a:t>
            </a:r>
            <a:r>
              <a:rPr lang="it-IT" sz="2200" b="1" u="sng" dirty="0" smtClean="0"/>
              <a:t>at the </a:t>
            </a:r>
            <a:r>
              <a:rPr lang="it-IT" sz="2200" b="1" u="sng" dirty="0" err="1" smtClean="0"/>
              <a:t>same</a:t>
            </a:r>
            <a:r>
              <a:rPr lang="it-IT" sz="2200" b="1" u="sng" dirty="0" smtClean="0"/>
              <a:t> </a:t>
            </a:r>
            <a:r>
              <a:rPr lang="it-IT" sz="2200" b="1" u="sng" dirty="0" err="1" smtClean="0"/>
              <a:t>time</a:t>
            </a:r>
            <a:r>
              <a:rPr lang="it-IT" sz="2200" dirty="0" smtClean="0"/>
              <a:t>.</a:t>
            </a:r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xmlns="" val="186888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75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175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0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12" grpId="0" animBg="1"/>
      <p:bldP spid="14" grpId="0"/>
      <p:bldP spid="3" grpId="0"/>
      <p:bldP spid="22" grpId="0" animBg="1"/>
      <p:bldP spid="32" grpId="0" animBg="1"/>
      <p:bldP spid="48" grpId="0" animBg="1"/>
      <p:bldP spid="52" grpId="0" animBg="1"/>
      <p:bldP spid="58" grpId="0" animBg="1"/>
      <p:bldP spid="60" grpId="0" animBg="1"/>
      <p:bldP spid="62" grpId="0" animBg="1"/>
      <p:bldP spid="64" grpId="0" animBg="1"/>
      <p:bldP spid="66" grpId="0" animBg="1"/>
      <p:bldP spid="68" grpId="0" animBg="1"/>
      <p:bldP spid="70" grpId="0" animBg="1"/>
      <p:bldP spid="72" grpId="0" animBg="1"/>
      <p:bldP spid="17" grpId="0" animBg="1"/>
      <p:bldP spid="73" grpId="0" animBg="1"/>
      <p:bldP spid="74" grpId="0"/>
      <p:bldP spid="74" grpId="1"/>
      <p:bldP spid="75" grpId="0"/>
      <p:bldP spid="76" grpId="0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91344" y="908721"/>
            <a:ext cx="11665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using a diagnostic test in clinical practice we would avoid errors (misclassification of patients).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983432" y="2329466"/>
            <a:ext cx="9865096" cy="150810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 perfect index </a:t>
            </a:r>
            <a:r>
              <a:rPr lang="en-US" sz="2400" dirty="0" smtClean="0"/>
              <a:t>test.</a:t>
            </a:r>
            <a:endParaRPr lang="en-US" sz="2400" dirty="0"/>
          </a:p>
          <a:p>
            <a:pPr marL="36195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All diseased individuals have a </a:t>
            </a:r>
            <a:r>
              <a:rPr lang="en-US" sz="2400" b="1" u="sng" dirty="0" smtClean="0"/>
              <a:t>positive</a:t>
            </a:r>
            <a:r>
              <a:rPr lang="en-US" sz="2400" dirty="0" smtClean="0"/>
              <a:t> test result.</a:t>
            </a:r>
            <a:endParaRPr lang="en-US" sz="2400" dirty="0"/>
          </a:p>
          <a:p>
            <a:pPr marL="361950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All </a:t>
            </a:r>
            <a:r>
              <a:rPr lang="en-US" sz="2400" dirty="0" smtClean="0"/>
              <a:t>non-diseased </a:t>
            </a:r>
            <a:r>
              <a:rPr lang="en-US" sz="2400" dirty="0"/>
              <a:t>individuals have a </a:t>
            </a:r>
            <a:r>
              <a:rPr lang="en-US" sz="2400" b="1" u="sng" dirty="0" smtClean="0"/>
              <a:t>negative</a:t>
            </a:r>
            <a:r>
              <a:rPr lang="en-US" sz="2400" dirty="0"/>
              <a:t> test </a:t>
            </a:r>
            <a:r>
              <a:rPr lang="en-US" sz="2400" dirty="0" smtClean="0"/>
              <a:t>result.</a:t>
            </a:r>
            <a:endParaRPr lang="en-US" sz="24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43372" y="4427319"/>
            <a:ext cx="113052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Unfortunately this happens only in an ideal world. In the real world the result of an index test may sometimes be wrong.</a:t>
            </a:r>
          </a:p>
          <a:p>
            <a:endParaRPr lang="en-US" sz="2400" dirty="0"/>
          </a:p>
          <a:p>
            <a:pPr algn="ctr"/>
            <a:r>
              <a:rPr lang="en-US" sz="2800" b="1" dirty="0"/>
              <a:t>We have to deal with false results.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it-IT" dirty="0" err="1"/>
              <a:t>Diagnostic</a:t>
            </a:r>
            <a:r>
              <a:rPr lang="it-IT" dirty="0"/>
              <a:t> </a:t>
            </a:r>
            <a:r>
              <a:rPr lang="it-IT" dirty="0" err="1"/>
              <a:t>tests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4400" b="1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allAtOnce" animBg="1" autoUpdateAnimBg="0"/>
      <p:bldP spid="14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3209</TotalTime>
  <Words>918</Words>
  <Application>Microsoft Office PowerPoint</Application>
  <PresentationFormat>Personalizzato</PresentationFormat>
  <Paragraphs>172</Paragraphs>
  <Slides>16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Diagnostic test accuracy. Study design and the 2x2 table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Definition of diagnostic accuracy.  The two-by-two table True and false results</dc:title>
  <dc:creator>Giovanni Casazza</dc:creator>
  <cp:lastModifiedBy>Xp Professional Sp2b Italiano</cp:lastModifiedBy>
  <cp:revision>119</cp:revision>
  <dcterms:created xsi:type="dcterms:W3CDTF">2014-08-20T07:27:06Z</dcterms:created>
  <dcterms:modified xsi:type="dcterms:W3CDTF">2017-04-07T15:42:36Z</dcterms:modified>
</cp:coreProperties>
</file>