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theme/themeOverride9.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Override5.xml" ContentType="application/vnd.openxmlformats-officedocument.themeOverr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5" r:id="rId2"/>
    <p:sldMasterId id="2147483978" r:id="rId3"/>
    <p:sldMasterId id="2147483991" r:id="rId4"/>
    <p:sldMasterId id="2147484003" r:id="rId5"/>
    <p:sldMasterId id="2147484028" r:id="rId6"/>
    <p:sldMasterId id="2147484054" r:id="rId7"/>
    <p:sldMasterId id="2147484067" r:id="rId8"/>
    <p:sldMasterId id="2147484080" r:id="rId9"/>
    <p:sldMasterId id="2147484092" r:id="rId10"/>
    <p:sldMasterId id="2147484105" r:id="rId11"/>
    <p:sldMasterId id="2147484118" r:id="rId12"/>
  </p:sldMasterIdLst>
  <p:notesMasterIdLst>
    <p:notesMasterId r:id="rId50"/>
  </p:notesMasterIdLst>
  <p:sldIdLst>
    <p:sldId id="281" r:id="rId13"/>
    <p:sldId id="435" r:id="rId14"/>
    <p:sldId id="448" r:id="rId15"/>
    <p:sldId id="430" r:id="rId16"/>
    <p:sldId id="439" r:id="rId17"/>
    <p:sldId id="369" r:id="rId18"/>
    <p:sldId id="440" r:id="rId19"/>
    <p:sldId id="441" r:id="rId20"/>
    <p:sldId id="445" r:id="rId21"/>
    <p:sldId id="443" r:id="rId22"/>
    <p:sldId id="366" r:id="rId23"/>
    <p:sldId id="431" r:id="rId24"/>
    <p:sldId id="432" r:id="rId25"/>
    <p:sldId id="437" r:id="rId26"/>
    <p:sldId id="442" r:id="rId27"/>
    <p:sldId id="433" r:id="rId28"/>
    <p:sldId id="434" r:id="rId29"/>
    <p:sldId id="391" r:id="rId30"/>
    <p:sldId id="402" r:id="rId31"/>
    <p:sldId id="403" r:id="rId32"/>
    <p:sldId id="404" r:id="rId33"/>
    <p:sldId id="405" r:id="rId34"/>
    <p:sldId id="401" r:id="rId35"/>
    <p:sldId id="421" r:id="rId36"/>
    <p:sldId id="382" r:id="rId37"/>
    <p:sldId id="408" r:id="rId38"/>
    <p:sldId id="410" r:id="rId39"/>
    <p:sldId id="411" r:id="rId40"/>
    <p:sldId id="406" r:id="rId41"/>
    <p:sldId id="407" r:id="rId42"/>
    <p:sldId id="436" r:id="rId43"/>
    <p:sldId id="444" r:id="rId44"/>
    <p:sldId id="446" r:id="rId45"/>
    <p:sldId id="449" r:id="rId46"/>
    <p:sldId id="450" r:id="rId47"/>
    <p:sldId id="412" r:id="rId48"/>
    <p:sldId id="438" r:id="rId49"/>
  </p:sldIdLst>
  <p:sldSz cx="9144000" cy="6858000" type="screen4x3"/>
  <p:notesSz cx="6858000" cy="9144000"/>
  <p:defaultTextStyle>
    <a:defPPr>
      <a:defRPr lang="it-IT"/>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FF0000"/>
    <a:srgbClr val="FFFFCC"/>
    <a:srgbClr val="CCFFF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710" y="-72"/>
      </p:cViewPr>
      <p:guideLst>
        <p:guide orient="horz" pos="2160"/>
        <p:guide pos="2880"/>
      </p:guideLst>
    </p:cSldViewPr>
  </p:slideViewPr>
  <p:notesTextViewPr>
    <p:cViewPr>
      <p:scale>
        <a:sx n="1" d="1"/>
        <a:sy n="1" d="1"/>
      </p:scale>
      <p:origin x="0" y="0"/>
    </p:cViewPr>
  </p:notesTextViewPr>
  <p:sorterViewPr>
    <p:cViewPr>
      <p:scale>
        <a:sx n="90" d="100"/>
        <a:sy n="90" d="100"/>
      </p:scale>
      <p:origin x="0" y="3571"/>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4B890-E832-43F7-B90F-F778E62D4735}" type="datetimeFigureOut">
              <a:rPr lang="it-IT" smtClean="0"/>
              <a:pPr/>
              <a:t>04/04/2017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76C5B-313F-4C3A-A4F2-A00DF5CA843D}" type="slidenum">
              <a:rPr lang="it-IT" smtClean="0"/>
              <a:pPr/>
              <a:t>‹N›</a:t>
            </a:fld>
            <a:endParaRPr lang="it-IT"/>
          </a:p>
        </p:txBody>
      </p:sp>
    </p:spTree>
    <p:extLst>
      <p:ext uri="{BB962C8B-B14F-4D97-AF65-F5344CB8AC3E}">
        <p14:creationId xmlns:p14="http://schemas.microsoft.com/office/powerpoint/2010/main" xmlns="" val="3398273325"/>
      </p:ext>
    </p:extLst>
  </p:cSld>
  <p:clrMap bg1="lt1" tx1="dk1" bg2="lt2" tx2="dk2" accent1="accent1" accent2="accent2" accent3="accent3" accent4="accent4" accent5="accent5" accent6="accent6" hlink="hlink" folHlink="folHlink"/>
  <p:notesStyle>
    <a:lvl1pPr marL="0" algn="l" defTabSz="913832" rtl="0" eaLnBrk="1" latinLnBrk="0" hangingPunct="1">
      <a:defRPr sz="1200" kern="1200">
        <a:solidFill>
          <a:schemeClr val="tx1"/>
        </a:solidFill>
        <a:latin typeface="+mn-lt"/>
        <a:ea typeface="+mn-ea"/>
        <a:cs typeface="+mn-cs"/>
      </a:defRPr>
    </a:lvl1pPr>
    <a:lvl2pPr marL="456915" algn="l" defTabSz="913832" rtl="0" eaLnBrk="1" latinLnBrk="0" hangingPunct="1">
      <a:defRPr sz="1200" kern="1200">
        <a:solidFill>
          <a:schemeClr val="tx1"/>
        </a:solidFill>
        <a:latin typeface="+mn-lt"/>
        <a:ea typeface="+mn-ea"/>
        <a:cs typeface="+mn-cs"/>
      </a:defRPr>
    </a:lvl2pPr>
    <a:lvl3pPr marL="913832" algn="l" defTabSz="913832" rtl="0" eaLnBrk="1" latinLnBrk="0" hangingPunct="1">
      <a:defRPr sz="1200" kern="1200">
        <a:solidFill>
          <a:schemeClr val="tx1"/>
        </a:solidFill>
        <a:latin typeface="+mn-lt"/>
        <a:ea typeface="+mn-ea"/>
        <a:cs typeface="+mn-cs"/>
      </a:defRPr>
    </a:lvl3pPr>
    <a:lvl4pPr marL="1370748" algn="l" defTabSz="913832" rtl="0" eaLnBrk="1" latinLnBrk="0" hangingPunct="1">
      <a:defRPr sz="1200" kern="1200">
        <a:solidFill>
          <a:schemeClr val="tx1"/>
        </a:solidFill>
        <a:latin typeface="+mn-lt"/>
        <a:ea typeface="+mn-ea"/>
        <a:cs typeface="+mn-cs"/>
      </a:defRPr>
    </a:lvl4pPr>
    <a:lvl5pPr marL="1827662" algn="l" defTabSz="913832" rtl="0" eaLnBrk="1" latinLnBrk="0" hangingPunct="1">
      <a:defRPr sz="1200" kern="1200">
        <a:solidFill>
          <a:schemeClr val="tx1"/>
        </a:solidFill>
        <a:latin typeface="+mn-lt"/>
        <a:ea typeface="+mn-ea"/>
        <a:cs typeface="+mn-cs"/>
      </a:defRPr>
    </a:lvl5pPr>
    <a:lvl6pPr marL="2284579" algn="l" defTabSz="913832" rtl="0" eaLnBrk="1" latinLnBrk="0" hangingPunct="1">
      <a:defRPr sz="1200" kern="1200">
        <a:solidFill>
          <a:schemeClr val="tx1"/>
        </a:solidFill>
        <a:latin typeface="+mn-lt"/>
        <a:ea typeface="+mn-ea"/>
        <a:cs typeface="+mn-cs"/>
      </a:defRPr>
    </a:lvl6pPr>
    <a:lvl7pPr marL="2741494" algn="l" defTabSz="913832" rtl="0" eaLnBrk="1" latinLnBrk="0" hangingPunct="1">
      <a:defRPr sz="1200" kern="1200">
        <a:solidFill>
          <a:schemeClr val="tx1"/>
        </a:solidFill>
        <a:latin typeface="+mn-lt"/>
        <a:ea typeface="+mn-ea"/>
        <a:cs typeface="+mn-cs"/>
      </a:defRPr>
    </a:lvl7pPr>
    <a:lvl8pPr marL="3198408" algn="l" defTabSz="913832" rtl="0" eaLnBrk="1" latinLnBrk="0" hangingPunct="1">
      <a:defRPr sz="1200" kern="1200">
        <a:solidFill>
          <a:schemeClr val="tx1"/>
        </a:solidFill>
        <a:latin typeface="+mn-lt"/>
        <a:ea typeface="+mn-ea"/>
        <a:cs typeface="+mn-cs"/>
      </a:defRPr>
    </a:lvl8pPr>
    <a:lvl9pPr marL="3655325" algn="l" defTabSz="9138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988">
              <a:defRPr sz="2400">
                <a:solidFill>
                  <a:srgbClr val="FFFF00"/>
                </a:solidFill>
                <a:latin typeface="Arial" charset="0"/>
                <a:ea typeface="ＭＳ Ｐゴシック" charset="-128"/>
              </a:defRPr>
            </a:lvl1pPr>
            <a:lvl2pPr marL="37313438" indent="-36863690" defTabSz="911988">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49748" eaLnBrk="0" fontAlgn="base" hangingPunct="0">
              <a:spcBef>
                <a:spcPct val="0"/>
              </a:spcBef>
              <a:spcAft>
                <a:spcPct val="0"/>
              </a:spcAft>
              <a:defRPr sz="2400">
                <a:solidFill>
                  <a:srgbClr val="FFFF00"/>
                </a:solidFill>
                <a:latin typeface="Arial" charset="0"/>
                <a:ea typeface="ＭＳ Ｐゴシック" charset="-128"/>
              </a:defRPr>
            </a:lvl6pPr>
            <a:lvl7pPr marL="899495" eaLnBrk="0" fontAlgn="base" hangingPunct="0">
              <a:spcBef>
                <a:spcPct val="0"/>
              </a:spcBef>
              <a:spcAft>
                <a:spcPct val="0"/>
              </a:spcAft>
              <a:defRPr sz="2400">
                <a:solidFill>
                  <a:srgbClr val="FFFF00"/>
                </a:solidFill>
                <a:latin typeface="Arial" charset="0"/>
                <a:ea typeface="ＭＳ Ｐゴシック" charset="-128"/>
              </a:defRPr>
            </a:lvl7pPr>
            <a:lvl8pPr marL="1349243" eaLnBrk="0" fontAlgn="base" hangingPunct="0">
              <a:spcBef>
                <a:spcPct val="0"/>
              </a:spcBef>
              <a:spcAft>
                <a:spcPct val="0"/>
              </a:spcAft>
              <a:defRPr sz="2400">
                <a:solidFill>
                  <a:srgbClr val="FFFF00"/>
                </a:solidFill>
                <a:latin typeface="Arial" charset="0"/>
                <a:ea typeface="ＭＳ Ｐゴシック" charset="-128"/>
              </a:defRPr>
            </a:lvl8pPr>
            <a:lvl9pPr marL="1798991" eaLnBrk="0" fontAlgn="base" hangingPunct="0">
              <a:spcBef>
                <a:spcPct val="0"/>
              </a:spcBef>
              <a:spcAft>
                <a:spcPct val="0"/>
              </a:spcAft>
              <a:defRPr sz="2400">
                <a:solidFill>
                  <a:srgbClr val="FFFF00"/>
                </a:solidFill>
                <a:latin typeface="Arial" charset="0"/>
                <a:ea typeface="ＭＳ Ｐゴシック" charset="-128"/>
              </a:defRPr>
            </a:lvl9pPr>
          </a:lstStyle>
          <a:p>
            <a:fld id="{F51F11C8-CD44-487E-A12E-2A315E0D7235}" type="slidenum">
              <a:rPr lang="en-US" sz="1200">
                <a:solidFill>
                  <a:prstClr val="black"/>
                </a:solidFill>
              </a:rPr>
              <a:pPr/>
              <a:t>2</a:t>
            </a:fld>
            <a:endParaRPr lang="en-US" sz="120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smtClean="0"/>
              <a:t>Today I will try to to introduce the….</a:t>
            </a:r>
            <a:endParaRPr lang="it-IT" dirty="0" smtClean="0"/>
          </a:p>
        </p:txBody>
      </p:sp>
    </p:spTree>
    <p:extLst>
      <p:ext uri="{BB962C8B-B14F-4D97-AF65-F5344CB8AC3E}">
        <p14:creationId xmlns:p14="http://schemas.microsoft.com/office/powerpoint/2010/main" xmlns="" val="3296815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988">
              <a:defRPr sz="2400">
                <a:solidFill>
                  <a:srgbClr val="FFFF00"/>
                </a:solidFill>
                <a:latin typeface="Arial" charset="0"/>
                <a:ea typeface="ＭＳ Ｐゴシック" charset="-128"/>
              </a:defRPr>
            </a:lvl1pPr>
            <a:lvl2pPr marL="37313438" indent="-36863690" defTabSz="911988">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49748" eaLnBrk="0" fontAlgn="base" hangingPunct="0">
              <a:spcBef>
                <a:spcPct val="0"/>
              </a:spcBef>
              <a:spcAft>
                <a:spcPct val="0"/>
              </a:spcAft>
              <a:defRPr sz="2400">
                <a:solidFill>
                  <a:srgbClr val="FFFF00"/>
                </a:solidFill>
                <a:latin typeface="Arial" charset="0"/>
                <a:ea typeface="ＭＳ Ｐゴシック" charset="-128"/>
              </a:defRPr>
            </a:lvl6pPr>
            <a:lvl7pPr marL="899495" eaLnBrk="0" fontAlgn="base" hangingPunct="0">
              <a:spcBef>
                <a:spcPct val="0"/>
              </a:spcBef>
              <a:spcAft>
                <a:spcPct val="0"/>
              </a:spcAft>
              <a:defRPr sz="2400">
                <a:solidFill>
                  <a:srgbClr val="FFFF00"/>
                </a:solidFill>
                <a:latin typeface="Arial" charset="0"/>
                <a:ea typeface="ＭＳ Ｐゴシック" charset="-128"/>
              </a:defRPr>
            </a:lvl7pPr>
            <a:lvl8pPr marL="1349243" eaLnBrk="0" fontAlgn="base" hangingPunct="0">
              <a:spcBef>
                <a:spcPct val="0"/>
              </a:spcBef>
              <a:spcAft>
                <a:spcPct val="0"/>
              </a:spcAft>
              <a:defRPr sz="2400">
                <a:solidFill>
                  <a:srgbClr val="FFFF00"/>
                </a:solidFill>
                <a:latin typeface="Arial" charset="0"/>
                <a:ea typeface="ＭＳ Ｐゴシック" charset="-128"/>
              </a:defRPr>
            </a:lvl8pPr>
            <a:lvl9pPr marL="1798991" eaLnBrk="0" fontAlgn="base" hangingPunct="0">
              <a:spcBef>
                <a:spcPct val="0"/>
              </a:spcBef>
              <a:spcAft>
                <a:spcPct val="0"/>
              </a:spcAft>
              <a:defRPr sz="2400">
                <a:solidFill>
                  <a:srgbClr val="FFFF00"/>
                </a:solidFill>
                <a:latin typeface="Arial" charset="0"/>
                <a:ea typeface="ＭＳ Ｐゴシック" charset="-128"/>
              </a:defRPr>
            </a:lvl9pPr>
          </a:lstStyle>
          <a:p>
            <a:fld id="{00754FAB-8176-4616-B814-A2B808D4CA72}" type="slidenum">
              <a:rPr lang="en-US" sz="1200">
                <a:solidFill>
                  <a:prstClr val="black"/>
                </a:solidFill>
              </a:rPr>
              <a:pPr/>
              <a:t>23</a:t>
            </a:fld>
            <a:endParaRPr lang="en-US" sz="1200">
              <a:solidFill>
                <a:prstClr val="black"/>
              </a:solidFill>
            </a:endParaRPr>
          </a:p>
        </p:txBody>
      </p:sp>
      <p:sp>
        <p:nvSpPr>
          <p:cNvPr id="107523" name="Rectangle 2"/>
          <p:cNvSpPr>
            <a:spLocks noGrp="1" noRot="1" noChangeAspect="1" noChangeArrowheads="1" noTextEdit="1"/>
          </p:cNvSpPr>
          <p:nvPr>
            <p:ph type="sldImg"/>
          </p:nvPr>
        </p:nvSpPr>
        <p:spPr>
          <a:xfrm>
            <a:off x="1143000" y="684213"/>
            <a:ext cx="4576763" cy="3433762"/>
          </a:xfrm>
          <a:ln/>
        </p:spPr>
      </p:sp>
      <p:sp>
        <p:nvSpPr>
          <p:cNvPr id="107524" name="Rectangle 3"/>
          <p:cNvSpPr>
            <a:spLocks noGrp="1" noChangeArrowheads="1"/>
          </p:cNvSpPr>
          <p:nvPr>
            <p:ph type="body" idx="1"/>
          </p:nvPr>
        </p:nvSpPr>
        <p:spPr>
          <a:xfrm>
            <a:off x="685800" y="4344456"/>
            <a:ext cx="5486400" cy="41145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47" tIns="45074" rIns="90147" bIns="45074"/>
          <a:lstStyle/>
          <a:p>
            <a:r>
              <a:rPr lang="it-IT" dirty="0" smtClean="0"/>
              <a:t>E, come vedete esemplificato in questo cartone, le soglie devono essere comunque dimensionate agli obiettivi clinici che ci poniamo: ad esempio, una soglia di 30 U/L potrà andar bene per migliorare l’identificazione delle epatopatie di ogni gravità o per predire la mortalità nella popolazione generale, mentre dovremo incrementare queste soglie per esempio sei nostro obiettivo è predire la comparsa di scompenso o epatocarcinoma a breve o a medio termine nei malati con epatite C. </a:t>
            </a:r>
          </a:p>
          <a:p>
            <a:endParaRPr lang="it-IT" dirty="0" smtClean="0"/>
          </a:p>
        </p:txBody>
      </p:sp>
    </p:spTree>
    <p:extLst>
      <p:ext uri="{BB962C8B-B14F-4D97-AF65-F5344CB8AC3E}">
        <p14:creationId xmlns:p14="http://schemas.microsoft.com/office/powerpoint/2010/main" xmlns="" val="193583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93ED247-783E-4213-94F7-86CDAE822816}" type="slidenum">
              <a:rPr lang="en-US"/>
              <a:pPr/>
              <a:t>26</a:t>
            </a:fld>
            <a:endParaRPr lang="en-US"/>
          </a:p>
        </p:txBody>
      </p:sp>
      <p:sp>
        <p:nvSpPr>
          <p:cNvPr id="1193986" name="Rectangle 2"/>
          <p:cNvSpPr>
            <a:spLocks noGrp="1" noRot="1" noChangeAspect="1" noChangeArrowheads="1" noTextEdit="1"/>
          </p:cNvSpPr>
          <p:nvPr>
            <p:ph type="sldImg"/>
          </p:nvPr>
        </p:nvSpPr>
        <p:spPr>
          <a:xfrm>
            <a:off x="1143000" y="685800"/>
            <a:ext cx="4573588" cy="3432175"/>
          </a:xfrm>
          <a:ln/>
        </p:spPr>
      </p:sp>
      <p:sp>
        <p:nvSpPr>
          <p:cNvPr id="1193987" name="Rectangle 3"/>
          <p:cNvSpPr>
            <a:spLocks noGrp="1" noChangeArrowheads="1"/>
          </p:cNvSpPr>
          <p:nvPr>
            <p:ph type="body" idx="1"/>
          </p:nvPr>
        </p:nvSpPr>
        <p:spPr/>
        <p:txBody>
          <a:bodyPr/>
          <a:lstStyle/>
          <a:p>
            <a:r>
              <a:rPr lang="it-IT"/>
              <a:t>. Su questa base abbiamo disegnato una popolazione cosiddetta a basso rischio per malattia di fegato e abbiamo potuto osservare una sostanziale riduzione delle sogli raccomandabili rispetto ai nostri valori storici - da 40 a 30 nei maschi, da 3 a 19 nelle femmine. </a:t>
            </a:r>
          </a:p>
          <a:p>
            <a:endParaRPr lang="it-IT"/>
          </a:p>
        </p:txBody>
      </p:sp>
    </p:spTree>
    <p:extLst>
      <p:ext uri="{BB962C8B-B14F-4D97-AF65-F5344CB8AC3E}">
        <p14:creationId xmlns:p14="http://schemas.microsoft.com/office/powerpoint/2010/main" xmlns="" val="3229573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07826CC-F5C0-4CFA-886A-AB258E99A1DD}" type="slidenum">
              <a:rPr lang="en-US"/>
              <a:pPr/>
              <a:t>27</a:t>
            </a:fld>
            <a:endParaRPr lang="en-US"/>
          </a:p>
        </p:txBody>
      </p:sp>
      <p:sp>
        <p:nvSpPr>
          <p:cNvPr id="1204226" name="Rectangle 2"/>
          <p:cNvSpPr>
            <a:spLocks noGrp="1" noRot="1" noChangeAspect="1" noChangeArrowheads="1" noTextEdit="1"/>
          </p:cNvSpPr>
          <p:nvPr>
            <p:ph type="sldImg"/>
          </p:nvPr>
        </p:nvSpPr>
        <p:spPr>
          <a:xfrm>
            <a:off x="1143000" y="685800"/>
            <a:ext cx="4573588" cy="3432175"/>
          </a:xfrm>
          <a:ln/>
        </p:spPr>
      </p:sp>
      <p:sp>
        <p:nvSpPr>
          <p:cNvPr id="1204227" name="Rectangle 3"/>
          <p:cNvSpPr>
            <a:spLocks noGrp="1" noChangeArrowheads="1"/>
          </p:cNvSpPr>
          <p:nvPr>
            <p:ph type="body" idx="1"/>
          </p:nvPr>
        </p:nvSpPr>
        <p:spPr/>
        <p:txBody>
          <a:bodyPr/>
          <a:lstStyle/>
          <a:p>
            <a:r>
              <a:rPr lang="en-US"/>
              <a:t>E sulla base dei loro risultati, I ricercatori sono stati in grado di osservare che la soglia migliore in grado di predirre la mortalità era la setssa da noi precedentemnte suggerita</a:t>
            </a:r>
          </a:p>
          <a:p>
            <a:endParaRPr lang="it-IT"/>
          </a:p>
        </p:txBody>
      </p:sp>
    </p:spTree>
    <p:extLst>
      <p:ext uri="{BB962C8B-B14F-4D97-AF65-F5344CB8AC3E}">
        <p14:creationId xmlns:p14="http://schemas.microsoft.com/office/powerpoint/2010/main" xmlns="" val="548621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0BAB1DB-3B22-45ED-9C82-34D3CEB8F56E}" type="slidenum">
              <a:rPr lang="en-US"/>
              <a:pPr/>
              <a:t>28</a:t>
            </a:fld>
            <a:endParaRPr lang="en-US"/>
          </a:p>
        </p:txBody>
      </p:sp>
      <p:sp>
        <p:nvSpPr>
          <p:cNvPr id="1208322" name="Rectangle 2"/>
          <p:cNvSpPr>
            <a:spLocks noGrp="1" noRot="1" noChangeAspect="1" noChangeArrowheads="1" noTextEdit="1"/>
          </p:cNvSpPr>
          <p:nvPr>
            <p:ph type="sldImg"/>
          </p:nvPr>
        </p:nvSpPr>
        <p:spPr>
          <a:xfrm>
            <a:off x="1143000" y="685800"/>
            <a:ext cx="4573588" cy="3432175"/>
          </a:xfrm>
          <a:ln/>
        </p:spPr>
      </p:sp>
      <p:sp>
        <p:nvSpPr>
          <p:cNvPr id="1208323" name="Rectangle 3"/>
          <p:cNvSpPr>
            <a:spLocks noGrp="1" noChangeArrowheads="1"/>
          </p:cNvSpPr>
          <p:nvPr>
            <p:ph type="body" idx="1"/>
          </p:nvPr>
        </p:nvSpPr>
        <p:spPr/>
        <p:txBody>
          <a:bodyPr/>
          <a:lstStyle/>
          <a:p>
            <a:r>
              <a:rPr lang="en-US"/>
              <a:t>Abbiamo retrospettivamente valutato I risultati raccolti in 3 megatrial per la validazione di IFN e RIBA nella pratica clinica. I valori, calcolati nei responders virologici al trattamento, </a:t>
            </a:r>
          </a:p>
          <a:p>
            <a:endParaRPr lang="it-IT"/>
          </a:p>
        </p:txBody>
      </p:sp>
    </p:spTree>
    <p:extLst>
      <p:ext uri="{BB962C8B-B14F-4D97-AF65-F5344CB8AC3E}">
        <p14:creationId xmlns:p14="http://schemas.microsoft.com/office/powerpoint/2010/main" xmlns="" val="2226227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988">
              <a:defRPr sz="2400">
                <a:solidFill>
                  <a:srgbClr val="FFFF00"/>
                </a:solidFill>
                <a:latin typeface="Arial" charset="0"/>
                <a:ea typeface="ＭＳ Ｐゴシック" charset="-128"/>
              </a:defRPr>
            </a:lvl1pPr>
            <a:lvl2pPr marL="37313438" indent="-36863690" defTabSz="911988">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49748" eaLnBrk="0" fontAlgn="base" hangingPunct="0">
              <a:spcBef>
                <a:spcPct val="0"/>
              </a:spcBef>
              <a:spcAft>
                <a:spcPct val="0"/>
              </a:spcAft>
              <a:defRPr sz="2400">
                <a:solidFill>
                  <a:srgbClr val="FFFF00"/>
                </a:solidFill>
                <a:latin typeface="Arial" charset="0"/>
                <a:ea typeface="ＭＳ Ｐゴシック" charset="-128"/>
              </a:defRPr>
            </a:lvl6pPr>
            <a:lvl7pPr marL="899495" eaLnBrk="0" fontAlgn="base" hangingPunct="0">
              <a:spcBef>
                <a:spcPct val="0"/>
              </a:spcBef>
              <a:spcAft>
                <a:spcPct val="0"/>
              </a:spcAft>
              <a:defRPr sz="2400">
                <a:solidFill>
                  <a:srgbClr val="FFFF00"/>
                </a:solidFill>
                <a:latin typeface="Arial" charset="0"/>
                <a:ea typeface="ＭＳ Ｐゴシック" charset="-128"/>
              </a:defRPr>
            </a:lvl7pPr>
            <a:lvl8pPr marL="1349243" eaLnBrk="0" fontAlgn="base" hangingPunct="0">
              <a:spcBef>
                <a:spcPct val="0"/>
              </a:spcBef>
              <a:spcAft>
                <a:spcPct val="0"/>
              </a:spcAft>
              <a:defRPr sz="2400">
                <a:solidFill>
                  <a:srgbClr val="FFFF00"/>
                </a:solidFill>
                <a:latin typeface="Arial" charset="0"/>
                <a:ea typeface="ＭＳ Ｐゴシック" charset="-128"/>
              </a:defRPr>
            </a:lvl8pPr>
            <a:lvl9pPr marL="1798991" eaLnBrk="0" fontAlgn="base" hangingPunct="0">
              <a:spcBef>
                <a:spcPct val="0"/>
              </a:spcBef>
              <a:spcAft>
                <a:spcPct val="0"/>
              </a:spcAft>
              <a:defRPr sz="2400">
                <a:solidFill>
                  <a:srgbClr val="FFFF00"/>
                </a:solidFill>
                <a:latin typeface="Arial" charset="0"/>
                <a:ea typeface="ＭＳ Ｐゴシック" charset="-128"/>
              </a:defRPr>
            </a:lvl9pPr>
          </a:lstStyle>
          <a:p>
            <a:fld id="{F0FE734D-5136-4CFC-A35B-2C78B3BEA5C7}" type="slidenum">
              <a:rPr lang="en-US" sz="1200">
                <a:solidFill>
                  <a:prstClr val="black"/>
                </a:solidFill>
              </a:rPr>
              <a:pPr/>
              <a:t>29</a:t>
            </a:fld>
            <a:endParaRPr lang="en-US" sz="1200">
              <a:solidFill>
                <a:prstClr val="black"/>
              </a:solidFill>
            </a:endParaRPr>
          </a:p>
        </p:txBody>
      </p:sp>
      <p:sp>
        <p:nvSpPr>
          <p:cNvPr id="96259" name="Rectangle 2"/>
          <p:cNvSpPr>
            <a:spLocks noGrp="1" noRot="1" noChangeAspect="1" noChangeArrowheads="1" noTextEdit="1"/>
          </p:cNvSpPr>
          <p:nvPr>
            <p:ph type="sldImg"/>
          </p:nvPr>
        </p:nvSpPr>
        <p:spPr>
          <a:xfrm>
            <a:off x="1143000" y="684213"/>
            <a:ext cx="4576763" cy="3433762"/>
          </a:xfrm>
          <a:ln/>
        </p:spPr>
      </p:sp>
      <p:sp>
        <p:nvSpPr>
          <p:cNvPr id="96260" name="Rectangle 3"/>
          <p:cNvSpPr>
            <a:spLocks noGrp="1" noChangeArrowheads="1"/>
          </p:cNvSpPr>
          <p:nvPr>
            <p:ph type="body" idx="1"/>
          </p:nvPr>
        </p:nvSpPr>
        <p:spPr>
          <a:xfrm>
            <a:off x="685800" y="4344456"/>
            <a:ext cx="5486400" cy="41145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47" tIns="45074" rIns="90147" bIns="45074"/>
          <a:lstStyle/>
          <a:p>
            <a:r>
              <a:rPr lang="it-IT" smtClean="0"/>
              <a:t>Dunque, riassumendo, gli studi che si sono proposti, in questi anni, di rivalutare l’adeguatezza dei limiti di riferimento per le ALT sono giunti alla conclusione che i limiti “ripuliti” da malattia sono circa il 25-30% più bassi rispetto a quelli correntemente impiegati: questo usando approcci analitici piuttosto diversi, quali la definizione della popolazione a basso rischio, la mortalità per per malattia di fegato nella popolazione generale, oppure il margine di riduzione ottenibile dopo trattamento dell’epatite C. </a:t>
            </a:r>
            <a:endParaRPr lang="en-US" smtClean="0"/>
          </a:p>
          <a:p>
            <a:endParaRPr lang="it-IT" smtClean="0"/>
          </a:p>
        </p:txBody>
      </p:sp>
    </p:spTree>
    <p:extLst>
      <p:ext uri="{BB962C8B-B14F-4D97-AF65-F5344CB8AC3E}">
        <p14:creationId xmlns:p14="http://schemas.microsoft.com/office/powerpoint/2010/main" xmlns="" val="24980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8976C5B-313F-4C3A-A4F2-A00DF5CA843D}" type="slidenum">
              <a:rPr lang="it-IT" smtClean="0"/>
              <a:pPr/>
              <a:t>31</a:t>
            </a:fld>
            <a:endParaRPr lang="it-IT"/>
          </a:p>
        </p:txBody>
      </p:sp>
    </p:spTree>
    <p:extLst>
      <p:ext uri="{BB962C8B-B14F-4D97-AF65-F5344CB8AC3E}">
        <p14:creationId xmlns:p14="http://schemas.microsoft.com/office/powerpoint/2010/main" xmlns="" val="342761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8976C5B-313F-4C3A-A4F2-A00DF5CA843D}" type="slidenum">
              <a:rPr lang="it-IT" smtClean="0"/>
              <a:pPr/>
              <a:t>35</a:t>
            </a:fld>
            <a:endParaRPr lang="it-IT"/>
          </a:p>
        </p:txBody>
      </p:sp>
    </p:spTree>
    <p:extLst>
      <p:ext uri="{BB962C8B-B14F-4D97-AF65-F5344CB8AC3E}">
        <p14:creationId xmlns:p14="http://schemas.microsoft.com/office/powerpoint/2010/main" xmlns="" val="300136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988">
              <a:defRPr sz="2400">
                <a:solidFill>
                  <a:srgbClr val="FFFF00"/>
                </a:solidFill>
                <a:latin typeface="Arial" charset="0"/>
                <a:ea typeface="ＭＳ Ｐゴシック" charset="-128"/>
              </a:defRPr>
            </a:lvl1pPr>
            <a:lvl2pPr marL="37313438" indent="-36863690" defTabSz="911988">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49748" eaLnBrk="0" fontAlgn="base" hangingPunct="0">
              <a:spcBef>
                <a:spcPct val="0"/>
              </a:spcBef>
              <a:spcAft>
                <a:spcPct val="0"/>
              </a:spcAft>
              <a:defRPr sz="2400">
                <a:solidFill>
                  <a:srgbClr val="FFFF00"/>
                </a:solidFill>
                <a:latin typeface="Arial" charset="0"/>
                <a:ea typeface="ＭＳ Ｐゴシック" charset="-128"/>
              </a:defRPr>
            </a:lvl6pPr>
            <a:lvl7pPr marL="899495" eaLnBrk="0" fontAlgn="base" hangingPunct="0">
              <a:spcBef>
                <a:spcPct val="0"/>
              </a:spcBef>
              <a:spcAft>
                <a:spcPct val="0"/>
              </a:spcAft>
              <a:defRPr sz="2400">
                <a:solidFill>
                  <a:srgbClr val="FFFF00"/>
                </a:solidFill>
                <a:latin typeface="Arial" charset="0"/>
                <a:ea typeface="ＭＳ Ｐゴシック" charset="-128"/>
              </a:defRPr>
            </a:lvl7pPr>
            <a:lvl8pPr marL="1349243" eaLnBrk="0" fontAlgn="base" hangingPunct="0">
              <a:spcBef>
                <a:spcPct val="0"/>
              </a:spcBef>
              <a:spcAft>
                <a:spcPct val="0"/>
              </a:spcAft>
              <a:defRPr sz="2400">
                <a:solidFill>
                  <a:srgbClr val="FFFF00"/>
                </a:solidFill>
                <a:latin typeface="Arial" charset="0"/>
                <a:ea typeface="ＭＳ Ｐゴシック" charset="-128"/>
              </a:defRPr>
            </a:lvl8pPr>
            <a:lvl9pPr marL="1798991" eaLnBrk="0" fontAlgn="base" hangingPunct="0">
              <a:spcBef>
                <a:spcPct val="0"/>
              </a:spcBef>
              <a:spcAft>
                <a:spcPct val="0"/>
              </a:spcAft>
              <a:defRPr sz="2400">
                <a:solidFill>
                  <a:srgbClr val="FFFF00"/>
                </a:solidFill>
                <a:latin typeface="Arial" charset="0"/>
                <a:ea typeface="ＭＳ Ｐゴシック" charset="-128"/>
              </a:defRPr>
            </a:lvl9pPr>
          </a:lstStyle>
          <a:p>
            <a:fld id="{F51F11C8-CD44-487E-A12E-2A315E0D7235}" type="slidenum">
              <a:rPr lang="en-US" sz="1200">
                <a:solidFill>
                  <a:prstClr val="black"/>
                </a:solidFill>
              </a:rPr>
              <a:pPr/>
              <a:t>3</a:t>
            </a:fld>
            <a:endParaRPr lang="en-US" sz="120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smtClean="0"/>
              <a:t>Today I will try to to introduce the….</a:t>
            </a:r>
            <a:endParaRPr lang="it-IT" dirty="0" smtClean="0"/>
          </a:p>
        </p:txBody>
      </p:sp>
    </p:spTree>
    <p:extLst>
      <p:ext uri="{BB962C8B-B14F-4D97-AF65-F5344CB8AC3E}">
        <p14:creationId xmlns:p14="http://schemas.microsoft.com/office/powerpoint/2010/main" xmlns="" val="329681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5681" y="8685783"/>
            <a:ext cx="2972319" cy="458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28" tIns="45564" rIns="91128" bIns="45564" anchor="b"/>
          <a:lstStyle>
            <a:lvl1pPr defTabSz="927100">
              <a:defRPr sz="2400">
                <a:solidFill>
                  <a:srgbClr val="FFFF00"/>
                </a:solidFill>
                <a:latin typeface="Arial" charset="0"/>
                <a:ea typeface="ＭＳ Ｐゴシック" charset="-128"/>
              </a:defRPr>
            </a:lvl1pPr>
            <a:lvl2pPr marL="37931725" indent="-37474525" defTabSz="927100">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r" eaLnBrk="0" fontAlgn="base" hangingPunct="0">
              <a:spcBef>
                <a:spcPct val="0"/>
              </a:spcBef>
              <a:spcAft>
                <a:spcPct val="0"/>
              </a:spcAft>
            </a:pPr>
            <a:fld id="{3A48F474-DFEE-4CEE-8197-EA756DF60C0C}" type="slidenum">
              <a:rPr lang="en-US" sz="1200">
                <a:solidFill>
                  <a:prstClr val="black"/>
                </a:solidFill>
              </a:rPr>
              <a:pPr algn="r" eaLnBrk="0" fontAlgn="base" hangingPunct="0">
                <a:spcBef>
                  <a:spcPct val="0"/>
                </a:spcBef>
                <a:spcAft>
                  <a:spcPct val="0"/>
                </a:spcAft>
              </a:pPr>
              <a:t>7</a:t>
            </a:fld>
            <a:endParaRPr lang="en-US" sz="12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xmlns="" val="2224452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5681" y="8685783"/>
            <a:ext cx="2972319" cy="458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28" tIns="45564" rIns="91128" bIns="45564" anchor="b"/>
          <a:lstStyle>
            <a:lvl1pPr defTabSz="927100">
              <a:defRPr sz="2400">
                <a:solidFill>
                  <a:srgbClr val="FFFF00"/>
                </a:solidFill>
                <a:latin typeface="Arial" charset="0"/>
                <a:ea typeface="ＭＳ Ｐゴシック" charset="-128"/>
              </a:defRPr>
            </a:lvl1pPr>
            <a:lvl2pPr marL="37931725" indent="-37474525" defTabSz="927100">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r" eaLnBrk="0" fontAlgn="base" hangingPunct="0">
              <a:spcBef>
                <a:spcPct val="0"/>
              </a:spcBef>
              <a:spcAft>
                <a:spcPct val="0"/>
              </a:spcAft>
            </a:pPr>
            <a:fld id="{0F423097-4377-4393-B0A3-168F9D2A14C9}" type="slidenum">
              <a:rPr lang="en-US" sz="1200">
                <a:solidFill>
                  <a:prstClr val="black"/>
                </a:solidFill>
              </a:rPr>
              <a:pPr algn="r" eaLnBrk="0" fontAlgn="base" hangingPunct="0">
                <a:spcBef>
                  <a:spcPct val="0"/>
                </a:spcBef>
                <a:spcAft>
                  <a:spcPct val="0"/>
                </a:spcAft>
              </a:pPr>
              <a:t>8</a:t>
            </a:fld>
            <a:endParaRPr lang="en-US" sz="1200">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xmlns="" val="1178821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5681" y="8685783"/>
            <a:ext cx="2972319" cy="458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28" tIns="45564" rIns="91128" bIns="45564" anchor="b"/>
          <a:lstStyle>
            <a:lvl1pPr defTabSz="927100">
              <a:defRPr sz="2400">
                <a:solidFill>
                  <a:srgbClr val="FFFF00"/>
                </a:solidFill>
                <a:latin typeface="Arial" charset="0"/>
                <a:ea typeface="ＭＳ Ｐゴシック" charset="-128"/>
              </a:defRPr>
            </a:lvl1pPr>
            <a:lvl2pPr marL="37931725" indent="-37474525" defTabSz="927100">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r" eaLnBrk="0" fontAlgn="base" hangingPunct="0">
              <a:spcBef>
                <a:spcPct val="0"/>
              </a:spcBef>
              <a:spcAft>
                <a:spcPct val="0"/>
              </a:spcAft>
            </a:pPr>
            <a:fld id="{984C3D02-EBC2-4E5B-A404-E284359AE296}" type="slidenum">
              <a:rPr lang="en-US" sz="1200">
                <a:solidFill>
                  <a:prstClr val="black"/>
                </a:solidFill>
              </a:rPr>
              <a:pPr algn="r" eaLnBrk="0" fontAlgn="base" hangingPunct="0">
                <a:spcBef>
                  <a:spcPct val="0"/>
                </a:spcBef>
                <a:spcAft>
                  <a:spcPct val="0"/>
                </a:spcAft>
              </a:pPr>
              <a:t>11</a:t>
            </a:fld>
            <a:endParaRPr lang="en-US" sz="120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8038" y="4191196"/>
            <a:ext cx="5021926" cy="41145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smtClean="0"/>
              <a:t>The concepts of this talk can be summarized in a short quotation. </a:t>
            </a:r>
          </a:p>
        </p:txBody>
      </p:sp>
    </p:spTree>
    <p:extLst>
      <p:ext uri="{BB962C8B-B14F-4D97-AF65-F5344CB8AC3E}">
        <p14:creationId xmlns:p14="http://schemas.microsoft.com/office/powerpoint/2010/main" xmlns="" val="171482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8976C5B-313F-4C3A-A4F2-A00DF5CA843D}" type="slidenum">
              <a:rPr lang="it-IT" smtClean="0">
                <a:solidFill>
                  <a:prstClr val="black"/>
                </a:solidFill>
              </a:rPr>
              <a:pPr/>
              <a:t>12</a:t>
            </a:fld>
            <a:endParaRPr lang="it-IT">
              <a:solidFill>
                <a:prstClr val="black"/>
              </a:solidFill>
            </a:endParaRPr>
          </a:p>
        </p:txBody>
      </p:sp>
    </p:spTree>
    <p:extLst>
      <p:ext uri="{BB962C8B-B14F-4D97-AF65-F5344CB8AC3E}">
        <p14:creationId xmlns:p14="http://schemas.microsoft.com/office/powerpoint/2010/main" xmlns="" val="258309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B448C96-4CB1-436A-9AD3-3606CCF61F3C}" type="slidenum">
              <a:rPr lang="en-US"/>
              <a:pPr/>
              <a:t>18</a:t>
            </a:fld>
            <a:endParaRPr lang="en-US"/>
          </a:p>
        </p:txBody>
      </p:sp>
      <p:sp>
        <p:nvSpPr>
          <p:cNvPr id="1219586" name="Rectangle 2"/>
          <p:cNvSpPr>
            <a:spLocks noGrp="1" noRot="1" noChangeAspect="1" noChangeArrowheads="1" noTextEdit="1"/>
          </p:cNvSpPr>
          <p:nvPr>
            <p:ph type="sldImg"/>
          </p:nvPr>
        </p:nvSpPr>
        <p:spPr>
          <a:xfrm>
            <a:off x="1143000" y="685800"/>
            <a:ext cx="4573588" cy="3432175"/>
          </a:xfrm>
          <a:ln/>
        </p:spPr>
      </p:sp>
      <p:sp>
        <p:nvSpPr>
          <p:cNvPr id="1219587" name="Rectangle 3"/>
          <p:cNvSpPr>
            <a:spLocks noGrp="1" noChangeArrowheads="1"/>
          </p:cNvSpPr>
          <p:nvPr>
            <p:ph type="body" idx="1"/>
          </p:nvPr>
        </p:nvSpPr>
        <p:spPr/>
        <p:txBody>
          <a:bodyPr/>
          <a:lstStyle/>
          <a:p>
            <a:r>
              <a:rPr lang="it-IT"/>
              <a:t>In effetti, per ogni variabile quantitatitiva, ll concetto di soglie differenziate corrispondenti a diversi livelli di sensibilità e specificità appare più appropriato rispetto a quello di normalità, radicato a una definizione dicotomica.</a:t>
            </a:r>
          </a:p>
          <a:p>
            <a:endParaRPr lang="it-IT"/>
          </a:p>
        </p:txBody>
      </p:sp>
    </p:spTree>
    <p:extLst>
      <p:ext uri="{BB962C8B-B14F-4D97-AF65-F5344CB8AC3E}">
        <p14:creationId xmlns:p14="http://schemas.microsoft.com/office/powerpoint/2010/main" xmlns="" val="2641144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988">
              <a:defRPr sz="2400">
                <a:solidFill>
                  <a:srgbClr val="FFFF00"/>
                </a:solidFill>
                <a:latin typeface="Arial" charset="0"/>
                <a:ea typeface="ＭＳ Ｐゴシック" charset="-128"/>
              </a:defRPr>
            </a:lvl1pPr>
            <a:lvl2pPr marL="37313438" indent="-36863690" defTabSz="911988">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49748" eaLnBrk="0" fontAlgn="base" hangingPunct="0">
              <a:spcBef>
                <a:spcPct val="0"/>
              </a:spcBef>
              <a:spcAft>
                <a:spcPct val="0"/>
              </a:spcAft>
              <a:defRPr sz="2400">
                <a:solidFill>
                  <a:srgbClr val="FFFF00"/>
                </a:solidFill>
                <a:latin typeface="Arial" charset="0"/>
                <a:ea typeface="ＭＳ Ｐゴシック" charset="-128"/>
              </a:defRPr>
            </a:lvl6pPr>
            <a:lvl7pPr marL="899495" eaLnBrk="0" fontAlgn="base" hangingPunct="0">
              <a:spcBef>
                <a:spcPct val="0"/>
              </a:spcBef>
              <a:spcAft>
                <a:spcPct val="0"/>
              </a:spcAft>
              <a:defRPr sz="2400">
                <a:solidFill>
                  <a:srgbClr val="FFFF00"/>
                </a:solidFill>
                <a:latin typeface="Arial" charset="0"/>
                <a:ea typeface="ＭＳ Ｐゴシック" charset="-128"/>
              </a:defRPr>
            </a:lvl7pPr>
            <a:lvl8pPr marL="1349243" eaLnBrk="0" fontAlgn="base" hangingPunct="0">
              <a:spcBef>
                <a:spcPct val="0"/>
              </a:spcBef>
              <a:spcAft>
                <a:spcPct val="0"/>
              </a:spcAft>
              <a:defRPr sz="2400">
                <a:solidFill>
                  <a:srgbClr val="FFFF00"/>
                </a:solidFill>
                <a:latin typeface="Arial" charset="0"/>
                <a:ea typeface="ＭＳ Ｐゴシック" charset="-128"/>
              </a:defRPr>
            </a:lvl8pPr>
            <a:lvl9pPr marL="1798991" eaLnBrk="0" fontAlgn="base" hangingPunct="0">
              <a:spcBef>
                <a:spcPct val="0"/>
              </a:spcBef>
              <a:spcAft>
                <a:spcPct val="0"/>
              </a:spcAft>
              <a:defRPr sz="2400">
                <a:solidFill>
                  <a:srgbClr val="FFFF00"/>
                </a:solidFill>
                <a:latin typeface="Arial" charset="0"/>
                <a:ea typeface="ＭＳ Ｐゴシック" charset="-128"/>
              </a:defRPr>
            </a:lvl9pPr>
          </a:lstStyle>
          <a:p>
            <a:fld id="{F51F11C8-CD44-487E-A12E-2A315E0D7235}" type="slidenum">
              <a:rPr lang="en-US" sz="1200">
                <a:solidFill>
                  <a:prstClr val="black"/>
                </a:solidFill>
              </a:rPr>
              <a:pPr/>
              <a:t>21</a:t>
            </a:fld>
            <a:endParaRPr lang="en-US" sz="120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smtClean="0"/>
              <a:t>Today I will try to to introduce the….</a:t>
            </a:r>
            <a:endParaRPr lang="it-IT" dirty="0" smtClean="0"/>
          </a:p>
        </p:txBody>
      </p:sp>
    </p:spTree>
    <p:extLst>
      <p:ext uri="{BB962C8B-B14F-4D97-AF65-F5344CB8AC3E}">
        <p14:creationId xmlns:p14="http://schemas.microsoft.com/office/powerpoint/2010/main" xmlns="" val="3296815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4B6066B-0010-48FC-9EA4-E53812DB9B82}" type="slidenum">
              <a:rPr lang="en-US"/>
              <a:pPr/>
              <a:t>22</a:t>
            </a:fld>
            <a:endParaRPr lang="en-US"/>
          </a:p>
        </p:txBody>
      </p:sp>
      <p:sp>
        <p:nvSpPr>
          <p:cNvPr id="1184770" name="Rectangle 2"/>
          <p:cNvSpPr>
            <a:spLocks noGrp="1" noRot="1" noChangeAspect="1" noChangeArrowheads="1" noTextEdit="1"/>
          </p:cNvSpPr>
          <p:nvPr>
            <p:ph type="sldImg"/>
          </p:nvPr>
        </p:nvSpPr>
        <p:spPr>
          <a:xfrm>
            <a:off x="1143000" y="685800"/>
            <a:ext cx="4573588" cy="3432175"/>
          </a:xfrm>
          <a:ln/>
        </p:spPr>
      </p:sp>
      <p:sp>
        <p:nvSpPr>
          <p:cNvPr id="1184771" name="Rectangle 3"/>
          <p:cNvSpPr>
            <a:spLocks noGrp="1" noChangeArrowheads="1"/>
          </p:cNvSpPr>
          <p:nvPr>
            <p:ph type="body" idx="1"/>
          </p:nvPr>
        </p:nvSpPr>
        <p:spPr/>
        <p:txBody>
          <a:bodyPr/>
          <a:lstStyle/>
          <a:p>
            <a:endParaRPr lang="it-IT"/>
          </a:p>
          <a:p>
            <a:r>
              <a:rPr lang="it-IT"/>
              <a:t>Ma come possiamo identificare queste soglie?</a:t>
            </a:r>
          </a:p>
          <a:p>
            <a:r>
              <a:rPr lang="it-IT"/>
              <a:t>Sono stati impiegati fondamentalmente 3 approcci, talora associati tra loro. Il primo è quello della definizione di popolazione a basso rischio (attraverso l’esclusione dei soggetti ad alto rischio), il secondo si bassa sul valore in grado di predire un outcome importante cioè la mortalità per malattia di fegato, il terzo su ina definizione terapeutica, cioè nei valori che siamo ingrado di osservare nei soggetti guariti dall’infezione. </a:t>
            </a:r>
          </a:p>
          <a:p>
            <a:endParaRPr lang="it-IT"/>
          </a:p>
          <a:p>
            <a:endParaRPr lang="it-IT"/>
          </a:p>
          <a:p>
            <a:endParaRPr lang="it-IT"/>
          </a:p>
        </p:txBody>
      </p:sp>
    </p:spTree>
    <p:extLst>
      <p:ext uri="{BB962C8B-B14F-4D97-AF65-F5344CB8AC3E}">
        <p14:creationId xmlns:p14="http://schemas.microsoft.com/office/powerpoint/2010/main" xmlns="" val="4071583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915" indent="0" algn="ctr">
              <a:buNone/>
              <a:defRPr>
                <a:solidFill>
                  <a:schemeClr val="tx1">
                    <a:tint val="75000"/>
                  </a:schemeClr>
                </a:solidFill>
              </a:defRPr>
            </a:lvl2pPr>
            <a:lvl3pPr marL="913832" indent="0" algn="ctr">
              <a:buNone/>
              <a:defRPr>
                <a:solidFill>
                  <a:schemeClr val="tx1">
                    <a:tint val="75000"/>
                  </a:schemeClr>
                </a:solidFill>
              </a:defRPr>
            </a:lvl3pPr>
            <a:lvl4pPr marL="1370748" indent="0" algn="ctr">
              <a:buNone/>
              <a:defRPr>
                <a:solidFill>
                  <a:schemeClr val="tx1">
                    <a:tint val="75000"/>
                  </a:schemeClr>
                </a:solidFill>
              </a:defRPr>
            </a:lvl4pPr>
            <a:lvl5pPr marL="1827662" indent="0" algn="ctr">
              <a:buNone/>
              <a:defRPr>
                <a:solidFill>
                  <a:schemeClr val="tx1">
                    <a:tint val="75000"/>
                  </a:schemeClr>
                </a:solidFill>
              </a:defRPr>
            </a:lvl5pPr>
            <a:lvl6pPr marL="2284579" indent="0" algn="ctr">
              <a:buNone/>
              <a:defRPr>
                <a:solidFill>
                  <a:schemeClr val="tx1">
                    <a:tint val="75000"/>
                  </a:schemeClr>
                </a:solidFill>
              </a:defRPr>
            </a:lvl6pPr>
            <a:lvl7pPr marL="2741494" indent="0" algn="ctr">
              <a:buNone/>
              <a:defRPr>
                <a:solidFill>
                  <a:schemeClr val="tx1">
                    <a:tint val="75000"/>
                  </a:schemeClr>
                </a:solidFill>
              </a:defRPr>
            </a:lvl7pPr>
            <a:lvl8pPr marL="3198408" indent="0" algn="ctr">
              <a:buNone/>
              <a:defRPr>
                <a:solidFill>
                  <a:schemeClr val="tx1">
                    <a:tint val="75000"/>
                  </a:schemeClr>
                </a:solidFill>
              </a:defRPr>
            </a:lvl8pPr>
            <a:lvl9pPr marL="3655325"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pPr/>
              <a:t>04/04/2017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10BCE8-5A36-4263-AA31-E70AF7629A30}" type="slidenum">
              <a:rPr lang="it-IT" smtClean="0"/>
              <a:pPr/>
              <a:t>‹N›</a:t>
            </a:fld>
            <a:endParaRPr lang="it-IT"/>
          </a:p>
        </p:txBody>
      </p:sp>
    </p:spTree>
    <p:extLst>
      <p:ext uri="{BB962C8B-B14F-4D97-AF65-F5344CB8AC3E}">
        <p14:creationId xmlns:p14="http://schemas.microsoft.com/office/powerpoint/2010/main" xmlns="" val="11830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pPr/>
              <a:t>04/04/2017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10BCE8-5A36-4263-AA31-E70AF7629A30}" type="slidenum">
              <a:rPr lang="it-IT" smtClean="0"/>
              <a:pPr/>
              <a:t>‹N›</a:t>
            </a:fld>
            <a:endParaRPr lang="it-IT"/>
          </a:p>
        </p:txBody>
      </p:sp>
    </p:spTree>
    <p:extLst>
      <p:ext uri="{BB962C8B-B14F-4D97-AF65-F5344CB8AC3E}">
        <p14:creationId xmlns:p14="http://schemas.microsoft.com/office/powerpoint/2010/main" xmlns="" val="25385490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5295654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6172600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3500430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6478518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5629431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6685235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6958290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4118407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870812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94415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44"/>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4"/>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pPr/>
              <a:t>04/04/2017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10BCE8-5A36-4263-AA31-E70AF7629A30}" type="slidenum">
              <a:rPr lang="it-IT" smtClean="0"/>
              <a:pPr/>
              <a:t>‹N›</a:t>
            </a:fld>
            <a:endParaRPr lang="it-IT"/>
          </a:p>
        </p:txBody>
      </p:sp>
    </p:spTree>
    <p:extLst>
      <p:ext uri="{BB962C8B-B14F-4D97-AF65-F5344CB8AC3E}">
        <p14:creationId xmlns:p14="http://schemas.microsoft.com/office/powerpoint/2010/main" xmlns="" val="14676030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3291678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8215537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2089686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952607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3892019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8081820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7321360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269875" y="96838"/>
            <a:ext cx="8605838"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93713" y="1409700"/>
            <a:ext cx="8348662" cy="4114800"/>
          </a:xfrm>
        </p:spPr>
        <p:txBody>
          <a:bodyPr/>
          <a:lstStyle/>
          <a:p>
            <a:endParaRPr lang="it-IT"/>
          </a:p>
        </p:txBody>
      </p:sp>
    </p:spTree>
    <p:extLst>
      <p:ext uri="{BB962C8B-B14F-4D97-AF65-F5344CB8AC3E}">
        <p14:creationId xmlns:p14="http://schemas.microsoft.com/office/powerpoint/2010/main" xmlns="" val="303804263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915" indent="0" algn="ctr">
              <a:buNone/>
              <a:defRPr>
                <a:solidFill>
                  <a:schemeClr val="tx1">
                    <a:tint val="75000"/>
                  </a:schemeClr>
                </a:solidFill>
              </a:defRPr>
            </a:lvl2pPr>
            <a:lvl3pPr marL="913832" indent="0" algn="ctr">
              <a:buNone/>
              <a:defRPr>
                <a:solidFill>
                  <a:schemeClr val="tx1">
                    <a:tint val="75000"/>
                  </a:schemeClr>
                </a:solidFill>
              </a:defRPr>
            </a:lvl3pPr>
            <a:lvl4pPr marL="1370748" indent="0" algn="ctr">
              <a:buNone/>
              <a:defRPr>
                <a:solidFill>
                  <a:schemeClr val="tx1">
                    <a:tint val="75000"/>
                  </a:schemeClr>
                </a:solidFill>
              </a:defRPr>
            </a:lvl4pPr>
            <a:lvl5pPr marL="1827662" indent="0" algn="ctr">
              <a:buNone/>
              <a:defRPr>
                <a:solidFill>
                  <a:schemeClr val="tx1">
                    <a:tint val="75000"/>
                  </a:schemeClr>
                </a:solidFill>
              </a:defRPr>
            </a:lvl5pPr>
            <a:lvl6pPr marL="2284579" indent="0" algn="ctr">
              <a:buNone/>
              <a:defRPr>
                <a:solidFill>
                  <a:schemeClr val="tx1">
                    <a:tint val="75000"/>
                  </a:schemeClr>
                </a:solidFill>
              </a:defRPr>
            </a:lvl6pPr>
            <a:lvl7pPr marL="2741494" indent="0" algn="ctr">
              <a:buNone/>
              <a:defRPr>
                <a:solidFill>
                  <a:schemeClr val="tx1">
                    <a:tint val="75000"/>
                  </a:schemeClr>
                </a:solidFill>
              </a:defRPr>
            </a:lvl7pPr>
            <a:lvl8pPr marL="3198408" indent="0" algn="ctr">
              <a:buNone/>
              <a:defRPr>
                <a:solidFill>
                  <a:schemeClr val="tx1">
                    <a:tint val="75000"/>
                  </a:schemeClr>
                </a:solidFill>
              </a:defRPr>
            </a:lvl8pPr>
            <a:lvl9pPr marL="3655325"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4326148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835111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269875" y="96838"/>
            <a:ext cx="8605838"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93713" y="1409700"/>
            <a:ext cx="8348662" cy="4114800"/>
          </a:xfrm>
        </p:spPr>
        <p:txBody>
          <a:bodyPr/>
          <a:lstStyle/>
          <a:p>
            <a:endParaRPr lang="it-IT"/>
          </a:p>
        </p:txBody>
      </p:sp>
    </p:spTree>
    <p:extLst>
      <p:ext uri="{BB962C8B-B14F-4D97-AF65-F5344CB8AC3E}">
        <p14:creationId xmlns:p14="http://schemas.microsoft.com/office/powerpoint/2010/main" xmlns="" val="76985390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6"/>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915" indent="0">
              <a:buNone/>
              <a:defRPr sz="1800">
                <a:solidFill>
                  <a:schemeClr val="tx1">
                    <a:tint val="75000"/>
                  </a:schemeClr>
                </a:solidFill>
              </a:defRPr>
            </a:lvl2pPr>
            <a:lvl3pPr marL="913832" indent="0">
              <a:buNone/>
              <a:defRPr sz="1600">
                <a:solidFill>
                  <a:schemeClr val="tx1">
                    <a:tint val="75000"/>
                  </a:schemeClr>
                </a:solidFill>
              </a:defRPr>
            </a:lvl3pPr>
            <a:lvl4pPr marL="1370748" indent="0">
              <a:buNone/>
              <a:defRPr sz="1400">
                <a:solidFill>
                  <a:schemeClr val="tx1">
                    <a:tint val="75000"/>
                  </a:schemeClr>
                </a:solidFill>
              </a:defRPr>
            </a:lvl4pPr>
            <a:lvl5pPr marL="1827662" indent="0">
              <a:buNone/>
              <a:defRPr sz="1400">
                <a:solidFill>
                  <a:schemeClr val="tx1">
                    <a:tint val="75000"/>
                  </a:schemeClr>
                </a:solidFill>
              </a:defRPr>
            </a:lvl5pPr>
            <a:lvl6pPr marL="2284579" indent="0">
              <a:buNone/>
              <a:defRPr sz="1400">
                <a:solidFill>
                  <a:schemeClr val="tx1">
                    <a:tint val="75000"/>
                  </a:schemeClr>
                </a:solidFill>
              </a:defRPr>
            </a:lvl6pPr>
            <a:lvl7pPr marL="2741494" indent="0">
              <a:buNone/>
              <a:defRPr sz="1400">
                <a:solidFill>
                  <a:schemeClr val="tx1">
                    <a:tint val="75000"/>
                  </a:schemeClr>
                </a:solidFill>
              </a:defRPr>
            </a:lvl7pPr>
            <a:lvl8pPr marL="3198408" indent="0">
              <a:buNone/>
              <a:defRPr sz="1400">
                <a:solidFill>
                  <a:schemeClr val="tx1">
                    <a:tint val="75000"/>
                  </a:schemeClr>
                </a:solidFill>
              </a:defRPr>
            </a:lvl8pPr>
            <a:lvl9pPr marL="3655325"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41431791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6436930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3642703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3126529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3852511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40389051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3996134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0559927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44"/>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4"/>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9913223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269875" y="96838"/>
            <a:ext cx="8605838"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93713" y="1409700"/>
            <a:ext cx="8348662" cy="4114800"/>
          </a:xfrm>
        </p:spPr>
        <p:txBody>
          <a:bodyPr/>
          <a:lstStyle/>
          <a:p>
            <a:endParaRPr lang="it-IT"/>
          </a:p>
        </p:txBody>
      </p:sp>
    </p:spTree>
    <p:extLst>
      <p:ext uri="{BB962C8B-B14F-4D97-AF65-F5344CB8AC3E}">
        <p14:creationId xmlns:p14="http://schemas.microsoft.com/office/powerpoint/2010/main" xmlns="" val="70860054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6963" indent="0" algn="ctr">
              <a:buNone/>
              <a:defRPr/>
            </a:lvl2pPr>
            <a:lvl3pPr marL="913926" indent="0" algn="ctr">
              <a:buNone/>
              <a:defRPr/>
            </a:lvl3pPr>
            <a:lvl4pPr marL="1370890" indent="0" algn="ctr">
              <a:buNone/>
              <a:defRPr/>
            </a:lvl4pPr>
            <a:lvl5pPr marL="1827852" indent="0" algn="ctr">
              <a:buNone/>
              <a:defRPr/>
            </a:lvl5pPr>
            <a:lvl6pPr marL="2284815" indent="0" algn="ctr">
              <a:buNone/>
              <a:defRPr/>
            </a:lvl6pPr>
            <a:lvl7pPr marL="2741778" indent="0" algn="ctr">
              <a:buNone/>
              <a:defRPr/>
            </a:lvl7pPr>
            <a:lvl8pPr marL="3198740" indent="0" algn="ctr">
              <a:buNone/>
              <a:defRPr/>
            </a:lvl8pPr>
            <a:lvl9pPr marL="3655704"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xmlns="" val="3868885617"/>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915" indent="0" algn="ctr">
              <a:buNone/>
              <a:defRPr>
                <a:solidFill>
                  <a:schemeClr val="tx1">
                    <a:tint val="75000"/>
                  </a:schemeClr>
                </a:solidFill>
              </a:defRPr>
            </a:lvl2pPr>
            <a:lvl3pPr marL="913832" indent="0" algn="ctr">
              <a:buNone/>
              <a:defRPr>
                <a:solidFill>
                  <a:schemeClr val="tx1">
                    <a:tint val="75000"/>
                  </a:schemeClr>
                </a:solidFill>
              </a:defRPr>
            </a:lvl3pPr>
            <a:lvl4pPr marL="1370748" indent="0" algn="ctr">
              <a:buNone/>
              <a:defRPr>
                <a:solidFill>
                  <a:schemeClr val="tx1">
                    <a:tint val="75000"/>
                  </a:schemeClr>
                </a:solidFill>
              </a:defRPr>
            </a:lvl4pPr>
            <a:lvl5pPr marL="1827662" indent="0" algn="ctr">
              <a:buNone/>
              <a:defRPr>
                <a:solidFill>
                  <a:schemeClr val="tx1">
                    <a:tint val="75000"/>
                  </a:schemeClr>
                </a:solidFill>
              </a:defRPr>
            </a:lvl5pPr>
            <a:lvl6pPr marL="2284579" indent="0" algn="ctr">
              <a:buNone/>
              <a:defRPr>
                <a:solidFill>
                  <a:schemeClr val="tx1">
                    <a:tint val="75000"/>
                  </a:schemeClr>
                </a:solidFill>
              </a:defRPr>
            </a:lvl6pPr>
            <a:lvl7pPr marL="2741494" indent="0" algn="ctr">
              <a:buNone/>
              <a:defRPr>
                <a:solidFill>
                  <a:schemeClr val="tx1">
                    <a:tint val="75000"/>
                  </a:schemeClr>
                </a:solidFill>
              </a:defRPr>
            </a:lvl7pPr>
            <a:lvl8pPr marL="3198408" indent="0" algn="ctr">
              <a:buNone/>
              <a:defRPr>
                <a:solidFill>
                  <a:schemeClr val="tx1">
                    <a:tint val="75000"/>
                  </a:schemeClr>
                </a:solidFill>
              </a:defRPr>
            </a:lvl8pPr>
            <a:lvl9pPr marL="3655325"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9195147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7718192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6"/>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915" indent="0">
              <a:buNone/>
              <a:defRPr sz="1800">
                <a:solidFill>
                  <a:schemeClr val="tx1">
                    <a:tint val="75000"/>
                  </a:schemeClr>
                </a:solidFill>
              </a:defRPr>
            </a:lvl2pPr>
            <a:lvl3pPr marL="913832" indent="0">
              <a:buNone/>
              <a:defRPr sz="1600">
                <a:solidFill>
                  <a:schemeClr val="tx1">
                    <a:tint val="75000"/>
                  </a:schemeClr>
                </a:solidFill>
              </a:defRPr>
            </a:lvl3pPr>
            <a:lvl4pPr marL="1370748" indent="0">
              <a:buNone/>
              <a:defRPr sz="1400">
                <a:solidFill>
                  <a:schemeClr val="tx1">
                    <a:tint val="75000"/>
                  </a:schemeClr>
                </a:solidFill>
              </a:defRPr>
            </a:lvl4pPr>
            <a:lvl5pPr marL="1827662" indent="0">
              <a:buNone/>
              <a:defRPr sz="1400">
                <a:solidFill>
                  <a:schemeClr val="tx1">
                    <a:tint val="75000"/>
                  </a:schemeClr>
                </a:solidFill>
              </a:defRPr>
            </a:lvl5pPr>
            <a:lvl6pPr marL="2284579" indent="0">
              <a:buNone/>
              <a:defRPr sz="1400">
                <a:solidFill>
                  <a:schemeClr val="tx1">
                    <a:tint val="75000"/>
                  </a:schemeClr>
                </a:solidFill>
              </a:defRPr>
            </a:lvl6pPr>
            <a:lvl7pPr marL="2741494" indent="0">
              <a:buNone/>
              <a:defRPr sz="1400">
                <a:solidFill>
                  <a:schemeClr val="tx1">
                    <a:tint val="75000"/>
                  </a:schemeClr>
                </a:solidFill>
              </a:defRPr>
            </a:lvl7pPr>
            <a:lvl8pPr marL="3198408" indent="0">
              <a:buNone/>
              <a:defRPr sz="1400">
                <a:solidFill>
                  <a:schemeClr val="tx1">
                    <a:tint val="75000"/>
                  </a:schemeClr>
                </a:solidFill>
              </a:defRPr>
            </a:lvl8pPr>
            <a:lvl9pPr marL="3655325"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0668780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7726908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7961565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9737954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5713970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6639544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7279665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993561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61846497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44"/>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4"/>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31749582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269875" y="96838"/>
            <a:ext cx="8605838"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93713" y="1409700"/>
            <a:ext cx="8348662" cy="4114800"/>
          </a:xfrm>
        </p:spPr>
        <p:txBody>
          <a:bodyPr/>
          <a:lstStyle/>
          <a:p>
            <a:endParaRPr lang="it-IT"/>
          </a:p>
        </p:txBody>
      </p:sp>
    </p:spTree>
    <p:extLst>
      <p:ext uri="{BB962C8B-B14F-4D97-AF65-F5344CB8AC3E}">
        <p14:creationId xmlns:p14="http://schemas.microsoft.com/office/powerpoint/2010/main" xmlns="" val="956509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5"/>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8"/>
            <a:ext cx="7772400" cy="1500187"/>
          </a:xfrm>
        </p:spPr>
        <p:txBody>
          <a:bodyPr anchor="b"/>
          <a:lstStyle>
            <a:lvl1pPr marL="0" indent="0">
              <a:buNone/>
              <a:defRPr sz="2000"/>
            </a:lvl1pPr>
            <a:lvl2pPr marL="456963" indent="0">
              <a:buNone/>
              <a:defRPr sz="1800"/>
            </a:lvl2pPr>
            <a:lvl3pPr marL="913926" indent="0">
              <a:buNone/>
              <a:defRPr sz="1600"/>
            </a:lvl3pPr>
            <a:lvl4pPr marL="1370890" indent="0">
              <a:buNone/>
              <a:defRPr sz="1400"/>
            </a:lvl4pPr>
            <a:lvl5pPr marL="1827852" indent="0">
              <a:buNone/>
              <a:defRPr sz="1400"/>
            </a:lvl5pPr>
            <a:lvl6pPr marL="2284815" indent="0">
              <a:buNone/>
              <a:defRPr sz="1400"/>
            </a:lvl6pPr>
            <a:lvl7pPr marL="2741778" indent="0">
              <a:buNone/>
              <a:defRPr sz="1400"/>
            </a:lvl7pPr>
            <a:lvl8pPr marL="3198740" indent="0">
              <a:buNone/>
              <a:defRPr sz="1400"/>
            </a:lvl8pPr>
            <a:lvl9pPr marL="3655704"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xmlns="" val="22773350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3717" y="1409700"/>
            <a:ext cx="40973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43452" y="1409700"/>
            <a:ext cx="40989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41903286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6963" indent="0">
              <a:buNone/>
              <a:defRPr sz="2000" b="1"/>
            </a:lvl2pPr>
            <a:lvl3pPr marL="913926" indent="0">
              <a:buNone/>
              <a:defRPr sz="1800" b="1"/>
            </a:lvl3pPr>
            <a:lvl4pPr marL="1370890" indent="0">
              <a:buNone/>
              <a:defRPr sz="1600" b="1"/>
            </a:lvl4pPr>
            <a:lvl5pPr marL="1827852" indent="0">
              <a:buNone/>
              <a:defRPr sz="1600" b="1"/>
            </a:lvl5pPr>
            <a:lvl6pPr marL="2284815" indent="0">
              <a:buNone/>
              <a:defRPr sz="1600" b="1"/>
            </a:lvl6pPr>
            <a:lvl7pPr marL="2741778" indent="0">
              <a:buNone/>
              <a:defRPr sz="1600" b="1"/>
            </a:lvl7pPr>
            <a:lvl8pPr marL="3198740" indent="0">
              <a:buNone/>
              <a:defRPr sz="1600" b="1"/>
            </a:lvl8pPr>
            <a:lvl9pPr marL="3655704"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6963" indent="0">
              <a:buNone/>
              <a:defRPr sz="2000" b="1"/>
            </a:lvl2pPr>
            <a:lvl3pPr marL="913926" indent="0">
              <a:buNone/>
              <a:defRPr sz="1800" b="1"/>
            </a:lvl3pPr>
            <a:lvl4pPr marL="1370890" indent="0">
              <a:buNone/>
              <a:defRPr sz="1600" b="1"/>
            </a:lvl4pPr>
            <a:lvl5pPr marL="1827852" indent="0">
              <a:buNone/>
              <a:defRPr sz="1600" b="1"/>
            </a:lvl5pPr>
            <a:lvl6pPr marL="2284815" indent="0">
              <a:buNone/>
              <a:defRPr sz="1600" b="1"/>
            </a:lvl6pPr>
            <a:lvl7pPr marL="2741778" indent="0">
              <a:buNone/>
              <a:defRPr sz="1600" b="1"/>
            </a:lvl7pPr>
            <a:lvl8pPr marL="3198740" indent="0">
              <a:buNone/>
              <a:defRPr sz="1600" b="1"/>
            </a:lvl8pPr>
            <a:lvl9pPr marL="3655704"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30001197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266855977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805575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pPr/>
              <a:t>04/04/2017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10BCE8-5A36-4263-AA31-E70AF7629A30}" type="slidenum">
              <a:rPr lang="it-IT" smtClean="0"/>
              <a:pPr/>
              <a:t>‹N›</a:t>
            </a:fld>
            <a:endParaRPr lang="it-IT"/>
          </a:p>
        </p:txBody>
      </p:sp>
    </p:spTree>
    <p:extLst>
      <p:ext uri="{BB962C8B-B14F-4D97-AF65-F5344CB8AC3E}">
        <p14:creationId xmlns:p14="http://schemas.microsoft.com/office/powerpoint/2010/main" xmlns="" val="300945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6963" indent="0">
              <a:buNone/>
              <a:defRPr sz="1200"/>
            </a:lvl2pPr>
            <a:lvl3pPr marL="913926" indent="0">
              <a:buNone/>
              <a:defRPr sz="1000"/>
            </a:lvl3pPr>
            <a:lvl4pPr marL="1370890" indent="0">
              <a:buNone/>
              <a:defRPr sz="900"/>
            </a:lvl4pPr>
            <a:lvl5pPr marL="1827852" indent="0">
              <a:buNone/>
              <a:defRPr sz="900"/>
            </a:lvl5pPr>
            <a:lvl6pPr marL="2284815" indent="0">
              <a:buNone/>
              <a:defRPr sz="900"/>
            </a:lvl6pPr>
            <a:lvl7pPr marL="2741778" indent="0">
              <a:buNone/>
              <a:defRPr sz="900"/>
            </a:lvl7pPr>
            <a:lvl8pPr marL="3198740" indent="0">
              <a:buNone/>
              <a:defRPr sz="900"/>
            </a:lvl8pPr>
            <a:lvl9pPr marL="3655704"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356522402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963" indent="0">
              <a:buNone/>
              <a:defRPr sz="2800"/>
            </a:lvl2pPr>
            <a:lvl3pPr marL="913926" indent="0">
              <a:buNone/>
              <a:defRPr sz="2400"/>
            </a:lvl3pPr>
            <a:lvl4pPr marL="1370890" indent="0">
              <a:buNone/>
              <a:defRPr sz="2000"/>
            </a:lvl4pPr>
            <a:lvl5pPr marL="1827852" indent="0">
              <a:buNone/>
              <a:defRPr sz="2000"/>
            </a:lvl5pPr>
            <a:lvl6pPr marL="2284815" indent="0">
              <a:buNone/>
              <a:defRPr sz="2000"/>
            </a:lvl6pPr>
            <a:lvl7pPr marL="2741778" indent="0">
              <a:buNone/>
              <a:defRPr sz="2000"/>
            </a:lvl7pPr>
            <a:lvl8pPr marL="3198740" indent="0">
              <a:buNone/>
              <a:defRPr sz="2000"/>
            </a:lvl8pPr>
            <a:lvl9pPr marL="3655704"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963" indent="0">
              <a:buNone/>
              <a:defRPr sz="1200"/>
            </a:lvl2pPr>
            <a:lvl3pPr marL="913926" indent="0">
              <a:buNone/>
              <a:defRPr sz="1000"/>
            </a:lvl3pPr>
            <a:lvl4pPr marL="1370890" indent="0">
              <a:buNone/>
              <a:defRPr sz="900"/>
            </a:lvl4pPr>
            <a:lvl5pPr marL="1827852" indent="0">
              <a:buNone/>
              <a:defRPr sz="900"/>
            </a:lvl5pPr>
            <a:lvl6pPr marL="2284815" indent="0">
              <a:buNone/>
              <a:defRPr sz="900"/>
            </a:lvl6pPr>
            <a:lvl7pPr marL="2741778" indent="0">
              <a:buNone/>
              <a:defRPr sz="900"/>
            </a:lvl7pPr>
            <a:lvl8pPr marL="3198740" indent="0">
              <a:buNone/>
              <a:defRPr sz="900"/>
            </a:lvl8pPr>
            <a:lvl9pPr marL="3655704"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15544884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27636626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24651" y="96838"/>
            <a:ext cx="2151063" cy="542766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69880" y="96838"/>
            <a:ext cx="6302375" cy="54276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761982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269875" y="96838"/>
            <a:ext cx="8605838"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93713" y="1409700"/>
            <a:ext cx="8348662" cy="4114800"/>
          </a:xfrm>
        </p:spPr>
        <p:txBody>
          <a:bodyPr/>
          <a:lstStyle/>
          <a:p>
            <a:endParaRPr lang="it-IT"/>
          </a:p>
        </p:txBody>
      </p:sp>
    </p:spTree>
    <p:extLst>
      <p:ext uri="{BB962C8B-B14F-4D97-AF65-F5344CB8AC3E}">
        <p14:creationId xmlns:p14="http://schemas.microsoft.com/office/powerpoint/2010/main" xmlns="" val="76985390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6915" indent="0" algn="ctr">
              <a:buNone/>
              <a:defRPr/>
            </a:lvl2pPr>
            <a:lvl3pPr marL="913832" indent="0" algn="ctr">
              <a:buNone/>
              <a:defRPr/>
            </a:lvl3pPr>
            <a:lvl4pPr marL="1370748" indent="0" algn="ctr">
              <a:buNone/>
              <a:defRPr/>
            </a:lvl4pPr>
            <a:lvl5pPr marL="1827662" indent="0" algn="ctr">
              <a:buNone/>
              <a:defRPr/>
            </a:lvl5pPr>
            <a:lvl6pPr marL="2284579" indent="0" algn="ctr">
              <a:buNone/>
              <a:defRPr/>
            </a:lvl6pPr>
            <a:lvl7pPr marL="2741494" indent="0" algn="ctr">
              <a:buNone/>
              <a:defRPr/>
            </a:lvl7pPr>
            <a:lvl8pPr marL="3198408" indent="0" algn="ctr">
              <a:buNone/>
              <a:defRPr/>
            </a:lvl8pPr>
            <a:lvl9pPr marL="3655325"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xmlns="" val="219382807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265193377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6"/>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8"/>
            <a:ext cx="7772400" cy="1500187"/>
          </a:xfrm>
        </p:spPr>
        <p:txBody>
          <a:bodyPr anchor="b"/>
          <a:lstStyle>
            <a:lvl1pPr marL="0" indent="0">
              <a:buNone/>
              <a:defRPr sz="2000"/>
            </a:lvl1pPr>
            <a:lvl2pPr marL="456915" indent="0">
              <a:buNone/>
              <a:defRPr sz="1800"/>
            </a:lvl2pPr>
            <a:lvl3pPr marL="913832" indent="0">
              <a:buNone/>
              <a:defRPr sz="1600"/>
            </a:lvl3pPr>
            <a:lvl4pPr marL="1370748" indent="0">
              <a:buNone/>
              <a:defRPr sz="1400"/>
            </a:lvl4pPr>
            <a:lvl5pPr marL="1827662" indent="0">
              <a:buNone/>
              <a:defRPr sz="1400"/>
            </a:lvl5pPr>
            <a:lvl6pPr marL="2284579" indent="0">
              <a:buNone/>
              <a:defRPr sz="1400"/>
            </a:lvl6pPr>
            <a:lvl7pPr marL="2741494" indent="0">
              <a:buNone/>
              <a:defRPr sz="1400"/>
            </a:lvl7pPr>
            <a:lvl8pPr marL="3198408" indent="0">
              <a:buNone/>
              <a:defRPr sz="1400"/>
            </a:lvl8pPr>
            <a:lvl9pPr marL="3655325"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xmlns="" val="103342637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3717" y="1409700"/>
            <a:ext cx="40973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43452" y="1409700"/>
            <a:ext cx="40989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78295129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4158843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6"/>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915" indent="0">
              <a:buNone/>
              <a:defRPr sz="1800">
                <a:solidFill>
                  <a:schemeClr val="tx1">
                    <a:tint val="75000"/>
                  </a:schemeClr>
                </a:solidFill>
              </a:defRPr>
            </a:lvl2pPr>
            <a:lvl3pPr marL="913832" indent="0">
              <a:buNone/>
              <a:defRPr sz="1600">
                <a:solidFill>
                  <a:schemeClr val="tx1">
                    <a:tint val="75000"/>
                  </a:schemeClr>
                </a:solidFill>
              </a:defRPr>
            </a:lvl3pPr>
            <a:lvl4pPr marL="1370748" indent="0">
              <a:buNone/>
              <a:defRPr sz="1400">
                <a:solidFill>
                  <a:schemeClr val="tx1">
                    <a:tint val="75000"/>
                  </a:schemeClr>
                </a:solidFill>
              </a:defRPr>
            </a:lvl4pPr>
            <a:lvl5pPr marL="1827662" indent="0">
              <a:buNone/>
              <a:defRPr sz="1400">
                <a:solidFill>
                  <a:schemeClr val="tx1">
                    <a:tint val="75000"/>
                  </a:schemeClr>
                </a:solidFill>
              </a:defRPr>
            </a:lvl5pPr>
            <a:lvl6pPr marL="2284579" indent="0">
              <a:buNone/>
              <a:defRPr sz="1400">
                <a:solidFill>
                  <a:schemeClr val="tx1">
                    <a:tint val="75000"/>
                  </a:schemeClr>
                </a:solidFill>
              </a:defRPr>
            </a:lvl6pPr>
            <a:lvl7pPr marL="2741494" indent="0">
              <a:buNone/>
              <a:defRPr sz="1400">
                <a:solidFill>
                  <a:schemeClr val="tx1">
                    <a:tint val="75000"/>
                  </a:schemeClr>
                </a:solidFill>
              </a:defRPr>
            </a:lvl7pPr>
            <a:lvl8pPr marL="3198408" indent="0">
              <a:buNone/>
              <a:defRPr sz="1400">
                <a:solidFill>
                  <a:schemeClr val="tx1">
                    <a:tint val="75000"/>
                  </a:schemeClr>
                </a:solidFill>
              </a:defRPr>
            </a:lvl8pPr>
            <a:lvl9pPr marL="3655325"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BE108E7-896F-4621-BEC1-1B55E3116837}" type="datetimeFigureOut">
              <a:rPr lang="it-IT" smtClean="0"/>
              <a:pPr/>
              <a:t>04/04/2017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10BCE8-5A36-4263-AA31-E70AF7629A30}" type="slidenum">
              <a:rPr lang="it-IT" smtClean="0"/>
              <a:pPr/>
              <a:t>‹N›</a:t>
            </a:fld>
            <a:endParaRPr lang="it-IT"/>
          </a:p>
        </p:txBody>
      </p:sp>
    </p:spTree>
    <p:extLst>
      <p:ext uri="{BB962C8B-B14F-4D97-AF65-F5344CB8AC3E}">
        <p14:creationId xmlns:p14="http://schemas.microsoft.com/office/powerpoint/2010/main" xmlns="" val="2304866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143509247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1919702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127426234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234499602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255295597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24651" y="96838"/>
            <a:ext cx="2151063" cy="542766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69881" y="96838"/>
            <a:ext cx="6302375" cy="54276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405492089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269875" y="96838"/>
            <a:ext cx="8605838"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93713" y="1409700"/>
            <a:ext cx="8348662" cy="4114800"/>
          </a:xfrm>
        </p:spPr>
        <p:txBody>
          <a:bodyPr/>
          <a:lstStyle/>
          <a:p>
            <a:pPr lvl="0"/>
            <a:endParaRPr lang="it-IT" noProof="0" smtClean="0"/>
          </a:p>
        </p:txBody>
      </p:sp>
    </p:spTree>
    <p:extLst>
      <p:ext uri="{BB962C8B-B14F-4D97-AF65-F5344CB8AC3E}">
        <p14:creationId xmlns:p14="http://schemas.microsoft.com/office/powerpoint/2010/main" xmlns="" val="281926438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915" indent="0" algn="ctr">
              <a:buNone/>
              <a:defRPr>
                <a:solidFill>
                  <a:schemeClr val="tx1">
                    <a:tint val="75000"/>
                  </a:schemeClr>
                </a:solidFill>
              </a:defRPr>
            </a:lvl2pPr>
            <a:lvl3pPr marL="913832" indent="0" algn="ctr">
              <a:buNone/>
              <a:defRPr>
                <a:solidFill>
                  <a:schemeClr val="tx1">
                    <a:tint val="75000"/>
                  </a:schemeClr>
                </a:solidFill>
              </a:defRPr>
            </a:lvl3pPr>
            <a:lvl4pPr marL="1370748" indent="0" algn="ctr">
              <a:buNone/>
              <a:defRPr>
                <a:solidFill>
                  <a:schemeClr val="tx1">
                    <a:tint val="75000"/>
                  </a:schemeClr>
                </a:solidFill>
              </a:defRPr>
            </a:lvl4pPr>
            <a:lvl5pPr marL="1827662" indent="0" algn="ctr">
              <a:buNone/>
              <a:defRPr>
                <a:solidFill>
                  <a:schemeClr val="tx1">
                    <a:tint val="75000"/>
                  </a:schemeClr>
                </a:solidFill>
              </a:defRPr>
            </a:lvl5pPr>
            <a:lvl6pPr marL="2284579" indent="0" algn="ctr">
              <a:buNone/>
              <a:defRPr>
                <a:solidFill>
                  <a:schemeClr val="tx1">
                    <a:tint val="75000"/>
                  </a:schemeClr>
                </a:solidFill>
              </a:defRPr>
            </a:lvl6pPr>
            <a:lvl7pPr marL="2741494" indent="0" algn="ctr">
              <a:buNone/>
              <a:defRPr>
                <a:solidFill>
                  <a:schemeClr val="tx1">
                    <a:tint val="75000"/>
                  </a:schemeClr>
                </a:solidFill>
              </a:defRPr>
            </a:lvl7pPr>
            <a:lvl8pPr marL="3198408" indent="0" algn="ctr">
              <a:buNone/>
              <a:defRPr>
                <a:solidFill>
                  <a:schemeClr val="tx1">
                    <a:tint val="75000"/>
                  </a:schemeClr>
                </a:solidFill>
              </a:defRPr>
            </a:lvl8pPr>
            <a:lvl9pPr marL="3655325"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1610535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4199182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6"/>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915" indent="0">
              <a:buNone/>
              <a:defRPr sz="1800">
                <a:solidFill>
                  <a:schemeClr val="tx1">
                    <a:tint val="75000"/>
                  </a:schemeClr>
                </a:solidFill>
              </a:defRPr>
            </a:lvl2pPr>
            <a:lvl3pPr marL="913832" indent="0">
              <a:buNone/>
              <a:defRPr sz="1600">
                <a:solidFill>
                  <a:schemeClr val="tx1">
                    <a:tint val="75000"/>
                  </a:schemeClr>
                </a:solidFill>
              </a:defRPr>
            </a:lvl3pPr>
            <a:lvl4pPr marL="1370748" indent="0">
              <a:buNone/>
              <a:defRPr sz="1400">
                <a:solidFill>
                  <a:schemeClr val="tx1">
                    <a:tint val="75000"/>
                  </a:schemeClr>
                </a:solidFill>
              </a:defRPr>
            </a:lvl4pPr>
            <a:lvl5pPr marL="1827662" indent="0">
              <a:buNone/>
              <a:defRPr sz="1400">
                <a:solidFill>
                  <a:schemeClr val="tx1">
                    <a:tint val="75000"/>
                  </a:schemeClr>
                </a:solidFill>
              </a:defRPr>
            </a:lvl5pPr>
            <a:lvl6pPr marL="2284579" indent="0">
              <a:buNone/>
              <a:defRPr sz="1400">
                <a:solidFill>
                  <a:schemeClr val="tx1">
                    <a:tint val="75000"/>
                  </a:schemeClr>
                </a:solidFill>
              </a:defRPr>
            </a:lvl6pPr>
            <a:lvl7pPr marL="2741494" indent="0">
              <a:buNone/>
              <a:defRPr sz="1400">
                <a:solidFill>
                  <a:schemeClr val="tx1">
                    <a:tint val="75000"/>
                  </a:schemeClr>
                </a:solidFill>
              </a:defRPr>
            </a:lvl7pPr>
            <a:lvl8pPr marL="3198408" indent="0">
              <a:buNone/>
              <a:defRPr sz="1400">
                <a:solidFill>
                  <a:schemeClr val="tx1">
                    <a:tint val="75000"/>
                  </a:schemeClr>
                </a:solidFill>
              </a:defRPr>
            </a:lvl8pPr>
            <a:lvl9pPr marL="3655325"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76688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BE108E7-896F-4621-BEC1-1B55E3116837}" type="datetimeFigureOut">
              <a:rPr lang="it-IT" smtClean="0"/>
              <a:pPr/>
              <a:t>04/04/2017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10BCE8-5A36-4263-AA31-E70AF7629A30}" type="slidenum">
              <a:rPr lang="it-IT" smtClean="0"/>
              <a:pPr/>
              <a:t>‹N›</a:t>
            </a:fld>
            <a:endParaRPr lang="it-IT"/>
          </a:p>
        </p:txBody>
      </p:sp>
    </p:spTree>
    <p:extLst>
      <p:ext uri="{BB962C8B-B14F-4D97-AF65-F5344CB8AC3E}">
        <p14:creationId xmlns:p14="http://schemas.microsoft.com/office/powerpoint/2010/main" xmlns="" val="2837374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459763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094633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640859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7550448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401537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405887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6518168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44"/>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4"/>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34005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915" indent="0" algn="ctr">
              <a:buNone/>
              <a:defRPr>
                <a:solidFill>
                  <a:schemeClr val="tx1">
                    <a:tint val="75000"/>
                  </a:schemeClr>
                </a:solidFill>
              </a:defRPr>
            </a:lvl2pPr>
            <a:lvl3pPr marL="913832" indent="0" algn="ctr">
              <a:buNone/>
              <a:defRPr>
                <a:solidFill>
                  <a:schemeClr val="tx1">
                    <a:tint val="75000"/>
                  </a:schemeClr>
                </a:solidFill>
              </a:defRPr>
            </a:lvl3pPr>
            <a:lvl4pPr marL="1370748" indent="0" algn="ctr">
              <a:buNone/>
              <a:defRPr>
                <a:solidFill>
                  <a:schemeClr val="tx1">
                    <a:tint val="75000"/>
                  </a:schemeClr>
                </a:solidFill>
              </a:defRPr>
            </a:lvl4pPr>
            <a:lvl5pPr marL="1827662" indent="0" algn="ctr">
              <a:buNone/>
              <a:defRPr>
                <a:solidFill>
                  <a:schemeClr val="tx1">
                    <a:tint val="75000"/>
                  </a:schemeClr>
                </a:solidFill>
              </a:defRPr>
            </a:lvl5pPr>
            <a:lvl6pPr marL="2284579" indent="0" algn="ctr">
              <a:buNone/>
              <a:defRPr>
                <a:solidFill>
                  <a:schemeClr val="tx1">
                    <a:tint val="75000"/>
                  </a:schemeClr>
                </a:solidFill>
              </a:defRPr>
            </a:lvl6pPr>
            <a:lvl7pPr marL="2741494" indent="0" algn="ctr">
              <a:buNone/>
              <a:defRPr>
                <a:solidFill>
                  <a:schemeClr val="tx1">
                    <a:tint val="75000"/>
                  </a:schemeClr>
                </a:solidFill>
              </a:defRPr>
            </a:lvl7pPr>
            <a:lvl8pPr marL="3198408" indent="0" algn="ctr">
              <a:buNone/>
              <a:defRPr>
                <a:solidFill>
                  <a:schemeClr val="tx1">
                    <a:tint val="75000"/>
                  </a:schemeClr>
                </a:solidFill>
              </a:defRPr>
            </a:lvl8pPr>
            <a:lvl9pPr marL="3655325"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40900090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45281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BE108E7-896F-4621-BEC1-1B55E3116837}" type="datetimeFigureOut">
              <a:rPr lang="it-IT" smtClean="0"/>
              <a:pPr/>
              <a:t>04/04/2017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210BCE8-5A36-4263-AA31-E70AF7629A30}" type="slidenum">
              <a:rPr lang="it-IT" smtClean="0"/>
              <a:pPr/>
              <a:t>‹N›</a:t>
            </a:fld>
            <a:endParaRPr lang="it-IT"/>
          </a:p>
        </p:txBody>
      </p:sp>
    </p:spTree>
    <p:extLst>
      <p:ext uri="{BB962C8B-B14F-4D97-AF65-F5344CB8AC3E}">
        <p14:creationId xmlns:p14="http://schemas.microsoft.com/office/powerpoint/2010/main" xmlns="" val="16547942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6"/>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915" indent="0">
              <a:buNone/>
              <a:defRPr sz="1800">
                <a:solidFill>
                  <a:schemeClr val="tx1">
                    <a:tint val="75000"/>
                  </a:schemeClr>
                </a:solidFill>
              </a:defRPr>
            </a:lvl2pPr>
            <a:lvl3pPr marL="913832" indent="0">
              <a:buNone/>
              <a:defRPr sz="1600">
                <a:solidFill>
                  <a:schemeClr val="tx1">
                    <a:tint val="75000"/>
                  </a:schemeClr>
                </a:solidFill>
              </a:defRPr>
            </a:lvl3pPr>
            <a:lvl4pPr marL="1370748" indent="0">
              <a:buNone/>
              <a:defRPr sz="1400">
                <a:solidFill>
                  <a:schemeClr val="tx1">
                    <a:tint val="75000"/>
                  </a:schemeClr>
                </a:solidFill>
              </a:defRPr>
            </a:lvl4pPr>
            <a:lvl5pPr marL="1827662" indent="0">
              <a:buNone/>
              <a:defRPr sz="1400">
                <a:solidFill>
                  <a:schemeClr val="tx1">
                    <a:tint val="75000"/>
                  </a:schemeClr>
                </a:solidFill>
              </a:defRPr>
            </a:lvl5pPr>
            <a:lvl6pPr marL="2284579" indent="0">
              <a:buNone/>
              <a:defRPr sz="1400">
                <a:solidFill>
                  <a:schemeClr val="tx1">
                    <a:tint val="75000"/>
                  </a:schemeClr>
                </a:solidFill>
              </a:defRPr>
            </a:lvl6pPr>
            <a:lvl7pPr marL="2741494" indent="0">
              <a:buNone/>
              <a:defRPr sz="1400">
                <a:solidFill>
                  <a:schemeClr val="tx1">
                    <a:tint val="75000"/>
                  </a:schemeClr>
                </a:solidFill>
              </a:defRPr>
            </a:lvl7pPr>
            <a:lvl8pPr marL="3198408" indent="0">
              <a:buNone/>
              <a:defRPr sz="1400">
                <a:solidFill>
                  <a:schemeClr val="tx1">
                    <a:tint val="75000"/>
                  </a:schemeClr>
                </a:solidFill>
              </a:defRPr>
            </a:lvl8pPr>
            <a:lvl9pPr marL="3655325"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5649230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654006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5114691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390777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0132380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8586586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0224773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5479420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44"/>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4"/>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8821484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xmlns="" val="38913629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BE108E7-896F-4621-BEC1-1B55E3116837}" type="datetimeFigureOut">
              <a:rPr lang="it-IT" smtClean="0"/>
              <a:pPr/>
              <a:t>04/04/2017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210BCE8-5A36-4263-AA31-E70AF7629A30}" type="slidenum">
              <a:rPr lang="it-IT" smtClean="0"/>
              <a:pPr/>
              <a:t>‹N›</a:t>
            </a:fld>
            <a:endParaRPr lang="it-IT"/>
          </a:p>
        </p:txBody>
      </p:sp>
    </p:spTree>
    <p:extLst>
      <p:ext uri="{BB962C8B-B14F-4D97-AF65-F5344CB8AC3E}">
        <p14:creationId xmlns:p14="http://schemas.microsoft.com/office/powerpoint/2010/main" xmlns="" val="23451696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330481661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xmlns="" val="74424172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3713" y="1409700"/>
            <a:ext cx="40973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43450" y="1409700"/>
            <a:ext cx="40989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84589630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390568876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170886175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8889518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281398037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207094676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67147206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24650" y="96838"/>
            <a:ext cx="2151063" cy="542766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69875" y="96838"/>
            <a:ext cx="6302375" cy="54276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9790404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E108E7-896F-4621-BEC1-1B55E3116837}" type="datetimeFigureOut">
              <a:rPr lang="it-IT" smtClean="0"/>
              <a:pPr/>
              <a:t>04/04/2017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210BCE8-5A36-4263-AA31-E70AF7629A30}" type="slidenum">
              <a:rPr lang="it-IT" smtClean="0"/>
              <a:pPr/>
              <a:t>‹N›</a:t>
            </a:fld>
            <a:endParaRPr lang="it-IT"/>
          </a:p>
        </p:txBody>
      </p:sp>
    </p:spTree>
    <p:extLst>
      <p:ext uri="{BB962C8B-B14F-4D97-AF65-F5344CB8AC3E}">
        <p14:creationId xmlns:p14="http://schemas.microsoft.com/office/powerpoint/2010/main" xmlns="" val="36162451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269875" y="96838"/>
            <a:ext cx="8605838"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93713" y="1409700"/>
            <a:ext cx="8348662" cy="4114800"/>
          </a:xfrm>
        </p:spPr>
        <p:txBody>
          <a:bodyPr/>
          <a:lstStyle/>
          <a:p>
            <a:pPr lvl="0"/>
            <a:endParaRPr lang="it-IT" noProof="0" smtClean="0"/>
          </a:p>
        </p:txBody>
      </p:sp>
    </p:spTree>
    <p:extLst>
      <p:ext uri="{BB962C8B-B14F-4D97-AF65-F5344CB8AC3E}">
        <p14:creationId xmlns:p14="http://schemas.microsoft.com/office/powerpoint/2010/main" xmlns="" val="235741964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915" indent="0" algn="ctr">
              <a:buNone/>
              <a:defRPr>
                <a:solidFill>
                  <a:schemeClr val="tx1">
                    <a:tint val="75000"/>
                  </a:schemeClr>
                </a:solidFill>
              </a:defRPr>
            </a:lvl2pPr>
            <a:lvl3pPr marL="913832" indent="0" algn="ctr">
              <a:buNone/>
              <a:defRPr>
                <a:solidFill>
                  <a:schemeClr val="tx1">
                    <a:tint val="75000"/>
                  </a:schemeClr>
                </a:solidFill>
              </a:defRPr>
            </a:lvl3pPr>
            <a:lvl4pPr marL="1370748" indent="0" algn="ctr">
              <a:buNone/>
              <a:defRPr>
                <a:solidFill>
                  <a:schemeClr val="tx1">
                    <a:tint val="75000"/>
                  </a:schemeClr>
                </a:solidFill>
              </a:defRPr>
            </a:lvl4pPr>
            <a:lvl5pPr marL="1827662" indent="0" algn="ctr">
              <a:buNone/>
              <a:defRPr>
                <a:solidFill>
                  <a:schemeClr val="tx1">
                    <a:tint val="75000"/>
                  </a:schemeClr>
                </a:solidFill>
              </a:defRPr>
            </a:lvl5pPr>
            <a:lvl6pPr marL="2284579" indent="0" algn="ctr">
              <a:buNone/>
              <a:defRPr>
                <a:solidFill>
                  <a:schemeClr val="tx1">
                    <a:tint val="75000"/>
                  </a:schemeClr>
                </a:solidFill>
              </a:defRPr>
            </a:lvl6pPr>
            <a:lvl7pPr marL="2741494" indent="0" algn="ctr">
              <a:buNone/>
              <a:defRPr>
                <a:solidFill>
                  <a:schemeClr val="tx1">
                    <a:tint val="75000"/>
                  </a:schemeClr>
                </a:solidFill>
              </a:defRPr>
            </a:lvl7pPr>
            <a:lvl8pPr marL="3198408" indent="0" algn="ctr">
              <a:buNone/>
              <a:defRPr>
                <a:solidFill>
                  <a:schemeClr val="tx1">
                    <a:tint val="75000"/>
                  </a:schemeClr>
                </a:solidFill>
              </a:defRPr>
            </a:lvl8pPr>
            <a:lvl9pPr marL="3655325"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5367751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4154513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6"/>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915" indent="0">
              <a:buNone/>
              <a:defRPr sz="1800">
                <a:solidFill>
                  <a:schemeClr val="tx1">
                    <a:tint val="75000"/>
                  </a:schemeClr>
                </a:solidFill>
              </a:defRPr>
            </a:lvl2pPr>
            <a:lvl3pPr marL="913832" indent="0">
              <a:buNone/>
              <a:defRPr sz="1600">
                <a:solidFill>
                  <a:schemeClr val="tx1">
                    <a:tint val="75000"/>
                  </a:schemeClr>
                </a:solidFill>
              </a:defRPr>
            </a:lvl3pPr>
            <a:lvl4pPr marL="1370748" indent="0">
              <a:buNone/>
              <a:defRPr sz="1400">
                <a:solidFill>
                  <a:schemeClr val="tx1">
                    <a:tint val="75000"/>
                  </a:schemeClr>
                </a:solidFill>
              </a:defRPr>
            </a:lvl4pPr>
            <a:lvl5pPr marL="1827662" indent="0">
              <a:buNone/>
              <a:defRPr sz="1400">
                <a:solidFill>
                  <a:schemeClr val="tx1">
                    <a:tint val="75000"/>
                  </a:schemeClr>
                </a:solidFill>
              </a:defRPr>
            </a:lvl5pPr>
            <a:lvl6pPr marL="2284579" indent="0">
              <a:buNone/>
              <a:defRPr sz="1400">
                <a:solidFill>
                  <a:schemeClr val="tx1">
                    <a:tint val="75000"/>
                  </a:schemeClr>
                </a:solidFill>
              </a:defRPr>
            </a:lvl6pPr>
            <a:lvl7pPr marL="2741494" indent="0">
              <a:buNone/>
              <a:defRPr sz="1400">
                <a:solidFill>
                  <a:schemeClr val="tx1">
                    <a:tint val="75000"/>
                  </a:schemeClr>
                </a:solidFill>
              </a:defRPr>
            </a:lvl7pPr>
            <a:lvl8pPr marL="3198408" indent="0">
              <a:buNone/>
              <a:defRPr sz="1400">
                <a:solidFill>
                  <a:schemeClr val="tx1">
                    <a:tint val="75000"/>
                  </a:schemeClr>
                </a:solidFill>
              </a:defRPr>
            </a:lvl8pPr>
            <a:lvl9pPr marL="3655325"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291470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0065917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8756713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6618084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8303024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40299934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40438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E108E7-896F-4621-BEC1-1B55E3116837}" type="datetimeFigureOut">
              <a:rPr lang="it-IT" smtClean="0"/>
              <a:pPr/>
              <a:t>04/04/2017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10BCE8-5A36-4263-AA31-E70AF7629A30}" type="slidenum">
              <a:rPr lang="it-IT" smtClean="0"/>
              <a:pPr/>
              <a:t>‹N›</a:t>
            </a:fld>
            <a:endParaRPr lang="it-IT"/>
          </a:p>
        </p:txBody>
      </p:sp>
    </p:spTree>
    <p:extLst>
      <p:ext uri="{BB962C8B-B14F-4D97-AF65-F5344CB8AC3E}">
        <p14:creationId xmlns:p14="http://schemas.microsoft.com/office/powerpoint/2010/main" xmlns="" val="3232678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3750483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44"/>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4"/>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2073256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269875" y="96838"/>
            <a:ext cx="8605838"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93713" y="1409700"/>
            <a:ext cx="8348662" cy="4114800"/>
          </a:xfrm>
        </p:spPr>
        <p:txBody>
          <a:bodyPr/>
          <a:lstStyle/>
          <a:p>
            <a:endParaRPr lang="it-IT"/>
          </a:p>
        </p:txBody>
      </p:sp>
    </p:spTree>
    <p:extLst>
      <p:ext uri="{BB962C8B-B14F-4D97-AF65-F5344CB8AC3E}">
        <p14:creationId xmlns:p14="http://schemas.microsoft.com/office/powerpoint/2010/main" xmlns="" val="314447829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6963" indent="0" algn="ctr">
              <a:buNone/>
              <a:defRPr/>
            </a:lvl2pPr>
            <a:lvl3pPr marL="913926" indent="0" algn="ctr">
              <a:buNone/>
              <a:defRPr/>
            </a:lvl3pPr>
            <a:lvl4pPr marL="1370890" indent="0" algn="ctr">
              <a:buNone/>
              <a:defRPr/>
            </a:lvl4pPr>
            <a:lvl5pPr marL="1827852" indent="0" algn="ctr">
              <a:buNone/>
              <a:defRPr/>
            </a:lvl5pPr>
            <a:lvl6pPr marL="2284815" indent="0" algn="ctr">
              <a:buNone/>
              <a:defRPr/>
            </a:lvl6pPr>
            <a:lvl7pPr marL="2741778" indent="0" algn="ctr">
              <a:buNone/>
              <a:defRPr/>
            </a:lvl7pPr>
            <a:lvl8pPr marL="3198740" indent="0" algn="ctr">
              <a:buNone/>
              <a:defRPr/>
            </a:lvl8pPr>
            <a:lvl9pPr marL="3655704"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xmlns="" val="346741598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303307639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5"/>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8"/>
            <a:ext cx="7772400" cy="1500187"/>
          </a:xfrm>
        </p:spPr>
        <p:txBody>
          <a:bodyPr anchor="b"/>
          <a:lstStyle>
            <a:lvl1pPr marL="0" indent="0">
              <a:buNone/>
              <a:defRPr sz="2000"/>
            </a:lvl1pPr>
            <a:lvl2pPr marL="456963" indent="0">
              <a:buNone/>
              <a:defRPr sz="1800"/>
            </a:lvl2pPr>
            <a:lvl3pPr marL="913926" indent="0">
              <a:buNone/>
              <a:defRPr sz="1600"/>
            </a:lvl3pPr>
            <a:lvl4pPr marL="1370890" indent="0">
              <a:buNone/>
              <a:defRPr sz="1400"/>
            </a:lvl4pPr>
            <a:lvl5pPr marL="1827852" indent="0">
              <a:buNone/>
              <a:defRPr sz="1400"/>
            </a:lvl5pPr>
            <a:lvl6pPr marL="2284815" indent="0">
              <a:buNone/>
              <a:defRPr sz="1400"/>
            </a:lvl6pPr>
            <a:lvl7pPr marL="2741778" indent="0">
              <a:buNone/>
              <a:defRPr sz="1400"/>
            </a:lvl7pPr>
            <a:lvl8pPr marL="3198740" indent="0">
              <a:buNone/>
              <a:defRPr sz="1400"/>
            </a:lvl8pPr>
            <a:lvl9pPr marL="3655704"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xmlns="" val="374703905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3717" y="1409700"/>
            <a:ext cx="40973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43452" y="1409700"/>
            <a:ext cx="40989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09853511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6963" indent="0">
              <a:buNone/>
              <a:defRPr sz="2000" b="1"/>
            </a:lvl2pPr>
            <a:lvl3pPr marL="913926" indent="0">
              <a:buNone/>
              <a:defRPr sz="1800" b="1"/>
            </a:lvl3pPr>
            <a:lvl4pPr marL="1370890" indent="0">
              <a:buNone/>
              <a:defRPr sz="1600" b="1"/>
            </a:lvl4pPr>
            <a:lvl5pPr marL="1827852" indent="0">
              <a:buNone/>
              <a:defRPr sz="1600" b="1"/>
            </a:lvl5pPr>
            <a:lvl6pPr marL="2284815" indent="0">
              <a:buNone/>
              <a:defRPr sz="1600" b="1"/>
            </a:lvl6pPr>
            <a:lvl7pPr marL="2741778" indent="0">
              <a:buNone/>
              <a:defRPr sz="1600" b="1"/>
            </a:lvl7pPr>
            <a:lvl8pPr marL="3198740" indent="0">
              <a:buNone/>
              <a:defRPr sz="1600" b="1"/>
            </a:lvl8pPr>
            <a:lvl9pPr marL="3655704"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6963" indent="0">
              <a:buNone/>
              <a:defRPr sz="2000" b="1"/>
            </a:lvl2pPr>
            <a:lvl3pPr marL="913926" indent="0">
              <a:buNone/>
              <a:defRPr sz="1800" b="1"/>
            </a:lvl3pPr>
            <a:lvl4pPr marL="1370890" indent="0">
              <a:buNone/>
              <a:defRPr sz="1600" b="1"/>
            </a:lvl4pPr>
            <a:lvl5pPr marL="1827852" indent="0">
              <a:buNone/>
              <a:defRPr sz="1600" b="1"/>
            </a:lvl5pPr>
            <a:lvl6pPr marL="2284815" indent="0">
              <a:buNone/>
              <a:defRPr sz="1600" b="1"/>
            </a:lvl6pPr>
            <a:lvl7pPr marL="2741778" indent="0">
              <a:buNone/>
              <a:defRPr sz="1600" b="1"/>
            </a:lvl7pPr>
            <a:lvl8pPr marL="3198740" indent="0">
              <a:buNone/>
              <a:defRPr sz="1600" b="1"/>
            </a:lvl8pPr>
            <a:lvl9pPr marL="3655704"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281786119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9363984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397635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E108E7-896F-4621-BEC1-1B55E3116837}" type="datetimeFigureOut">
              <a:rPr lang="it-IT" smtClean="0"/>
              <a:pPr/>
              <a:t>04/04/2017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10BCE8-5A36-4263-AA31-E70AF7629A30}" type="slidenum">
              <a:rPr lang="it-IT" smtClean="0"/>
              <a:pPr/>
              <a:t>‹N›</a:t>
            </a:fld>
            <a:endParaRPr lang="it-IT"/>
          </a:p>
        </p:txBody>
      </p:sp>
    </p:spTree>
    <p:extLst>
      <p:ext uri="{BB962C8B-B14F-4D97-AF65-F5344CB8AC3E}">
        <p14:creationId xmlns:p14="http://schemas.microsoft.com/office/powerpoint/2010/main" xmlns="" val="17513969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6963" indent="0">
              <a:buNone/>
              <a:defRPr sz="1200"/>
            </a:lvl2pPr>
            <a:lvl3pPr marL="913926" indent="0">
              <a:buNone/>
              <a:defRPr sz="1000"/>
            </a:lvl3pPr>
            <a:lvl4pPr marL="1370890" indent="0">
              <a:buNone/>
              <a:defRPr sz="900"/>
            </a:lvl4pPr>
            <a:lvl5pPr marL="1827852" indent="0">
              <a:buNone/>
              <a:defRPr sz="900"/>
            </a:lvl5pPr>
            <a:lvl6pPr marL="2284815" indent="0">
              <a:buNone/>
              <a:defRPr sz="900"/>
            </a:lvl6pPr>
            <a:lvl7pPr marL="2741778" indent="0">
              <a:buNone/>
              <a:defRPr sz="900"/>
            </a:lvl7pPr>
            <a:lvl8pPr marL="3198740" indent="0">
              <a:buNone/>
              <a:defRPr sz="900"/>
            </a:lvl8pPr>
            <a:lvl9pPr marL="3655704"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3426475979"/>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963" indent="0">
              <a:buNone/>
              <a:defRPr sz="2800"/>
            </a:lvl2pPr>
            <a:lvl3pPr marL="913926" indent="0">
              <a:buNone/>
              <a:defRPr sz="2400"/>
            </a:lvl3pPr>
            <a:lvl4pPr marL="1370890" indent="0">
              <a:buNone/>
              <a:defRPr sz="2000"/>
            </a:lvl4pPr>
            <a:lvl5pPr marL="1827852" indent="0">
              <a:buNone/>
              <a:defRPr sz="2000"/>
            </a:lvl5pPr>
            <a:lvl6pPr marL="2284815" indent="0">
              <a:buNone/>
              <a:defRPr sz="2000"/>
            </a:lvl6pPr>
            <a:lvl7pPr marL="2741778" indent="0">
              <a:buNone/>
              <a:defRPr sz="2000"/>
            </a:lvl7pPr>
            <a:lvl8pPr marL="3198740" indent="0">
              <a:buNone/>
              <a:defRPr sz="2000"/>
            </a:lvl8pPr>
            <a:lvl9pPr marL="3655704"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963" indent="0">
              <a:buNone/>
              <a:defRPr sz="1200"/>
            </a:lvl2pPr>
            <a:lvl3pPr marL="913926" indent="0">
              <a:buNone/>
              <a:defRPr sz="1000"/>
            </a:lvl3pPr>
            <a:lvl4pPr marL="1370890" indent="0">
              <a:buNone/>
              <a:defRPr sz="900"/>
            </a:lvl4pPr>
            <a:lvl5pPr marL="1827852" indent="0">
              <a:buNone/>
              <a:defRPr sz="900"/>
            </a:lvl5pPr>
            <a:lvl6pPr marL="2284815" indent="0">
              <a:buNone/>
              <a:defRPr sz="900"/>
            </a:lvl6pPr>
            <a:lvl7pPr marL="2741778" indent="0">
              <a:buNone/>
              <a:defRPr sz="900"/>
            </a:lvl7pPr>
            <a:lvl8pPr marL="3198740" indent="0">
              <a:buNone/>
              <a:defRPr sz="900"/>
            </a:lvl8pPr>
            <a:lvl9pPr marL="3655704"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341984517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141788605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24651" y="96838"/>
            <a:ext cx="2151063" cy="542766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69880" y="96838"/>
            <a:ext cx="6302375" cy="54276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 val="43132976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269875" y="96838"/>
            <a:ext cx="8605838"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93713" y="1409700"/>
            <a:ext cx="8348662" cy="4114800"/>
          </a:xfrm>
        </p:spPr>
        <p:txBody>
          <a:bodyPr/>
          <a:lstStyle/>
          <a:p>
            <a:pPr lvl="0"/>
            <a:endParaRPr lang="it-IT" noProof="0" smtClean="0"/>
          </a:p>
        </p:txBody>
      </p:sp>
    </p:spTree>
    <p:extLst>
      <p:ext uri="{BB962C8B-B14F-4D97-AF65-F5344CB8AC3E}">
        <p14:creationId xmlns:p14="http://schemas.microsoft.com/office/powerpoint/2010/main" xmlns="" val="206295358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649018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1823386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6509348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9080950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937327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1.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380" tIns="45692" rIns="91380" bIns="45692"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3"/>
            <a:ext cx="8229600" cy="4525963"/>
          </a:xfrm>
          <a:prstGeom prst="rect">
            <a:avLst/>
          </a:prstGeom>
        </p:spPr>
        <p:txBody>
          <a:bodyPr vert="horz" lIns="91380" tIns="45692" rIns="91380" bIns="45692"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6"/>
            <a:ext cx="2133600" cy="365125"/>
          </a:xfrm>
          <a:prstGeom prst="rect">
            <a:avLst/>
          </a:prstGeom>
        </p:spPr>
        <p:txBody>
          <a:bodyPr vert="horz" lIns="91380" tIns="45692" rIns="91380" bIns="45692" rtlCol="0" anchor="ctr"/>
          <a:lstStyle>
            <a:lvl1pPr algn="l">
              <a:defRPr sz="1200">
                <a:solidFill>
                  <a:schemeClr val="tx1">
                    <a:tint val="75000"/>
                  </a:schemeClr>
                </a:solidFill>
              </a:defRPr>
            </a:lvl1pPr>
          </a:lstStyle>
          <a:p>
            <a:fld id="{8BE108E7-896F-4621-BEC1-1B55E3116837}" type="datetimeFigureOut">
              <a:rPr lang="it-IT" smtClean="0"/>
              <a:pPr/>
              <a:t>04/04/2017</a:t>
            </a:fld>
            <a:endParaRPr lang="it-IT"/>
          </a:p>
        </p:txBody>
      </p:sp>
      <p:sp>
        <p:nvSpPr>
          <p:cNvPr id="5" name="Segnaposto piè di pagina 4"/>
          <p:cNvSpPr>
            <a:spLocks noGrp="1"/>
          </p:cNvSpPr>
          <p:nvPr>
            <p:ph type="ftr" sz="quarter" idx="3"/>
          </p:nvPr>
        </p:nvSpPr>
        <p:spPr>
          <a:xfrm>
            <a:off x="3124200" y="6356356"/>
            <a:ext cx="2895600" cy="365125"/>
          </a:xfrm>
          <a:prstGeom prst="rect">
            <a:avLst/>
          </a:prstGeom>
        </p:spPr>
        <p:txBody>
          <a:bodyPr vert="horz" lIns="91380" tIns="45692" rIns="91380" bIns="45692"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6"/>
            <a:ext cx="2133600" cy="365125"/>
          </a:xfrm>
          <a:prstGeom prst="rect">
            <a:avLst/>
          </a:prstGeom>
        </p:spPr>
        <p:txBody>
          <a:bodyPr vert="horz" lIns="91380" tIns="45692" rIns="91380" bIns="45692" rtlCol="0" anchor="ctr"/>
          <a:lstStyle>
            <a:lvl1pPr algn="r">
              <a:defRPr sz="1200">
                <a:solidFill>
                  <a:schemeClr val="tx1">
                    <a:tint val="75000"/>
                  </a:schemeClr>
                </a:solidFill>
              </a:defRPr>
            </a:lvl1pPr>
          </a:lstStyle>
          <a:p>
            <a:fld id="{C210BCE8-5A36-4263-AA31-E70AF7629A30}" type="slidenum">
              <a:rPr lang="it-IT" smtClean="0"/>
              <a:pPr/>
              <a:t>‹N›</a:t>
            </a:fld>
            <a:endParaRPr lang="it-IT"/>
          </a:p>
        </p:txBody>
      </p:sp>
    </p:spTree>
    <p:extLst>
      <p:ext uri="{BB962C8B-B14F-4D97-AF65-F5344CB8AC3E}">
        <p14:creationId xmlns:p14="http://schemas.microsoft.com/office/powerpoint/2010/main" xmlns="" val="1024132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4015" r:id="rId12"/>
  </p:sldLayoutIdLst>
  <p:txStyles>
    <p:titleStyle>
      <a:lvl1pPr algn="ctr" defTabSz="913832" rtl="0" eaLnBrk="1" latinLnBrk="0" hangingPunct="1">
        <a:spcBef>
          <a:spcPct val="0"/>
        </a:spcBef>
        <a:buNone/>
        <a:defRPr sz="4400" kern="1200">
          <a:solidFill>
            <a:schemeClr val="tx1"/>
          </a:solidFill>
          <a:latin typeface="+mj-lt"/>
          <a:ea typeface="+mj-ea"/>
          <a:cs typeface="+mj-cs"/>
        </a:defRPr>
      </a:lvl1pPr>
    </p:titleStyle>
    <p:bodyStyle>
      <a:lvl1pPr marL="342686" indent="-342686" algn="l" defTabSz="9138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88" indent="-285571" algn="l" defTabSz="9138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292" indent="-228459" algn="l" defTabSz="9138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0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21"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03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952"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868"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783"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pPr defTabSz="914305"/>
            <a:fld id="{8BE108E7-896F-4621-BEC1-1B55E3116837}" type="datetimeFigureOut">
              <a:rPr lang="it-IT" smtClean="0">
                <a:solidFill>
                  <a:prstClr val="black">
                    <a:tint val="75000"/>
                  </a:prstClr>
                </a:solidFill>
              </a:rPr>
              <a:pPr defTabSz="914305"/>
              <a:t>04/04/2017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pPr defTabSz="914305"/>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pPr defTabSz="914305"/>
            <a:fld id="{C210BCE8-5A36-4263-AA31-E70AF7629A30}" type="slidenum">
              <a:rPr lang="it-IT" smtClean="0">
                <a:solidFill>
                  <a:prstClr val="black">
                    <a:tint val="75000"/>
                  </a:prstClr>
                </a:solidFill>
              </a:rPr>
              <a:pPr defTabSz="914305"/>
              <a:t>‹N›</a:t>
            </a:fld>
            <a:endParaRPr lang="it-IT">
              <a:solidFill>
                <a:prstClr val="black">
                  <a:tint val="75000"/>
                </a:prstClr>
              </a:solidFill>
            </a:endParaRPr>
          </a:p>
        </p:txBody>
      </p:sp>
    </p:spTree>
    <p:extLst>
      <p:ext uri="{BB962C8B-B14F-4D97-AF65-F5344CB8AC3E}">
        <p14:creationId xmlns:p14="http://schemas.microsoft.com/office/powerpoint/2010/main" xmlns="" val="3605783862"/>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380" tIns="45692" rIns="91380" bIns="45692"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3"/>
            <a:ext cx="8229600" cy="4525963"/>
          </a:xfrm>
          <a:prstGeom prst="rect">
            <a:avLst/>
          </a:prstGeom>
        </p:spPr>
        <p:txBody>
          <a:bodyPr vert="horz" lIns="91380" tIns="45692" rIns="91380" bIns="45692"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6"/>
            <a:ext cx="2133600" cy="365125"/>
          </a:xfrm>
          <a:prstGeom prst="rect">
            <a:avLst/>
          </a:prstGeom>
        </p:spPr>
        <p:txBody>
          <a:bodyPr vert="horz" lIns="91380" tIns="45692" rIns="91380" bIns="45692" rtlCol="0" anchor="ctr"/>
          <a:lstStyle>
            <a:lvl1pPr algn="l">
              <a:defRPr sz="1200">
                <a:solidFill>
                  <a:schemeClr val="tx1">
                    <a:tint val="75000"/>
                  </a:schemeClr>
                </a:solidFill>
              </a:defRPr>
            </a:lvl1p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6"/>
            <a:ext cx="2895600" cy="365125"/>
          </a:xfrm>
          <a:prstGeom prst="rect">
            <a:avLst/>
          </a:prstGeom>
        </p:spPr>
        <p:txBody>
          <a:bodyPr vert="horz" lIns="91380" tIns="45692" rIns="91380" bIns="45692"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6"/>
            <a:ext cx="2133600" cy="365125"/>
          </a:xfrm>
          <a:prstGeom prst="rect">
            <a:avLst/>
          </a:prstGeom>
        </p:spPr>
        <p:txBody>
          <a:bodyPr vert="horz" lIns="91380" tIns="45692" rIns="91380" bIns="45692" rtlCol="0" anchor="ctr"/>
          <a:lstStyle>
            <a:lvl1pPr algn="r">
              <a:defRPr sz="1200">
                <a:solidFill>
                  <a:schemeClr val="tx1">
                    <a:tint val="75000"/>
                  </a:schemeClr>
                </a:solidFill>
              </a:defRPr>
            </a:lvl1p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998815293"/>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Lst>
  <p:txStyles>
    <p:titleStyle>
      <a:lvl1pPr algn="ctr" defTabSz="913832" rtl="0" eaLnBrk="1" latinLnBrk="0" hangingPunct="1">
        <a:spcBef>
          <a:spcPct val="0"/>
        </a:spcBef>
        <a:buNone/>
        <a:defRPr sz="4400" kern="1200">
          <a:solidFill>
            <a:schemeClr val="tx1"/>
          </a:solidFill>
          <a:latin typeface="+mj-lt"/>
          <a:ea typeface="+mj-ea"/>
          <a:cs typeface="+mj-cs"/>
        </a:defRPr>
      </a:lvl1pPr>
    </p:titleStyle>
    <p:bodyStyle>
      <a:lvl1pPr marL="342686" indent="-342686" algn="l" defTabSz="9138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88" indent="-285571" algn="l" defTabSz="9138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292" indent="-228459" algn="l" defTabSz="9138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0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21"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03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952"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868"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783"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380" tIns="45692" rIns="91380" bIns="45692"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3"/>
            <a:ext cx="8229600" cy="4525963"/>
          </a:xfrm>
          <a:prstGeom prst="rect">
            <a:avLst/>
          </a:prstGeom>
        </p:spPr>
        <p:txBody>
          <a:bodyPr vert="horz" lIns="91380" tIns="45692" rIns="91380" bIns="45692"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6"/>
            <a:ext cx="2133600" cy="365125"/>
          </a:xfrm>
          <a:prstGeom prst="rect">
            <a:avLst/>
          </a:prstGeom>
        </p:spPr>
        <p:txBody>
          <a:bodyPr vert="horz" lIns="91380" tIns="45692" rIns="91380" bIns="45692" rtlCol="0" anchor="ctr"/>
          <a:lstStyle>
            <a:lvl1pPr algn="l">
              <a:defRPr sz="1200">
                <a:solidFill>
                  <a:schemeClr val="tx1">
                    <a:tint val="75000"/>
                  </a:schemeClr>
                </a:solidFill>
              </a:defRPr>
            </a:lvl1p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6"/>
            <a:ext cx="2895600" cy="365125"/>
          </a:xfrm>
          <a:prstGeom prst="rect">
            <a:avLst/>
          </a:prstGeom>
        </p:spPr>
        <p:txBody>
          <a:bodyPr vert="horz" lIns="91380" tIns="45692" rIns="91380" bIns="45692"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6"/>
            <a:ext cx="2133600" cy="365125"/>
          </a:xfrm>
          <a:prstGeom prst="rect">
            <a:avLst/>
          </a:prstGeom>
        </p:spPr>
        <p:txBody>
          <a:bodyPr vert="horz" lIns="91380" tIns="45692" rIns="91380" bIns="45692" rtlCol="0" anchor="ctr"/>
          <a:lstStyle>
            <a:lvl1pPr algn="r">
              <a:defRPr sz="1200">
                <a:solidFill>
                  <a:schemeClr val="tx1">
                    <a:tint val="75000"/>
                  </a:schemeClr>
                </a:solidFill>
              </a:defRPr>
            </a:lvl1p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403140263"/>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Lst>
  <p:txStyles>
    <p:titleStyle>
      <a:lvl1pPr algn="ctr" defTabSz="913832" rtl="0" eaLnBrk="1" latinLnBrk="0" hangingPunct="1">
        <a:spcBef>
          <a:spcPct val="0"/>
        </a:spcBef>
        <a:buNone/>
        <a:defRPr sz="4400" kern="1200">
          <a:solidFill>
            <a:schemeClr val="tx1"/>
          </a:solidFill>
          <a:latin typeface="+mj-lt"/>
          <a:ea typeface="+mj-ea"/>
          <a:cs typeface="+mj-cs"/>
        </a:defRPr>
      </a:lvl1pPr>
    </p:titleStyle>
    <p:bodyStyle>
      <a:lvl1pPr marL="342686" indent="-342686" algn="l" defTabSz="9138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88" indent="-285571" algn="l" defTabSz="9138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292" indent="-228459" algn="l" defTabSz="9138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0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21"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03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952"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868"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783"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50"/>
        </a:solidFill>
        <a:effectLst/>
      </p:bgPr>
    </p:bg>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bwMode="auto">
          <a:xfrm>
            <a:off x="269875" y="96838"/>
            <a:ext cx="8605838"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778" tIns="47596" rIns="96778" bIns="47596" numCol="1" anchor="ctr" anchorCtr="0" compatLnSpc="1">
            <a:prstTxWarp prst="textNoShape">
              <a:avLst/>
            </a:prstTxWarp>
          </a:bodyPr>
          <a:lstStyle/>
          <a:p>
            <a:pPr lvl="0"/>
            <a:r>
              <a:rPr lang="en-US" smtClean="0"/>
              <a:t>Click to edit Master title style</a:t>
            </a:r>
          </a:p>
        </p:txBody>
      </p:sp>
      <p:sp>
        <p:nvSpPr>
          <p:cNvPr id="574467" name="Rectangle 3"/>
          <p:cNvSpPr>
            <a:spLocks noGrp="1" noChangeArrowheads="1"/>
          </p:cNvSpPr>
          <p:nvPr>
            <p:ph type="body" idx="1"/>
          </p:nvPr>
        </p:nvSpPr>
        <p:spPr bwMode="auto">
          <a:xfrm>
            <a:off x="493713" y="1409700"/>
            <a:ext cx="8348662"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778" tIns="47596" rIns="96778" bIns="47596"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123433387"/>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transition/>
  <p:txStyles>
    <p:titleStyle>
      <a:lvl1pPr algn="ctr" defTabSz="977393" rtl="0" eaLnBrk="0" fontAlgn="base" hangingPunct="0">
        <a:lnSpc>
          <a:spcPct val="85000"/>
        </a:lnSpc>
        <a:spcBef>
          <a:spcPct val="0"/>
        </a:spcBef>
        <a:spcAft>
          <a:spcPct val="0"/>
        </a:spcAft>
        <a:defRPr sz="3600" b="1">
          <a:solidFill>
            <a:srgbClr val="FFFF00"/>
          </a:solidFill>
          <a:latin typeface="+mj-lt"/>
          <a:ea typeface="+mj-ea"/>
          <a:cs typeface="+mj-cs"/>
        </a:defRPr>
      </a:lvl1pPr>
      <a:lvl2pPr algn="ctr" defTabSz="977393" rtl="0" eaLnBrk="0" fontAlgn="base" hangingPunct="0">
        <a:lnSpc>
          <a:spcPct val="85000"/>
        </a:lnSpc>
        <a:spcBef>
          <a:spcPct val="0"/>
        </a:spcBef>
        <a:spcAft>
          <a:spcPct val="0"/>
        </a:spcAft>
        <a:defRPr sz="3600" b="1">
          <a:solidFill>
            <a:srgbClr val="FFFF00"/>
          </a:solidFill>
          <a:latin typeface="Arial" charset="0"/>
        </a:defRPr>
      </a:lvl2pPr>
      <a:lvl3pPr algn="ctr" defTabSz="977393" rtl="0" eaLnBrk="0" fontAlgn="base" hangingPunct="0">
        <a:lnSpc>
          <a:spcPct val="85000"/>
        </a:lnSpc>
        <a:spcBef>
          <a:spcPct val="0"/>
        </a:spcBef>
        <a:spcAft>
          <a:spcPct val="0"/>
        </a:spcAft>
        <a:defRPr sz="3600" b="1">
          <a:solidFill>
            <a:srgbClr val="FFFF00"/>
          </a:solidFill>
          <a:latin typeface="Arial" charset="0"/>
        </a:defRPr>
      </a:lvl3pPr>
      <a:lvl4pPr algn="ctr" defTabSz="977393" rtl="0" eaLnBrk="0" fontAlgn="base" hangingPunct="0">
        <a:lnSpc>
          <a:spcPct val="85000"/>
        </a:lnSpc>
        <a:spcBef>
          <a:spcPct val="0"/>
        </a:spcBef>
        <a:spcAft>
          <a:spcPct val="0"/>
        </a:spcAft>
        <a:defRPr sz="3600" b="1">
          <a:solidFill>
            <a:srgbClr val="FFFF00"/>
          </a:solidFill>
          <a:latin typeface="Arial" charset="0"/>
        </a:defRPr>
      </a:lvl4pPr>
      <a:lvl5pPr algn="ctr" defTabSz="977393" rtl="0" eaLnBrk="0" fontAlgn="base" hangingPunct="0">
        <a:lnSpc>
          <a:spcPct val="85000"/>
        </a:lnSpc>
        <a:spcBef>
          <a:spcPct val="0"/>
        </a:spcBef>
        <a:spcAft>
          <a:spcPct val="0"/>
        </a:spcAft>
        <a:defRPr sz="3600" b="1">
          <a:solidFill>
            <a:srgbClr val="FFFF00"/>
          </a:solidFill>
          <a:latin typeface="Arial" charset="0"/>
        </a:defRPr>
      </a:lvl5pPr>
      <a:lvl6pPr marL="456963" algn="ctr" defTabSz="977393" rtl="0" eaLnBrk="0" fontAlgn="base" hangingPunct="0">
        <a:lnSpc>
          <a:spcPct val="85000"/>
        </a:lnSpc>
        <a:spcBef>
          <a:spcPct val="0"/>
        </a:spcBef>
        <a:spcAft>
          <a:spcPct val="0"/>
        </a:spcAft>
        <a:defRPr sz="3600" b="1">
          <a:solidFill>
            <a:srgbClr val="FFFF00"/>
          </a:solidFill>
          <a:latin typeface="Arial" charset="0"/>
        </a:defRPr>
      </a:lvl6pPr>
      <a:lvl7pPr marL="913926" algn="ctr" defTabSz="977393" rtl="0" eaLnBrk="0" fontAlgn="base" hangingPunct="0">
        <a:lnSpc>
          <a:spcPct val="85000"/>
        </a:lnSpc>
        <a:spcBef>
          <a:spcPct val="0"/>
        </a:spcBef>
        <a:spcAft>
          <a:spcPct val="0"/>
        </a:spcAft>
        <a:defRPr sz="3600" b="1">
          <a:solidFill>
            <a:srgbClr val="FFFF00"/>
          </a:solidFill>
          <a:latin typeface="Arial" charset="0"/>
        </a:defRPr>
      </a:lvl7pPr>
      <a:lvl8pPr marL="1370890" algn="ctr" defTabSz="977393" rtl="0" eaLnBrk="0" fontAlgn="base" hangingPunct="0">
        <a:lnSpc>
          <a:spcPct val="85000"/>
        </a:lnSpc>
        <a:spcBef>
          <a:spcPct val="0"/>
        </a:spcBef>
        <a:spcAft>
          <a:spcPct val="0"/>
        </a:spcAft>
        <a:defRPr sz="3600" b="1">
          <a:solidFill>
            <a:srgbClr val="FFFF00"/>
          </a:solidFill>
          <a:latin typeface="Arial" charset="0"/>
        </a:defRPr>
      </a:lvl8pPr>
      <a:lvl9pPr marL="1827852" algn="ctr" defTabSz="977393" rtl="0" eaLnBrk="0" fontAlgn="base" hangingPunct="0">
        <a:lnSpc>
          <a:spcPct val="85000"/>
        </a:lnSpc>
        <a:spcBef>
          <a:spcPct val="0"/>
        </a:spcBef>
        <a:spcAft>
          <a:spcPct val="0"/>
        </a:spcAft>
        <a:defRPr sz="3600" b="1">
          <a:solidFill>
            <a:srgbClr val="FFFF00"/>
          </a:solidFill>
          <a:latin typeface="Arial" charset="0"/>
        </a:defRPr>
      </a:lvl9pPr>
    </p:titleStyle>
    <p:bodyStyle>
      <a:lvl1pPr marL="366523" indent="-366523" algn="l" defTabSz="977393" rtl="0" eaLnBrk="0" fontAlgn="base" hangingPunct="0">
        <a:lnSpc>
          <a:spcPct val="95000"/>
        </a:lnSpc>
        <a:spcBef>
          <a:spcPct val="20000"/>
        </a:spcBef>
        <a:spcAft>
          <a:spcPct val="20000"/>
        </a:spcAft>
        <a:buClr>
          <a:srgbClr val="FFFFFF"/>
        </a:buClr>
        <a:buSzPct val="75000"/>
        <a:buFont typeface="Wingdings" pitchFamily="2" charset="2"/>
        <a:buChar char="ü"/>
        <a:defRPr sz="3000">
          <a:solidFill>
            <a:srgbClr val="FFFFFF"/>
          </a:solidFill>
          <a:effectLst>
            <a:outerShdw blurRad="38100" dist="38100" dir="2700000" algn="tl">
              <a:srgbClr val="000000"/>
            </a:outerShdw>
          </a:effectLst>
          <a:latin typeface="+mn-lt"/>
          <a:ea typeface="+mn-ea"/>
          <a:cs typeface="+mn-cs"/>
        </a:defRPr>
      </a:lvl1pPr>
      <a:lvl2pPr marL="794925" indent="-306230" algn="l" defTabSz="977393" rtl="0" eaLnBrk="0" fontAlgn="base" hangingPunct="0">
        <a:lnSpc>
          <a:spcPct val="95000"/>
        </a:lnSpc>
        <a:spcBef>
          <a:spcPct val="20000"/>
        </a:spcBef>
        <a:spcAft>
          <a:spcPct val="20000"/>
        </a:spcAft>
        <a:buClr>
          <a:srgbClr val="FFFFFF"/>
        </a:buClr>
        <a:buSzPct val="100000"/>
        <a:buChar char="–"/>
        <a:defRPr sz="3000">
          <a:solidFill>
            <a:srgbClr val="FFFFFF"/>
          </a:solidFill>
          <a:effectLst>
            <a:outerShdw blurRad="38100" dist="38100" dir="2700000" algn="tl">
              <a:srgbClr val="000000"/>
            </a:outerShdw>
          </a:effectLst>
          <a:latin typeface="+mn-lt"/>
        </a:defRPr>
      </a:lvl2pPr>
      <a:lvl3pPr marL="1220157" indent="-242762" algn="l" defTabSz="977393" rtl="0" eaLnBrk="0" fontAlgn="base" hangingPunct="0">
        <a:lnSpc>
          <a:spcPct val="95000"/>
        </a:lnSpc>
        <a:spcBef>
          <a:spcPct val="20000"/>
        </a:spcBef>
        <a:spcAft>
          <a:spcPct val="20000"/>
        </a:spcAft>
        <a:buSzPct val="100000"/>
        <a:buChar char="•"/>
        <a:defRPr sz="2200">
          <a:solidFill>
            <a:srgbClr val="FFFFFF"/>
          </a:solidFill>
          <a:effectLst>
            <a:outerShdw blurRad="38100" dist="38100" dir="2700000" algn="tl">
              <a:srgbClr val="000000"/>
            </a:outerShdw>
          </a:effectLst>
          <a:latin typeface="+mn-lt"/>
        </a:defRPr>
      </a:lvl3pPr>
      <a:lvl4pPr marL="1712026" indent="-244348" algn="l" defTabSz="977393"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4pPr>
      <a:lvl5pPr marL="2200723" indent="-244348" algn="l" defTabSz="977393"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5pPr>
      <a:lvl6pPr marL="2657685" indent="-244348" algn="l" defTabSz="977393"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6pPr>
      <a:lvl7pPr marL="3114648" indent="-244348" algn="l" defTabSz="977393"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7pPr>
      <a:lvl8pPr marL="3571608" indent="-244348" algn="l" defTabSz="977393"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8pPr>
      <a:lvl9pPr marL="4028574" indent="-244348" algn="l" defTabSz="977393"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9pPr>
    </p:bodyStyle>
    <p:otherStyle>
      <a:defPPr>
        <a:defRPr lang="it-IT"/>
      </a:defPPr>
      <a:lvl1pPr marL="0" algn="l" defTabSz="913926" rtl="0" eaLnBrk="1" latinLnBrk="0" hangingPunct="1">
        <a:defRPr sz="1800" kern="1200">
          <a:solidFill>
            <a:schemeClr val="tx1"/>
          </a:solidFill>
          <a:latin typeface="+mn-lt"/>
          <a:ea typeface="+mn-ea"/>
          <a:cs typeface="+mn-cs"/>
        </a:defRPr>
      </a:lvl1pPr>
      <a:lvl2pPr marL="456963" algn="l" defTabSz="913926" rtl="0" eaLnBrk="1" latinLnBrk="0" hangingPunct="1">
        <a:defRPr sz="1800" kern="1200">
          <a:solidFill>
            <a:schemeClr val="tx1"/>
          </a:solidFill>
          <a:latin typeface="+mn-lt"/>
          <a:ea typeface="+mn-ea"/>
          <a:cs typeface="+mn-cs"/>
        </a:defRPr>
      </a:lvl2pPr>
      <a:lvl3pPr marL="913926" algn="l" defTabSz="913926" rtl="0" eaLnBrk="1" latinLnBrk="0" hangingPunct="1">
        <a:defRPr sz="1800" kern="1200">
          <a:solidFill>
            <a:schemeClr val="tx1"/>
          </a:solidFill>
          <a:latin typeface="+mn-lt"/>
          <a:ea typeface="+mn-ea"/>
          <a:cs typeface="+mn-cs"/>
        </a:defRPr>
      </a:lvl3pPr>
      <a:lvl4pPr marL="1370890" algn="l" defTabSz="913926" rtl="0" eaLnBrk="1" latinLnBrk="0" hangingPunct="1">
        <a:defRPr sz="1800" kern="1200">
          <a:solidFill>
            <a:schemeClr val="tx1"/>
          </a:solidFill>
          <a:latin typeface="+mn-lt"/>
          <a:ea typeface="+mn-ea"/>
          <a:cs typeface="+mn-cs"/>
        </a:defRPr>
      </a:lvl4pPr>
      <a:lvl5pPr marL="1827852" algn="l" defTabSz="913926" rtl="0" eaLnBrk="1" latinLnBrk="0" hangingPunct="1">
        <a:defRPr sz="1800" kern="1200">
          <a:solidFill>
            <a:schemeClr val="tx1"/>
          </a:solidFill>
          <a:latin typeface="+mn-lt"/>
          <a:ea typeface="+mn-ea"/>
          <a:cs typeface="+mn-cs"/>
        </a:defRPr>
      </a:lvl5pPr>
      <a:lvl6pPr marL="2284815" algn="l" defTabSz="913926" rtl="0" eaLnBrk="1" latinLnBrk="0" hangingPunct="1">
        <a:defRPr sz="1800" kern="1200">
          <a:solidFill>
            <a:schemeClr val="tx1"/>
          </a:solidFill>
          <a:latin typeface="+mn-lt"/>
          <a:ea typeface="+mn-ea"/>
          <a:cs typeface="+mn-cs"/>
        </a:defRPr>
      </a:lvl6pPr>
      <a:lvl7pPr marL="2741778" algn="l" defTabSz="913926" rtl="0" eaLnBrk="1" latinLnBrk="0" hangingPunct="1">
        <a:defRPr sz="1800" kern="1200">
          <a:solidFill>
            <a:schemeClr val="tx1"/>
          </a:solidFill>
          <a:latin typeface="+mn-lt"/>
          <a:ea typeface="+mn-ea"/>
          <a:cs typeface="+mn-cs"/>
        </a:defRPr>
      </a:lvl7pPr>
      <a:lvl8pPr marL="3198740" algn="l" defTabSz="913926" rtl="0" eaLnBrk="1" latinLnBrk="0" hangingPunct="1">
        <a:defRPr sz="1800" kern="1200">
          <a:solidFill>
            <a:schemeClr val="tx1"/>
          </a:solidFill>
          <a:latin typeface="+mn-lt"/>
          <a:ea typeface="+mn-ea"/>
          <a:cs typeface="+mn-cs"/>
        </a:defRPr>
      </a:lvl8pPr>
      <a:lvl9pPr marL="3655704" algn="l" defTabSz="91392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5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9875" y="96838"/>
            <a:ext cx="860583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6768" tIns="47591" rIns="96768" bIns="47591" numCol="1" anchor="ctr" anchorCtr="0" compatLnSpc="1">
            <a:prstTxWarp prst="textNoShape">
              <a:avLst/>
            </a:prstTxWarp>
          </a:bodyPr>
          <a:lstStyle/>
          <a:p>
            <a:pPr lvl="0"/>
            <a:r>
              <a:rPr lang="en-US" smtClean="0"/>
              <a:t>Click to edit Master title style</a:t>
            </a:r>
          </a:p>
        </p:txBody>
      </p:sp>
      <p:sp>
        <p:nvSpPr>
          <p:cNvPr id="574467" name="Rectangle 3"/>
          <p:cNvSpPr>
            <a:spLocks noGrp="1" noChangeArrowheads="1"/>
          </p:cNvSpPr>
          <p:nvPr>
            <p:ph type="body" idx="1"/>
          </p:nvPr>
        </p:nvSpPr>
        <p:spPr bwMode="auto">
          <a:xfrm>
            <a:off x="493713" y="1409700"/>
            <a:ext cx="8348662" cy="4114800"/>
          </a:xfrm>
          <a:prstGeom prst="rect">
            <a:avLst/>
          </a:prstGeom>
          <a:noFill/>
          <a:ln w="12700">
            <a:noFill/>
            <a:miter lim="800000"/>
            <a:headEnd/>
            <a:tailEnd/>
          </a:ln>
          <a:effectLst/>
        </p:spPr>
        <p:txBody>
          <a:bodyPr vert="horz" wrap="square" lIns="96768" tIns="47591" rIns="96768" bIns="47591"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3901766122"/>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Lst>
  <p:transition/>
  <p:txStyles>
    <p:titleStyle>
      <a:lvl1pPr algn="ctr" defTabSz="977291" rtl="0" eaLnBrk="0" fontAlgn="base" hangingPunct="0">
        <a:lnSpc>
          <a:spcPct val="85000"/>
        </a:lnSpc>
        <a:spcBef>
          <a:spcPct val="0"/>
        </a:spcBef>
        <a:spcAft>
          <a:spcPct val="0"/>
        </a:spcAft>
        <a:defRPr sz="3600" b="1">
          <a:solidFill>
            <a:srgbClr val="FFFF00"/>
          </a:solidFill>
          <a:latin typeface="+mj-lt"/>
          <a:ea typeface="ＭＳ Ｐゴシック" charset="-128"/>
          <a:cs typeface="+mj-cs"/>
        </a:defRPr>
      </a:lvl1pPr>
      <a:lvl2pPr algn="ctr" defTabSz="977291" rtl="0" eaLnBrk="0" fontAlgn="base" hangingPunct="0">
        <a:lnSpc>
          <a:spcPct val="85000"/>
        </a:lnSpc>
        <a:spcBef>
          <a:spcPct val="0"/>
        </a:spcBef>
        <a:spcAft>
          <a:spcPct val="0"/>
        </a:spcAft>
        <a:defRPr sz="3600" b="1">
          <a:solidFill>
            <a:srgbClr val="FFFF00"/>
          </a:solidFill>
          <a:latin typeface="Arial" charset="0"/>
          <a:ea typeface="ＭＳ Ｐゴシック" charset="-128"/>
        </a:defRPr>
      </a:lvl2pPr>
      <a:lvl3pPr algn="ctr" defTabSz="977291" rtl="0" eaLnBrk="0" fontAlgn="base" hangingPunct="0">
        <a:lnSpc>
          <a:spcPct val="85000"/>
        </a:lnSpc>
        <a:spcBef>
          <a:spcPct val="0"/>
        </a:spcBef>
        <a:spcAft>
          <a:spcPct val="0"/>
        </a:spcAft>
        <a:defRPr sz="3600" b="1">
          <a:solidFill>
            <a:srgbClr val="FFFF00"/>
          </a:solidFill>
          <a:latin typeface="Arial" charset="0"/>
          <a:ea typeface="ＭＳ Ｐゴシック" charset="-128"/>
        </a:defRPr>
      </a:lvl3pPr>
      <a:lvl4pPr algn="ctr" defTabSz="977291" rtl="0" eaLnBrk="0" fontAlgn="base" hangingPunct="0">
        <a:lnSpc>
          <a:spcPct val="85000"/>
        </a:lnSpc>
        <a:spcBef>
          <a:spcPct val="0"/>
        </a:spcBef>
        <a:spcAft>
          <a:spcPct val="0"/>
        </a:spcAft>
        <a:defRPr sz="3600" b="1">
          <a:solidFill>
            <a:srgbClr val="FFFF00"/>
          </a:solidFill>
          <a:latin typeface="Arial" charset="0"/>
          <a:ea typeface="ＭＳ Ｐゴシック" charset="-128"/>
        </a:defRPr>
      </a:lvl4pPr>
      <a:lvl5pPr algn="ctr" defTabSz="977291" rtl="0" eaLnBrk="0" fontAlgn="base" hangingPunct="0">
        <a:lnSpc>
          <a:spcPct val="85000"/>
        </a:lnSpc>
        <a:spcBef>
          <a:spcPct val="0"/>
        </a:spcBef>
        <a:spcAft>
          <a:spcPct val="0"/>
        </a:spcAft>
        <a:defRPr sz="3600" b="1">
          <a:solidFill>
            <a:srgbClr val="FFFF00"/>
          </a:solidFill>
          <a:latin typeface="Arial" charset="0"/>
          <a:ea typeface="ＭＳ Ｐゴシック" charset="-128"/>
        </a:defRPr>
      </a:lvl5pPr>
      <a:lvl6pPr marL="456915" algn="ctr" defTabSz="977291" rtl="0" eaLnBrk="0" fontAlgn="base" hangingPunct="0">
        <a:lnSpc>
          <a:spcPct val="85000"/>
        </a:lnSpc>
        <a:spcBef>
          <a:spcPct val="0"/>
        </a:spcBef>
        <a:spcAft>
          <a:spcPct val="0"/>
        </a:spcAft>
        <a:defRPr sz="3600" b="1">
          <a:solidFill>
            <a:srgbClr val="FFFF00"/>
          </a:solidFill>
          <a:latin typeface="Arial" charset="0"/>
        </a:defRPr>
      </a:lvl6pPr>
      <a:lvl7pPr marL="913832" algn="ctr" defTabSz="977291" rtl="0" eaLnBrk="0" fontAlgn="base" hangingPunct="0">
        <a:lnSpc>
          <a:spcPct val="85000"/>
        </a:lnSpc>
        <a:spcBef>
          <a:spcPct val="0"/>
        </a:spcBef>
        <a:spcAft>
          <a:spcPct val="0"/>
        </a:spcAft>
        <a:defRPr sz="3600" b="1">
          <a:solidFill>
            <a:srgbClr val="FFFF00"/>
          </a:solidFill>
          <a:latin typeface="Arial" charset="0"/>
        </a:defRPr>
      </a:lvl7pPr>
      <a:lvl8pPr marL="1370748" algn="ctr" defTabSz="977291" rtl="0" eaLnBrk="0" fontAlgn="base" hangingPunct="0">
        <a:lnSpc>
          <a:spcPct val="85000"/>
        </a:lnSpc>
        <a:spcBef>
          <a:spcPct val="0"/>
        </a:spcBef>
        <a:spcAft>
          <a:spcPct val="0"/>
        </a:spcAft>
        <a:defRPr sz="3600" b="1">
          <a:solidFill>
            <a:srgbClr val="FFFF00"/>
          </a:solidFill>
          <a:latin typeface="Arial" charset="0"/>
        </a:defRPr>
      </a:lvl8pPr>
      <a:lvl9pPr marL="1827662" algn="ctr" defTabSz="977291" rtl="0" eaLnBrk="0" fontAlgn="base" hangingPunct="0">
        <a:lnSpc>
          <a:spcPct val="85000"/>
        </a:lnSpc>
        <a:spcBef>
          <a:spcPct val="0"/>
        </a:spcBef>
        <a:spcAft>
          <a:spcPct val="0"/>
        </a:spcAft>
        <a:defRPr sz="3600" b="1">
          <a:solidFill>
            <a:srgbClr val="FFFF00"/>
          </a:solidFill>
          <a:latin typeface="Arial" charset="0"/>
        </a:defRPr>
      </a:lvl9pPr>
    </p:titleStyle>
    <p:bodyStyle>
      <a:lvl1pPr marL="366485" indent="-366485" algn="l" defTabSz="977291" rtl="0" eaLnBrk="0" fontAlgn="base" hangingPunct="0">
        <a:lnSpc>
          <a:spcPct val="95000"/>
        </a:lnSpc>
        <a:spcBef>
          <a:spcPct val="20000"/>
        </a:spcBef>
        <a:spcAft>
          <a:spcPct val="20000"/>
        </a:spcAft>
        <a:buClr>
          <a:srgbClr val="FFFFFF"/>
        </a:buClr>
        <a:buSzPct val="75000"/>
        <a:buFont typeface="Wingdings" pitchFamily="2" charset="2"/>
        <a:buChar char="ü"/>
        <a:defRPr sz="3000">
          <a:solidFill>
            <a:srgbClr val="FFFFFF"/>
          </a:solidFill>
          <a:effectLst>
            <a:outerShdw blurRad="38100" dist="38100" dir="2700000" algn="tl">
              <a:srgbClr val="000000"/>
            </a:outerShdw>
          </a:effectLst>
          <a:latin typeface="+mn-lt"/>
          <a:ea typeface="ＭＳ Ｐゴシック" charset="-128"/>
          <a:cs typeface="+mn-cs"/>
        </a:defRPr>
      </a:lvl1pPr>
      <a:lvl2pPr marL="794843" indent="-306198" algn="l" defTabSz="977291" rtl="0" eaLnBrk="0" fontAlgn="base" hangingPunct="0">
        <a:lnSpc>
          <a:spcPct val="95000"/>
        </a:lnSpc>
        <a:spcBef>
          <a:spcPct val="20000"/>
        </a:spcBef>
        <a:spcAft>
          <a:spcPct val="20000"/>
        </a:spcAft>
        <a:buClr>
          <a:srgbClr val="FFFFFF"/>
        </a:buClr>
        <a:buSzPct val="100000"/>
        <a:buChar char="–"/>
        <a:defRPr sz="3000">
          <a:solidFill>
            <a:srgbClr val="FFFFFF"/>
          </a:solidFill>
          <a:effectLst>
            <a:outerShdw blurRad="38100" dist="38100" dir="2700000" algn="tl">
              <a:srgbClr val="000000"/>
            </a:outerShdw>
          </a:effectLst>
          <a:latin typeface="+mn-lt"/>
          <a:ea typeface="ＭＳ Ｐゴシック" charset="-128"/>
        </a:defRPr>
      </a:lvl2pPr>
      <a:lvl3pPr marL="1220030" indent="-242737" algn="l" defTabSz="977291" rtl="0" eaLnBrk="0" fontAlgn="base" hangingPunct="0">
        <a:lnSpc>
          <a:spcPct val="95000"/>
        </a:lnSpc>
        <a:spcBef>
          <a:spcPct val="20000"/>
        </a:spcBef>
        <a:spcAft>
          <a:spcPct val="20000"/>
        </a:spcAft>
        <a:buSzPct val="100000"/>
        <a:buChar char="•"/>
        <a:defRPr sz="2200">
          <a:solidFill>
            <a:srgbClr val="FFFFFF"/>
          </a:solidFill>
          <a:effectLst>
            <a:outerShdw blurRad="38100" dist="38100" dir="2700000" algn="tl">
              <a:srgbClr val="000000"/>
            </a:outerShdw>
          </a:effectLst>
          <a:latin typeface="+mn-lt"/>
          <a:ea typeface="ＭＳ Ｐゴシック" charset="-128"/>
        </a:defRPr>
      </a:lvl3pPr>
      <a:lvl4pPr marL="1711848" indent="-244323" algn="l" defTabSz="977291"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ea typeface="ＭＳ Ｐゴシック" charset="-128"/>
        </a:defRPr>
      </a:lvl4pPr>
      <a:lvl5pPr marL="2200495" indent="-244323" algn="l" defTabSz="977291"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ea typeface="ＭＳ Ｐゴシック" charset="-128"/>
        </a:defRPr>
      </a:lvl5pPr>
      <a:lvl6pPr marL="2657409" indent="-244323" algn="l" defTabSz="977291"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6pPr>
      <a:lvl7pPr marL="3114325" indent="-244323" algn="l" defTabSz="977291"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7pPr>
      <a:lvl8pPr marL="3571237" indent="-244323" algn="l" defTabSz="977291"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8pPr>
      <a:lvl9pPr marL="4028156" indent="-244323" algn="l" defTabSz="977291"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9pPr>
    </p:bodyStyle>
    <p:otherStyle>
      <a:defPPr>
        <a:defRPr lang="it-IT"/>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380" tIns="45692" rIns="91380" bIns="45692"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3"/>
            <a:ext cx="8229600" cy="4525963"/>
          </a:xfrm>
          <a:prstGeom prst="rect">
            <a:avLst/>
          </a:prstGeom>
        </p:spPr>
        <p:txBody>
          <a:bodyPr vert="horz" lIns="91380" tIns="45692" rIns="91380" bIns="45692"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6"/>
            <a:ext cx="2133600" cy="365125"/>
          </a:xfrm>
          <a:prstGeom prst="rect">
            <a:avLst/>
          </a:prstGeom>
        </p:spPr>
        <p:txBody>
          <a:bodyPr vert="horz" lIns="91380" tIns="45692" rIns="91380" bIns="45692" rtlCol="0" anchor="ctr"/>
          <a:lstStyle>
            <a:lvl1pPr algn="l">
              <a:defRPr sz="1200">
                <a:solidFill>
                  <a:schemeClr val="tx1">
                    <a:tint val="75000"/>
                  </a:schemeClr>
                </a:solidFill>
              </a:defRPr>
            </a:lvl1p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6"/>
            <a:ext cx="2895600" cy="365125"/>
          </a:xfrm>
          <a:prstGeom prst="rect">
            <a:avLst/>
          </a:prstGeom>
        </p:spPr>
        <p:txBody>
          <a:bodyPr vert="horz" lIns="91380" tIns="45692" rIns="91380" bIns="45692"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6"/>
            <a:ext cx="2133600" cy="365125"/>
          </a:xfrm>
          <a:prstGeom prst="rect">
            <a:avLst/>
          </a:prstGeom>
        </p:spPr>
        <p:txBody>
          <a:bodyPr vert="horz" lIns="91380" tIns="45692" rIns="91380" bIns="45692" rtlCol="0" anchor="ctr"/>
          <a:lstStyle>
            <a:lvl1pPr algn="r">
              <a:defRPr sz="1200">
                <a:solidFill>
                  <a:schemeClr val="tx1">
                    <a:tint val="75000"/>
                  </a:schemeClr>
                </a:solidFill>
              </a:defRPr>
            </a:lvl1p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044675700"/>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913832" rtl="0" eaLnBrk="1" latinLnBrk="0" hangingPunct="1">
        <a:spcBef>
          <a:spcPct val="0"/>
        </a:spcBef>
        <a:buNone/>
        <a:defRPr sz="4400" kern="1200">
          <a:solidFill>
            <a:schemeClr val="tx1"/>
          </a:solidFill>
          <a:latin typeface="+mj-lt"/>
          <a:ea typeface="+mj-ea"/>
          <a:cs typeface="+mj-cs"/>
        </a:defRPr>
      </a:lvl1pPr>
    </p:titleStyle>
    <p:bodyStyle>
      <a:lvl1pPr marL="342686" indent="-342686" algn="l" defTabSz="9138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88" indent="-285571" algn="l" defTabSz="9138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292" indent="-228459" algn="l" defTabSz="9138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0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21"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03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952"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868"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783"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380" tIns="45692" rIns="91380" bIns="45692"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3"/>
            <a:ext cx="8229600" cy="4525963"/>
          </a:xfrm>
          <a:prstGeom prst="rect">
            <a:avLst/>
          </a:prstGeom>
        </p:spPr>
        <p:txBody>
          <a:bodyPr vert="horz" lIns="91380" tIns="45692" rIns="91380" bIns="45692"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6"/>
            <a:ext cx="2133600" cy="365125"/>
          </a:xfrm>
          <a:prstGeom prst="rect">
            <a:avLst/>
          </a:prstGeom>
        </p:spPr>
        <p:txBody>
          <a:bodyPr vert="horz" lIns="91380" tIns="45692" rIns="91380" bIns="45692" rtlCol="0" anchor="ctr"/>
          <a:lstStyle>
            <a:lvl1pPr algn="l">
              <a:defRPr sz="1200">
                <a:solidFill>
                  <a:schemeClr val="tx1">
                    <a:tint val="75000"/>
                  </a:schemeClr>
                </a:solidFill>
              </a:defRPr>
            </a:lvl1p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6"/>
            <a:ext cx="2895600" cy="365125"/>
          </a:xfrm>
          <a:prstGeom prst="rect">
            <a:avLst/>
          </a:prstGeom>
        </p:spPr>
        <p:txBody>
          <a:bodyPr vert="horz" lIns="91380" tIns="45692" rIns="91380" bIns="45692"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6"/>
            <a:ext cx="2133600" cy="365125"/>
          </a:xfrm>
          <a:prstGeom prst="rect">
            <a:avLst/>
          </a:prstGeom>
        </p:spPr>
        <p:txBody>
          <a:bodyPr vert="horz" lIns="91380" tIns="45692" rIns="91380" bIns="45692" rtlCol="0" anchor="ctr"/>
          <a:lstStyle>
            <a:lvl1pPr algn="r">
              <a:defRPr sz="1200">
                <a:solidFill>
                  <a:schemeClr val="tx1">
                    <a:tint val="75000"/>
                  </a:schemeClr>
                </a:solidFill>
              </a:defRPr>
            </a:lvl1p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85839965"/>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ctr" defTabSz="913832" rtl="0" eaLnBrk="1" latinLnBrk="0" hangingPunct="1">
        <a:spcBef>
          <a:spcPct val="0"/>
        </a:spcBef>
        <a:buNone/>
        <a:defRPr sz="4400" kern="1200">
          <a:solidFill>
            <a:schemeClr val="tx1"/>
          </a:solidFill>
          <a:latin typeface="+mj-lt"/>
          <a:ea typeface="+mj-ea"/>
          <a:cs typeface="+mj-cs"/>
        </a:defRPr>
      </a:lvl1pPr>
    </p:titleStyle>
    <p:bodyStyle>
      <a:lvl1pPr marL="342686" indent="-342686" algn="l" defTabSz="9138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88" indent="-285571" algn="l" defTabSz="9138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292" indent="-228459" algn="l" defTabSz="9138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0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21"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03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952"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868"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783"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5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9875" y="96838"/>
            <a:ext cx="860583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6828" tIns="47621" rIns="96828" bIns="47621" numCol="1" anchor="ctr" anchorCtr="0" compatLnSpc="1">
            <a:prstTxWarp prst="textNoShape">
              <a:avLst/>
            </a:prstTxWarp>
          </a:bodyPr>
          <a:lstStyle/>
          <a:p>
            <a:pPr lvl="0"/>
            <a:r>
              <a:rPr lang="en-US" smtClean="0"/>
              <a:t>Click to edit Master title style</a:t>
            </a:r>
          </a:p>
        </p:txBody>
      </p:sp>
      <p:sp>
        <p:nvSpPr>
          <p:cNvPr id="574467" name="Rectangle 3"/>
          <p:cNvSpPr>
            <a:spLocks noGrp="1" noChangeArrowheads="1"/>
          </p:cNvSpPr>
          <p:nvPr>
            <p:ph type="body" idx="1"/>
          </p:nvPr>
        </p:nvSpPr>
        <p:spPr bwMode="auto">
          <a:xfrm>
            <a:off x="493713" y="1409700"/>
            <a:ext cx="8348662" cy="4114800"/>
          </a:xfrm>
          <a:prstGeom prst="rect">
            <a:avLst/>
          </a:prstGeom>
          <a:noFill/>
          <a:ln w="12700">
            <a:noFill/>
            <a:miter lim="800000"/>
            <a:headEnd/>
            <a:tailEnd/>
          </a:ln>
          <a:effectLst/>
        </p:spPr>
        <p:txBody>
          <a:bodyPr vert="horz" wrap="square" lIns="96828" tIns="47621" rIns="96828" bIns="47621"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2760694965"/>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Lst>
  <p:transition/>
  <p:txStyles>
    <p:titleStyle>
      <a:lvl1pPr algn="ctr" defTabSz="977900" rtl="0" eaLnBrk="0" fontAlgn="base" hangingPunct="0">
        <a:lnSpc>
          <a:spcPct val="85000"/>
        </a:lnSpc>
        <a:spcBef>
          <a:spcPct val="0"/>
        </a:spcBef>
        <a:spcAft>
          <a:spcPct val="0"/>
        </a:spcAft>
        <a:defRPr sz="3600" b="1">
          <a:solidFill>
            <a:srgbClr val="FFFF00"/>
          </a:solidFill>
          <a:latin typeface="+mj-lt"/>
          <a:ea typeface="ＭＳ Ｐゴシック" charset="-128"/>
          <a:cs typeface="ＭＳ Ｐゴシック" charset="-128"/>
        </a:defRPr>
      </a:lvl1pPr>
      <a:lvl2pPr algn="ctr" defTabSz="977900" rtl="0" eaLnBrk="0" fontAlgn="base" hangingPunct="0">
        <a:lnSpc>
          <a:spcPct val="85000"/>
        </a:lnSpc>
        <a:spcBef>
          <a:spcPct val="0"/>
        </a:spcBef>
        <a:spcAft>
          <a:spcPct val="0"/>
        </a:spcAft>
        <a:defRPr sz="3600" b="1">
          <a:solidFill>
            <a:srgbClr val="FFFF00"/>
          </a:solidFill>
          <a:latin typeface="Arial" charset="0"/>
          <a:ea typeface="ＭＳ Ｐゴシック" charset="-128"/>
          <a:cs typeface="ＭＳ Ｐゴシック" charset="-128"/>
        </a:defRPr>
      </a:lvl2pPr>
      <a:lvl3pPr algn="ctr" defTabSz="977900" rtl="0" eaLnBrk="0" fontAlgn="base" hangingPunct="0">
        <a:lnSpc>
          <a:spcPct val="85000"/>
        </a:lnSpc>
        <a:spcBef>
          <a:spcPct val="0"/>
        </a:spcBef>
        <a:spcAft>
          <a:spcPct val="0"/>
        </a:spcAft>
        <a:defRPr sz="3600" b="1">
          <a:solidFill>
            <a:srgbClr val="FFFF00"/>
          </a:solidFill>
          <a:latin typeface="Arial" charset="0"/>
          <a:ea typeface="ＭＳ Ｐゴシック" charset="-128"/>
          <a:cs typeface="ＭＳ Ｐゴシック" charset="-128"/>
        </a:defRPr>
      </a:lvl3pPr>
      <a:lvl4pPr algn="ctr" defTabSz="977900" rtl="0" eaLnBrk="0" fontAlgn="base" hangingPunct="0">
        <a:lnSpc>
          <a:spcPct val="85000"/>
        </a:lnSpc>
        <a:spcBef>
          <a:spcPct val="0"/>
        </a:spcBef>
        <a:spcAft>
          <a:spcPct val="0"/>
        </a:spcAft>
        <a:defRPr sz="3600" b="1">
          <a:solidFill>
            <a:srgbClr val="FFFF00"/>
          </a:solidFill>
          <a:latin typeface="Arial" charset="0"/>
          <a:ea typeface="ＭＳ Ｐゴシック" charset="-128"/>
          <a:cs typeface="ＭＳ Ｐゴシック" charset="-128"/>
        </a:defRPr>
      </a:lvl4pPr>
      <a:lvl5pPr algn="ctr" defTabSz="977900" rtl="0" eaLnBrk="0" fontAlgn="base" hangingPunct="0">
        <a:lnSpc>
          <a:spcPct val="85000"/>
        </a:lnSpc>
        <a:spcBef>
          <a:spcPct val="0"/>
        </a:spcBef>
        <a:spcAft>
          <a:spcPct val="0"/>
        </a:spcAft>
        <a:defRPr sz="3600" b="1">
          <a:solidFill>
            <a:srgbClr val="FFFF00"/>
          </a:solidFill>
          <a:latin typeface="Arial" charset="0"/>
          <a:ea typeface="ＭＳ Ｐゴシック" charset="-128"/>
          <a:cs typeface="ＭＳ Ｐゴシック" charset="-128"/>
        </a:defRPr>
      </a:lvl5pPr>
      <a:lvl6pPr marL="457200" algn="ctr" defTabSz="977900" rtl="0" eaLnBrk="0" fontAlgn="base" hangingPunct="0">
        <a:lnSpc>
          <a:spcPct val="85000"/>
        </a:lnSpc>
        <a:spcBef>
          <a:spcPct val="0"/>
        </a:spcBef>
        <a:spcAft>
          <a:spcPct val="0"/>
        </a:spcAft>
        <a:defRPr sz="3600" b="1">
          <a:solidFill>
            <a:srgbClr val="FFFF00"/>
          </a:solidFill>
          <a:latin typeface="Arial" charset="0"/>
        </a:defRPr>
      </a:lvl6pPr>
      <a:lvl7pPr marL="914400" algn="ctr" defTabSz="977900" rtl="0" eaLnBrk="0" fontAlgn="base" hangingPunct="0">
        <a:lnSpc>
          <a:spcPct val="85000"/>
        </a:lnSpc>
        <a:spcBef>
          <a:spcPct val="0"/>
        </a:spcBef>
        <a:spcAft>
          <a:spcPct val="0"/>
        </a:spcAft>
        <a:defRPr sz="3600" b="1">
          <a:solidFill>
            <a:srgbClr val="FFFF00"/>
          </a:solidFill>
          <a:latin typeface="Arial" charset="0"/>
        </a:defRPr>
      </a:lvl7pPr>
      <a:lvl8pPr marL="1371600" algn="ctr" defTabSz="977900" rtl="0" eaLnBrk="0" fontAlgn="base" hangingPunct="0">
        <a:lnSpc>
          <a:spcPct val="85000"/>
        </a:lnSpc>
        <a:spcBef>
          <a:spcPct val="0"/>
        </a:spcBef>
        <a:spcAft>
          <a:spcPct val="0"/>
        </a:spcAft>
        <a:defRPr sz="3600" b="1">
          <a:solidFill>
            <a:srgbClr val="FFFF00"/>
          </a:solidFill>
          <a:latin typeface="Arial" charset="0"/>
        </a:defRPr>
      </a:lvl8pPr>
      <a:lvl9pPr marL="1828800" algn="ctr" defTabSz="977900" rtl="0" eaLnBrk="0" fontAlgn="base" hangingPunct="0">
        <a:lnSpc>
          <a:spcPct val="85000"/>
        </a:lnSpc>
        <a:spcBef>
          <a:spcPct val="0"/>
        </a:spcBef>
        <a:spcAft>
          <a:spcPct val="0"/>
        </a:spcAft>
        <a:defRPr sz="3600" b="1">
          <a:solidFill>
            <a:srgbClr val="FFFF00"/>
          </a:solidFill>
          <a:latin typeface="Arial" charset="0"/>
        </a:defRPr>
      </a:lvl9pPr>
    </p:titleStyle>
    <p:bodyStyle>
      <a:lvl1pPr marL="366713" indent="-366713" algn="l" defTabSz="977900" rtl="0" eaLnBrk="0" fontAlgn="base" hangingPunct="0">
        <a:lnSpc>
          <a:spcPct val="95000"/>
        </a:lnSpc>
        <a:spcBef>
          <a:spcPct val="20000"/>
        </a:spcBef>
        <a:spcAft>
          <a:spcPct val="20000"/>
        </a:spcAft>
        <a:buClr>
          <a:srgbClr val="FFFFFF"/>
        </a:buClr>
        <a:buSzPct val="75000"/>
        <a:buFont typeface="Wingdings" pitchFamily="2" charset="2"/>
        <a:buChar char="ü"/>
        <a:defRPr sz="3000">
          <a:solidFill>
            <a:srgbClr val="FFFFFF"/>
          </a:solidFill>
          <a:effectLst>
            <a:outerShdw blurRad="38100" dist="38100" dir="2700000" algn="tl">
              <a:srgbClr val="000000"/>
            </a:outerShdw>
          </a:effectLst>
          <a:latin typeface="+mn-lt"/>
          <a:ea typeface="ＭＳ Ｐゴシック" charset="-128"/>
          <a:cs typeface="ＭＳ Ｐゴシック" charset="-128"/>
        </a:defRPr>
      </a:lvl1pPr>
      <a:lvl2pPr marL="795338" indent="-306388" algn="l" defTabSz="977900" rtl="0" eaLnBrk="0" fontAlgn="base" hangingPunct="0">
        <a:lnSpc>
          <a:spcPct val="95000"/>
        </a:lnSpc>
        <a:spcBef>
          <a:spcPct val="20000"/>
        </a:spcBef>
        <a:spcAft>
          <a:spcPct val="20000"/>
        </a:spcAft>
        <a:buClr>
          <a:srgbClr val="FFFFFF"/>
        </a:buClr>
        <a:buSzPct val="100000"/>
        <a:buChar char="–"/>
        <a:defRPr sz="3000">
          <a:solidFill>
            <a:srgbClr val="FFFFFF"/>
          </a:solidFill>
          <a:effectLst>
            <a:outerShdw blurRad="38100" dist="38100" dir="2700000" algn="tl">
              <a:srgbClr val="000000"/>
            </a:outerShdw>
          </a:effectLst>
          <a:latin typeface="+mn-lt"/>
          <a:ea typeface="ＭＳ Ｐゴシック" charset="-128"/>
        </a:defRPr>
      </a:lvl2pPr>
      <a:lvl3pPr marL="1220788" indent="-242888" algn="l" defTabSz="977900" rtl="0" eaLnBrk="0" fontAlgn="base" hangingPunct="0">
        <a:lnSpc>
          <a:spcPct val="95000"/>
        </a:lnSpc>
        <a:spcBef>
          <a:spcPct val="20000"/>
        </a:spcBef>
        <a:spcAft>
          <a:spcPct val="20000"/>
        </a:spcAft>
        <a:buSzPct val="100000"/>
        <a:buChar char="•"/>
        <a:defRPr sz="2200">
          <a:solidFill>
            <a:srgbClr val="FFFFFF"/>
          </a:solidFill>
          <a:effectLst>
            <a:outerShdw blurRad="38100" dist="38100" dir="2700000" algn="tl">
              <a:srgbClr val="000000"/>
            </a:outerShdw>
          </a:effectLst>
          <a:latin typeface="+mn-lt"/>
          <a:ea typeface="ＭＳ Ｐゴシック" charset="-128"/>
        </a:defRPr>
      </a:lvl3pPr>
      <a:lvl4pPr marL="1712913" indent="-244475" algn="l" defTabSz="977900"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ea typeface="ＭＳ Ｐゴシック" charset="-128"/>
        </a:defRPr>
      </a:lvl4pPr>
      <a:lvl5pPr marL="2201863" indent="-244475" algn="l" defTabSz="977900"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ea typeface="ＭＳ Ｐゴシック" charset="-128"/>
        </a:defRPr>
      </a:lvl5pPr>
      <a:lvl6pPr marL="2659063" indent="-244475" algn="l" defTabSz="977900"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6pPr>
      <a:lvl7pPr marL="3116263" indent="-244475" algn="l" defTabSz="977900"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7pPr>
      <a:lvl8pPr marL="3573463" indent="-244475" algn="l" defTabSz="977900"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8pPr>
      <a:lvl9pPr marL="4030663" indent="-244475" algn="l" defTabSz="977900"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380" tIns="45692" rIns="91380" bIns="45692"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3"/>
            <a:ext cx="8229600" cy="4525963"/>
          </a:xfrm>
          <a:prstGeom prst="rect">
            <a:avLst/>
          </a:prstGeom>
        </p:spPr>
        <p:txBody>
          <a:bodyPr vert="horz" lIns="91380" tIns="45692" rIns="91380" bIns="45692"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6"/>
            <a:ext cx="2133600" cy="365125"/>
          </a:xfrm>
          <a:prstGeom prst="rect">
            <a:avLst/>
          </a:prstGeom>
        </p:spPr>
        <p:txBody>
          <a:bodyPr vert="horz" lIns="91380" tIns="45692" rIns="91380" bIns="45692" rtlCol="0" anchor="ctr"/>
          <a:lstStyle>
            <a:lvl1pPr algn="l">
              <a:defRPr sz="1200">
                <a:solidFill>
                  <a:schemeClr val="tx1">
                    <a:tint val="75000"/>
                  </a:schemeClr>
                </a:solidFill>
              </a:defRPr>
            </a:lvl1pPr>
          </a:lstStyle>
          <a:p>
            <a:fld id="{8BE108E7-896F-4621-BEC1-1B55E3116837}" type="datetimeFigureOut">
              <a:rPr lang="it-IT" smtClean="0">
                <a:solidFill>
                  <a:prstClr val="black">
                    <a:tint val="75000"/>
                  </a:prstClr>
                </a:solidFill>
              </a:rPr>
              <a:pPr/>
              <a:t>04/04/2017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6"/>
            <a:ext cx="2895600" cy="365125"/>
          </a:xfrm>
          <a:prstGeom prst="rect">
            <a:avLst/>
          </a:prstGeom>
        </p:spPr>
        <p:txBody>
          <a:bodyPr vert="horz" lIns="91380" tIns="45692" rIns="91380" bIns="45692"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6"/>
            <a:ext cx="2133600" cy="365125"/>
          </a:xfrm>
          <a:prstGeom prst="rect">
            <a:avLst/>
          </a:prstGeom>
        </p:spPr>
        <p:txBody>
          <a:bodyPr vert="horz" lIns="91380" tIns="45692" rIns="91380" bIns="45692" rtlCol="0" anchor="ctr"/>
          <a:lstStyle>
            <a:lvl1pPr algn="r">
              <a:defRPr sz="1200">
                <a:solidFill>
                  <a:schemeClr val="tx1">
                    <a:tint val="75000"/>
                  </a:schemeClr>
                </a:solidFill>
              </a:defRPr>
            </a:lvl1pPr>
          </a:lstStyle>
          <a:p>
            <a:fld id="{C210BCE8-5A36-4263-AA31-E70AF7629A3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025372891"/>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Lst>
  <p:txStyles>
    <p:titleStyle>
      <a:lvl1pPr algn="ctr" defTabSz="913832" rtl="0" eaLnBrk="1" latinLnBrk="0" hangingPunct="1">
        <a:spcBef>
          <a:spcPct val="0"/>
        </a:spcBef>
        <a:buNone/>
        <a:defRPr sz="4400" kern="1200">
          <a:solidFill>
            <a:schemeClr val="tx1"/>
          </a:solidFill>
          <a:latin typeface="+mj-lt"/>
          <a:ea typeface="+mj-ea"/>
          <a:cs typeface="+mj-cs"/>
        </a:defRPr>
      </a:lvl1pPr>
    </p:titleStyle>
    <p:bodyStyle>
      <a:lvl1pPr marL="342686" indent="-342686" algn="l" defTabSz="9138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88" indent="-285571" algn="l" defTabSz="9138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292" indent="-228459" algn="l" defTabSz="9138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0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21"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03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952"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868"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783"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5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9875" y="96838"/>
            <a:ext cx="860583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6778" tIns="47596" rIns="96778" bIns="47596" numCol="1" anchor="ctr" anchorCtr="0" compatLnSpc="1">
            <a:prstTxWarp prst="textNoShape">
              <a:avLst/>
            </a:prstTxWarp>
          </a:bodyPr>
          <a:lstStyle/>
          <a:p>
            <a:pPr lvl="0"/>
            <a:r>
              <a:rPr lang="en-US" smtClean="0"/>
              <a:t>Click to edit Master title style</a:t>
            </a:r>
          </a:p>
        </p:txBody>
      </p:sp>
      <p:sp>
        <p:nvSpPr>
          <p:cNvPr id="574467" name="Rectangle 3"/>
          <p:cNvSpPr>
            <a:spLocks noGrp="1" noChangeArrowheads="1"/>
          </p:cNvSpPr>
          <p:nvPr>
            <p:ph type="body" idx="1"/>
          </p:nvPr>
        </p:nvSpPr>
        <p:spPr bwMode="auto">
          <a:xfrm>
            <a:off x="493713" y="1409700"/>
            <a:ext cx="8348662" cy="4114800"/>
          </a:xfrm>
          <a:prstGeom prst="rect">
            <a:avLst/>
          </a:prstGeom>
          <a:noFill/>
          <a:ln w="12700">
            <a:noFill/>
            <a:miter lim="800000"/>
            <a:headEnd/>
            <a:tailEnd/>
          </a:ln>
          <a:effectLst/>
        </p:spPr>
        <p:txBody>
          <a:bodyPr vert="horz" wrap="square" lIns="96778" tIns="47596" rIns="96778" bIns="47596"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2257747292"/>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Lst>
  <p:transition/>
  <p:txStyles>
    <p:titleStyle>
      <a:lvl1pPr algn="ctr" defTabSz="977393" rtl="0" eaLnBrk="0" fontAlgn="base" hangingPunct="0">
        <a:lnSpc>
          <a:spcPct val="85000"/>
        </a:lnSpc>
        <a:spcBef>
          <a:spcPct val="0"/>
        </a:spcBef>
        <a:spcAft>
          <a:spcPct val="0"/>
        </a:spcAft>
        <a:defRPr sz="3600" b="1">
          <a:solidFill>
            <a:srgbClr val="FFFF00"/>
          </a:solidFill>
          <a:latin typeface="+mj-lt"/>
          <a:ea typeface="ＭＳ Ｐゴシック" charset="-128"/>
          <a:cs typeface="ＭＳ Ｐゴシック" charset="-128"/>
        </a:defRPr>
      </a:lvl1pPr>
      <a:lvl2pPr algn="ctr" defTabSz="977393" rtl="0" eaLnBrk="0" fontAlgn="base" hangingPunct="0">
        <a:lnSpc>
          <a:spcPct val="85000"/>
        </a:lnSpc>
        <a:spcBef>
          <a:spcPct val="0"/>
        </a:spcBef>
        <a:spcAft>
          <a:spcPct val="0"/>
        </a:spcAft>
        <a:defRPr sz="3600" b="1">
          <a:solidFill>
            <a:srgbClr val="FFFF00"/>
          </a:solidFill>
          <a:latin typeface="Arial" charset="0"/>
          <a:ea typeface="ＭＳ Ｐゴシック" charset="-128"/>
          <a:cs typeface="ＭＳ Ｐゴシック" charset="-128"/>
        </a:defRPr>
      </a:lvl2pPr>
      <a:lvl3pPr algn="ctr" defTabSz="977393" rtl="0" eaLnBrk="0" fontAlgn="base" hangingPunct="0">
        <a:lnSpc>
          <a:spcPct val="85000"/>
        </a:lnSpc>
        <a:spcBef>
          <a:spcPct val="0"/>
        </a:spcBef>
        <a:spcAft>
          <a:spcPct val="0"/>
        </a:spcAft>
        <a:defRPr sz="3600" b="1">
          <a:solidFill>
            <a:srgbClr val="FFFF00"/>
          </a:solidFill>
          <a:latin typeface="Arial" charset="0"/>
          <a:ea typeface="ＭＳ Ｐゴシック" charset="-128"/>
          <a:cs typeface="ＭＳ Ｐゴシック" charset="-128"/>
        </a:defRPr>
      </a:lvl3pPr>
      <a:lvl4pPr algn="ctr" defTabSz="977393" rtl="0" eaLnBrk="0" fontAlgn="base" hangingPunct="0">
        <a:lnSpc>
          <a:spcPct val="85000"/>
        </a:lnSpc>
        <a:spcBef>
          <a:spcPct val="0"/>
        </a:spcBef>
        <a:spcAft>
          <a:spcPct val="0"/>
        </a:spcAft>
        <a:defRPr sz="3600" b="1">
          <a:solidFill>
            <a:srgbClr val="FFFF00"/>
          </a:solidFill>
          <a:latin typeface="Arial" charset="0"/>
          <a:ea typeface="ＭＳ Ｐゴシック" charset="-128"/>
          <a:cs typeface="ＭＳ Ｐゴシック" charset="-128"/>
        </a:defRPr>
      </a:lvl4pPr>
      <a:lvl5pPr algn="ctr" defTabSz="977393" rtl="0" eaLnBrk="0" fontAlgn="base" hangingPunct="0">
        <a:lnSpc>
          <a:spcPct val="85000"/>
        </a:lnSpc>
        <a:spcBef>
          <a:spcPct val="0"/>
        </a:spcBef>
        <a:spcAft>
          <a:spcPct val="0"/>
        </a:spcAft>
        <a:defRPr sz="3600" b="1">
          <a:solidFill>
            <a:srgbClr val="FFFF00"/>
          </a:solidFill>
          <a:latin typeface="Arial" charset="0"/>
          <a:ea typeface="ＭＳ Ｐゴシック" charset="-128"/>
          <a:cs typeface="ＭＳ Ｐゴシック" charset="-128"/>
        </a:defRPr>
      </a:lvl5pPr>
      <a:lvl6pPr marL="456963" algn="ctr" defTabSz="977393" rtl="0" eaLnBrk="0" fontAlgn="base" hangingPunct="0">
        <a:lnSpc>
          <a:spcPct val="85000"/>
        </a:lnSpc>
        <a:spcBef>
          <a:spcPct val="0"/>
        </a:spcBef>
        <a:spcAft>
          <a:spcPct val="0"/>
        </a:spcAft>
        <a:defRPr sz="3600" b="1">
          <a:solidFill>
            <a:srgbClr val="FFFF00"/>
          </a:solidFill>
          <a:latin typeface="Arial" charset="0"/>
        </a:defRPr>
      </a:lvl6pPr>
      <a:lvl7pPr marL="913926" algn="ctr" defTabSz="977393" rtl="0" eaLnBrk="0" fontAlgn="base" hangingPunct="0">
        <a:lnSpc>
          <a:spcPct val="85000"/>
        </a:lnSpc>
        <a:spcBef>
          <a:spcPct val="0"/>
        </a:spcBef>
        <a:spcAft>
          <a:spcPct val="0"/>
        </a:spcAft>
        <a:defRPr sz="3600" b="1">
          <a:solidFill>
            <a:srgbClr val="FFFF00"/>
          </a:solidFill>
          <a:latin typeface="Arial" charset="0"/>
        </a:defRPr>
      </a:lvl7pPr>
      <a:lvl8pPr marL="1370890" algn="ctr" defTabSz="977393" rtl="0" eaLnBrk="0" fontAlgn="base" hangingPunct="0">
        <a:lnSpc>
          <a:spcPct val="85000"/>
        </a:lnSpc>
        <a:spcBef>
          <a:spcPct val="0"/>
        </a:spcBef>
        <a:spcAft>
          <a:spcPct val="0"/>
        </a:spcAft>
        <a:defRPr sz="3600" b="1">
          <a:solidFill>
            <a:srgbClr val="FFFF00"/>
          </a:solidFill>
          <a:latin typeface="Arial" charset="0"/>
        </a:defRPr>
      </a:lvl8pPr>
      <a:lvl9pPr marL="1827852" algn="ctr" defTabSz="977393" rtl="0" eaLnBrk="0" fontAlgn="base" hangingPunct="0">
        <a:lnSpc>
          <a:spcPct val="85000"/>
        </a:lnSpc>
        <a:spcBef>
          <a:spcPct val="0"/>
        </a:spcBef>
        <a:spcAft>
          <a:spcPct val="0"/>
        </a:spcAft>
        <a:defRPr sz="3600" b="1">
          <a:solidFill>
            <a:srgbClr val="FFFF00"/>
          </a:solidFill>
          <a:latin typeface="Arial" charset="0"/>
        </a:defRPr>
      </a:lvl9pPr>
    </p:titleStyle>
    <p:bodyStyle>
      <a:lvl1pPr marL="366523" indent="-366523" algn="l" defTabSz="977393" rtl="0" eaLnBrk="0" fontAlgn="base" hangingPunct="0">
        <a:lnSpc>
          <a:spcPct val="95000"/>
        </a:lnSpc>
        <a:spcBef>
          <a:spcPct val="20000"/>
        </a:spcBef>
        <a:spcAft>
          <a:spcPct val="20000"/>
        </a:spcAft>
        <a:buClr>
          <a:srgbClr val="FFFFFF"/>
        </a:buClr>
        <a:buSzPct val="75000"/>
        <a:buFont typeface="Wingdings" pitchFamily="2" charset="2"/>
        <a:buChar char="ü"/>
        <a:defRPr sz="3000">
          <a:solidFill>
            <a:srgbClr val="FFFFFF"/>
          </a:solidFill>
          <a:effectLst>
            <a:outerShdw blurRad="38100" dist="38100" dir="2700000" algn="tl">
              <a:srgbClr val="000000"/>
            </a:outerShdw>
          </a:effectLst>
          <a:latin typeface="+mn-lt"/>
          <a:ea typeface="ＭＳ Ｐゴシック" charset="-128"/>
          <a:cs typeface="ＭＳ Ｐゴシック" charset="-128"/>
        </a:defRPr>
      </a:lvl1pPr>
      <a:lvl2pPr marL="794925" indent="-306230" algn="l" defTabSz="977393" rtl="0" eaLnBrk="0" fontAlgn="base" hangingPunct="0">
        <a:lnSpc>
          <a:spcPct val="95000"/>
        </a:lnSpc>
        <a:spcBef>
          <a:spcPct val="20000"/>
        </a:spcBef>
        <a:spcAft>
          <a:spcPct val="20000"/>
        </a:spcAft>
        <a:buClr>
          <a:srgbClr val="FFFFFF"/>
        </a:buClr>
        <a:buSzPct val="100000"/>
        <a:buChar char="–"/>
        <a:defRPr sz="3000">
          <a:solidFill>
            <a:srgbClr val="FFFFFF"/>
          </a:solidFill>
          <a:effectLst>
            <a:outerShdw blurRad="38100" dist="38100" dir="2700000" algn="tl">
              <a:srgbClr val="000000"/>
            </a:outerShdw>
          </a:effectLst>
          <a:latin typeface="+mn-lt"/>
          <a:ea typeface="ＭＳ Ｐゴシック" charset="-128"/>
        </a:defRPr>
      </a:lvl2pPr>
      <a:lvl3pPr marL="1220157" indent="-242762" algn="l" defTabSz="977393" rtl="0" eaLnBrk="0" fontAlgn="base" hangingPunct="0">
        <a:lnSpc>
          <a:spcPct val="95000"/>
        </a:lnSpc>
        <a:spcBef>
          <a:spcPct val="20000"/>
        </a:spcBef>
        <a:spcAft>
          <a:spcPct val="20000"/>
        </a:spcAft>
        <a:buSzPct val="100000"/>
        <a:buChar char="•"/>
        <a:defRPr sz="2200">
          <a:solidFill>
            <a:srgbClr val="FFFFFF"/>
          </a:solidFill>
          <a:effectLst>
            <a:outerShdw blurRad="38100" dist="38100" dir="2700000" algn="tl">
              <a:srgbClr val="000000"/>
            </a:outerShdw>
          </a:effectLst>
          <a:latin typeface="+mn-lt"/>
          <a:ea typeface="ＭＳ Ｐゴシック" charset="-128"/>
        </a:defRPr>
      </a:lvl3pPr>
      <a:lvl4pPr marL="1712026" indent="-244348" algn="l" defTabSz="977393"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ea typeface="ＭＳ Ｐゴシック" charset="-128"/>
        </a:defRPr>
      </a:lvl4pPr>
      <a:lvl5pPr marL="2200723" indent="-244348" algn="l" defTabSz="977393"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ea typeface="ＭＳ Ｐゴシック" charset="-128"/>
        </a:defRPr>
      </a:lvl5pPr>
      <a:lvl6pPr marL="2657685" indent="-244348" algn="l" defTabSz="977393"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6pPr>
      <a:lvl7pPr marL="3114648" indent="-244348" algn="l" defTabSz="977393"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7pPr>
      <a:lvl8pPr marL="3571608" indent="-244348" algn="l" defTabSz="977393"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8pPr>
      <a:lvl9pPr marL="4028574" indent="-244348" algn="l" defTabSz="977393" rtl="0" eaLnBrk="0" fontAlgn="base" hangingPunct="0">
        <a:lnSpc>
          <a:spcPct val="95000"/>
        </a:lnSpc>
        <a:spcBef>
          <a:spcPct val="20000"/>
        </a:spcBef>
        <a:spcAft>
          <a:spcPct val="20000"/>
        </a:spcAft>
        <a:buSzPct val="100000"/>
        <a:buChar char="»"/>
        <a:defRPr sz="1900">
          <a:solidFill>
            <a:srgbClr val="FFFFFF"/>
          </a:solidFill>
          <a:effectLst>
            <a:outerShdw blurRad="38100" dist="38100" dir="2700000" algn="tl">
              <a:srgbClr val="000000"/>
            </a:outerShdw>
          </a:effectLst>
          <a:latin typeface="+mn-lt"/>
        </a:defRPr>
      </a:lvl9pPr>
    </p:bodyStyle>
    <p:otherStyle>
      <a:defPPr>
        <a:defRPr lang="it-IT"/>
      </a:defPPr>
      <a:lvl1pPr marL="0" algn="l" defTabSz="913926" rtl="0" eaLnBrk="1" latinLnBrk="0" hangingPunct="1">
        <a:defRPr sz="1800" kern="1200">
          <a:solidFill>
            <a:schemeClr val="tx1"/>
          </a:solidFill>
          <a:latin typeface="+mn-lt"/>
          <a:ea typeface="+mn-ea"/>
          <a:cs typeface="+mn-cs"/>
        </a:defRPr>
      </a:lvl1pPr>
      <a:lvl2pPr marL="456963" algn="l" defTabSz="913926" rtl="0" eaLnBrk="1" latinLnBrk="0" hangingPunct="1">
        <a:defRPr sz="1800" kern="1200">
          <a:solidFill>
            <a:schemeClr val="tx1"/>
          </a:solidFill>
          <a:latin typeface="+mn-lt"/>
          <a:ea typeface="+mn-ea"/>
          <a:cs typeface="+mn-cs"/>
        </a:defRPr>
      </a:lvl2pPr>
      <a:lvl3pPr marL="913926" algn="l" defTabSz="913926" rtl="0" eaLnBrk="1" latinLnBrk="0" hangingPunct="1">
        <a:defRPr sz="1800" kern="1200">
          <a:solidFill>
            <a:schemeClr val="tx1"/>
          </a:solidFill>
          <a:latin typeface="+mn-lt"/>
          <a:ea typeface="+mn-ea"/>
          <a:cs typeface="+mn-cs"/>
        </a:defRPr>
      </a:lvl3pPr>
      <a:lvl4pPr marL="1370890" algn="l" defTabSz="913926" rtl="0" eaLnBrk="1" latinLnBrk="0" hangingPunct="1">
        <a:defRPr sz="1800" kern="1200">
          <a:solidFill>
            <a:schemeClr val="tx1"/>
          </a:solidFill>
          <a:latin typeface="+mn-lt"/>
          <a:ea typeface="+mn-ea"/>
          <a:cs typeface="+mn-cs"/>
        </a:defRPr>
      </a:lvl4pPr>
      <a:lvl5pPr marL="1827852" algn="l" defTabSz="913926" rtl="0" eaLnBrk="1" latinLnBrk="0" hangingPunct="1">
        <a:defRPr sz="1800" kern="1200">
          <a:solidFill>
            <a:schemeClr val="tx1"/>
          </a:solidFill>
          <a:latin typeface="+mn-lt"/>
          <a:ea typeface="+mn-ea"/>
          <a:cs typeface="+mn-cs"/>
        </a:defRPr>
      </a:lvl5pPr>
      <a:lvl6pPr marL="2284815" algn="l" defTabSz="913926" rtl="0" eaLnBrk="1" latinLnBrk="0" hangingPunct="1">
        <a:defRPr sz="1800" kern="1200">
          <a:solidFill>
            <a:schemeClr val="tx1"/>
          </a:solidFill>
          <a:latin typeface="+mn-lt"/>
          <a:ea typeface="+mn-ea"/>
          <a:cs typeface="+mn-cs"/>
        </a:defRPr>
      </a:lvl6pPr>
      <a:lvl7pPr marL="2741778" algn="l" defTabSz="913926" rtl="0" eaLnBrk="1" latinLnBrk="0" hangingPunct="1">
        <a:defRPr sz="1800" kern="1200">
          <a:solidFill>
            <a:schemeClr val="tx1"/>
          </a:solidFill>
          <a:latin typeface="+mn-lt"/>
          <a:ea typeface="+mn-ea"/>
          <a:cs typeface="+mn-cs"/>
        </a:defRPr>
      </a:lvl7pPr>
      <a:lvl8pPr marL="3198740" algn="l" defTabSz="913926" rtl="0" eaLnBrk="1" latinLnBrk="0" hangingPunct="1">
        <a:defRPr sz="1800" kern="1200">
          <a:solidFill>
            <a:schemeClr val="tx1"/>
          </a:solidFill>
          <a:latin typeface="+mn-lt"/>
          <a:ea typeface="+mn-ea"/>
          <a:cs typeface="+mn-cs"/>
        </a:defRPr>
      </a:lvl8pPr>
      <a:lvl9pPr marL="3655704" algn="l" defTabSz="91392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pPr defTabSz="914305"/>
            <a:fld id="{8BE108E7-896F-4621-BEC1-1B55E3116837}" type="datetimeFigureOut">
              <a:rPr lang="it-IT" smtClean="0">
                <a:solidFill>
                  <a:prstClr val="black">
                    <a:tint val="75000"/>
                  </a:prstClr>
                </a:solidFill>
              </a:rPr>
              <a:pPr defTabSz="914305"/>
              <a:t>04/04/2017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pPr defTabSz="914305"/>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pPr defTabSz="914305"/>
            <a:fld id="{C210BCE8-5A36-4263-AA31-E70AF7629A30}" type="slidenum">
              <a:rPr lang="it-IT" smtClean="0">
                <a:solidFill>
                  <a:prstClr val="black">
                    <a:tint val="75000"/>
                  </a:prstClr>
                </a:solidFill>
              </a:rPr>
              <a:pPr defTabSz="914305"/>
              <a:t>‹N›</a:t>
            </a:fld>
            <a:endParaRPr lang="it-IT">
              <a:solidFill>
                <a:prstClr val="black">
                  <a:tint val="75000"/>
                </a:prstClr>
              </a:solidFill>
            </a:endParaRPr>
          </a:p>
        </p:txBody>
      </p:sp>
    </p:spTree>
    <p:extLst>
      <p:ext uri="{BB962C8B-B14F-4D97-AF65-F5344CB8AC3E}">
        <p14:creationId xmlns:p14="http://schemas.microsoft.com/office/powerpoint/2010/main" xmlns="" val="1678731296"/>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6.xml"/><Relationship Id="rId1" Type="http://schemas.openxmlformats.org/officeDocument/2006/relationships/themeOverride" Target="../theme/themeOverride3.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2.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00.xml"/><Relationship Id="rId1" Type="http://schemas.openxmlformats.org/officeDocument/2006/relationships/themeOverride" Target="../theme/themeOverride5.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6.xml"/><Relationship Id="rId1" Type="http://schemas.openxmlformats.org/officeDocument/2006/relationships/themeOverride" Target="../theme/themeOverride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10" Type="http://schemas.openxmlformats.org/officeDocument/2006/relationships/image" Target="../media/image19.png"/><Relationship Id="rId4" Type="http://schemas.openxmlformats.org/officeDocument/2006/relationships/image" Target="../media/image13.emf"/><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hemeOverride" Target="../theme/themeOverride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12.xml"/><Relationship Id="rId1" Type="http://schemas.openxmlformats.org/officeDocument/2006/relationships/themeOverride" Target="../theme/themeOverride11.xml"/><Relationship Id="rId5" Type="http://schemas.openxmlformats.org/officeDocument/2006/relationships/image" Target="../media/image24.png"/><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1.xml"/><Relationship Id="rId1" Type="http://schemas.openxmlformats.org/officeDocument/2006/relationships/themeOverride" Target="../theme/themeOverride12.xml"/><Relationship Id="rId5" Type="http://schemas.openxmlformats.org/officeDocument/2006/relationships/image" Target="../media/image32.emf"/><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1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5.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132856"/>
            <a:ext cx="8424936" cy="1470025"/>
          </a:xfrm>
        </p:spPr>
        <p:txBody>
          <a:bodyPr>
            <a:noAutofit/>
          </a:bodyPr>
          <a:lstStyle/>
          <a:p>
            <a:r>
              <a:rPr lang="en-US" dirty="0"/>
              <a:t>Range of index test results in healthy </a:t>
            </a:r>
            <a:r>
              <a:rPr lang="en-US" dirty="0" smtClean="0"/>
              <a:t>people</a:t>
            </a:r>
            <a:br>
              <a:rPr lang="en-US" dirty="0" smtClean="0"/>
            </a:br>
            <a:r>
              <a:rPr lang="en-US" sz="3200" dirty="0"/>
              <a:t>(</a:t>
            </a:r>
            <a:r>
              <a:rPr lang="en-US" sz="3200" dirty="0" smtClean="0"/>
              <a:t>What’s </a:t>
            </a:r>
            <a:r>
              <a:rPr lang="en-US" sz="3200" dirty="0"/>
              <a:t>Normal</a:t>
            </a:r>
            <a:r>
              <a:rPr lang="en-US" sz="3200" dirty="0" smtClean="0"/>
              <a:t>?)</a:t>
            </a:r>
            <a:endParaRPr lang="it-IT" sz="3200" dirty="0"/>
          </a:p>
        </p:txBody>
      </p:sp>
      <p:sp>
        <p:nvSpPr>
          <p:cNvPr id="3" name="Sottotitolo 2"/>
          <p:cNvSpPr>
            <a:spLocks noGrp="1"/>
          </p:cNvSpPr>
          <p:nvPr>
            <p:ph type="subTitle" idx="1"/>
          </p:nvPr>
        </p:nvSpPr>
        <p:spPr>
          <a:xfrm>
            <a:off x="1331640" y="3933057"/>
            <a:ext cx="6400800" cy="1752600"/>
          </a:xfrm>
        </p:spPr>
        <p:txBody>
          <a:bodyPr/>
          <a:lstStyle/>
          <a:p>
            <a:r>
              <a:rPr lang="it-IT" i="1" dirty="0" smtClean="0"/>
              <a:t>Daniele Prati, </a:t>
            </a:r>
          </a:p>
          <a:p>
            <a:r>
              <a:rPr lang="it-IT" i="1" dirty="0" smtClean="0"/>
              <a:t>Ospedale Alessandro Manzoni, Lecco </a:t>
            </a:r>
            <a:endParaRPr lang="it-IT" i="1" dirty="0"/>
          </a:p>
        </p:txBody>
      </p:sp>
    </p:spTree>
    <p:extLst>
      <p:ext uri="{BB962C8B-B14F-4D97-AF65-F5344CB8AC3E}">
        <p14:creationId xmlns:p14="http://schemas.microsoft.com/office/powerpoint/2010/main" xmlns="" val="4222292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Grp="1" noChangeArrowheads="1"/>
          </p:cNvSpPr>
          <p:nvPr>
            <p:ph type="title"/>
          </p:nvPr>
        </p:nvSpPr>
        <p:spPr>
          <a:xfrm>
            <a:off x="447675" y="0"/>
            <a:ext cx="8605838" cy="1143000"/>
          </a:xfrm>
        </p:spPr>
        <p:txBody>
          <a:bodyPr/>
          <a:lstStyle/>
          <a:p>
            <a:r>
              <a:rPr lang="en-US" sz="2400">
                <a:solidFill>
                  <a:srgbClr val="FFFFFF"/>
                </a:solidFill>
              </a:rPr>
              <a:t>Probability for an individual to be called normal when subjected to different numbers of diagnostic tests</a:t>
            </a:r>
          </a:p>
        </p:txBody>
      </p:sp>
      <p:grpSp>
        <p:nvGrpSpPr>
          <p:cNvPr id="1153054" name="Group 30"/>
          <p:cNvGrpSpPr>
            <a:grpSpLocks/>
          </p:cNvGrpSpPr>
          <p:nvPr/>
        </p:nvGrpSpPr>
        <p:grpSpPr bwMode="auto">
          <a:xfrm>
            <a:off x="933450" y="1195388"/>
            <a:ext cx="7334250" cy="4919662"/>
            <a:chOff x="588" y="921"/>
            <a:chExt cx="4620" cy="3099"/>
          </a:xfrm>
        </p:grpSpPr>
        <p:sp>
          <p:nvSpPr>
            <p:cNvPr id="1153031" name="Rectangle 7"/>
            <p:cNvSpPr>
              <a:spLocks noChangeArrowheads="1"/>
            </p:cNvSpPr>
            <p:nvPr/>
          </p:nvSpPr>
          <p:spPr bwMode="auto">
            <a:xfrm>
              <a:off x="828" y="921"/>
              <a:ext cx="721"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00FF00"/>
                  </a:solidFill>
                </a:rPr>
                <a:t>Number </a:t>
              </a:r>
              <a:endParaRPr lang="en-US" smtClean="0">
                <a:solidFill>
                  <a:srgbClr val="FFFF00"/>
                </a:solidFill>
              </a:endParaRPr>
            </a:p>
          </p:txBody>
        </p:sp>
        <p:sp>
          <p:nvSpPr>
            <p:cNvPr id="1153032" name="Rectangle 8"/>
            <p:cNvSpPr>
              <a:spLocks noChangeArrowheads="1"/>
            </p:cNvSpPr>
            <p:nvPr/>
          </p:nvSpPr>
          <p:spPr bwMode="auto">
            <a:xfrm>
              <a:off x="1569" y="921"/>
              <a:ext cx="169"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00FF00"/>
                  </a:solidFill>
                </a:rPr>
                <a:t>of</a:t>
              </a:r>
              <a:endParaRPr lang="en-US" smtClean="0">
                <a:solidFill>
                  <a:srgbClr val="FFFF00"/>
                </a:solidFill>
              </a:endParaRPr>
            </a:p>
          </p:txBody>
        </p:sp>
        <p:sp>
          <p:nvSpPr>
            <p:cNvPr id="1153033" name="Rectangle 9"/>
            <p:cNvSpPr>
              <a:spLocks noChangeArrowheads="1"/>
            </p:cNvSpPr>
            <p:nvPr/>
          </p:nvSpPr>
          <p:spPr bwMode="auto">
            <a:xfrm>
              <a:off x="1066" y="1132"/>
              <a:ext cx="41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00FF00"/>
                  </a:solidFill>
                </a:rPr>
                <a:t>tests</a:t>
              </a:r>
              <a:endParaRPr lang="en-US" smtClean="0">
                <a:solidFill>
                  <a:srgbClr val="FFFF00"/>
                </a:solidFill>
              </a:endParaRPr>
            </a:p>
          </p:txBody>
        </p:sp>
        <p:sp>
          <p:nvSpPr>
            <p:cNvPr id="1153034" name="Rectangle 10"/>
            <p:cNvSpPr>
              <a:spLocks noChangeArrowheads="1"/>
            </p:cNvSpPr>
            <p:nvPr/>
          </p:nvSpPr>
          <p:spPr bwMode="auto">
            <a:xfrm>
              <a:off x="2246" y="1012"/>
              <a:ext cx="96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00FF00"/>
                  </a:solidFill>
                </a:rPr>
                <a:t>Calculation</a:t>
              </a:r>
              <a:endParaRPr lang="en-US" smtClean="0">
                <a:solidFill>
                  <a:srgbClr val="FFFF00"/>
                </a:solidFill>
              </a:endParaRPr>
            </a:p>
          </p:txBody>
        </p:sp>
        <p:sp>
          <p:nvSpPr>
            <p:cNvPr id="1153035" name="Rectangle 11"/>
            <p:cNvSpPr>
              <a:spLocks noChangeArrowheads="1"/>
            </p:cNvSpPr>
            <p:nvPr/>
          </p:nvSpPr>
          <p:spPr bwMode="auto">
            <a:xfrm>
              <a:off x="3775" y="921"/>
              <a:ext cx="969"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00FF00"/>
                  </a:solidFill>
                </a:rPr>
                <a:t>Probability </a:t>
              </a:r>
              <a:endParaRPr lang="en-US" smtClean="0">
                <a:solidFill>
                  <a:srgbClr val="FFFF00"/>
                </a:solidFill>
              </a:endParaRPr>
            </a:p>
          </p:txBody>
        </p:sp>
        <p:sp>
          <p:nvSpPr>
            <p:cNvPr id="1153036" name="Rectangle 12"/>
            <p:cNvSpPr>
              <a:spLocks noChangeArrowheads="1"/>
            </p:cNvSpPr>
            <p:nvPr/>
          </p:nvSpPr>
          <p:spPr bwMode="auto">
            <a:xfrm>
              <a:off x="4768" y="921"/>
              <a:ext cx="169"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00FF00"/>
                  </a:solidFill>
                </a:rPr>
                <a:t>of</a:t>
              </a:r>
              <a:endParaRPr lang="en-US" smtClean="0">
                <a:solidFill>
                  <a:srgbClr val="FFFF00"/>
                </a:solidFill>
              </a:endParaRPr>
            </a:p>
          </p:txBody>
        </p:sp>
        <p:sp>
          <p:nvSpPr>
            <p:cNvPr id="1153037" name="Rectangle 13"/>
            <p:cNvSpPr>
              <a:spLocks noChangeArrowheads="1"/>
            </p:cNvSpPr>
            <p:nvPr/>
          </p:nvSpPr>
          <p:spPr bwMode="auto">
            <a:xfrm>
              <a:off x="3672" y="1132"/>
              <a:ext cx="1355"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00FF00"/>
                  </a:solidFill>
                </a:rPr>
                <a:t>testing”normal”</a:t>
              </a:r>
              <a:endParaRPr lang="en-US" smtClean="0">
                <a:solidFill>
                  <a:srgbClr val="FFFF00"/>
                </a:solidFill>
              </a:endParaRPr>
            </a:p>
          </p:txBody>
        </p:sp>
        <p:sp>
          <p:nvSpPr>
            <p:cNvPr id="1153038" name="Rectangle 14"/>
            <p:cNvSpPr>
              <a:spLocks noChangeArrowheads="1"/>
            </p:cNvSpPr>
            <p:nvPr/>
          </p:nvSpPr>
          <p:spPr bwMode="auto">
            <a:xfrm>
              <a:off x="1225" y="1825"/>
              <a:ext cx="99"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00FF00"/>
                  </a:solidFill>
                </a:rPr>
                <a:t>1</a:t>
              </a:r>
              <a:endParaRPr lang="en-US" smtClean="0">
                <a:solidFill>
                  <a:srgbClr val="FFFF00"/>
                </a:solidFill>
              </a:endParaRPr>
            </a:p>
          </p:txBody>
        </p:sp>
        <p:sp>
          <p:nvSpPr>
            <p:cNvPr id="1153039" name="Rectangle 15"/>
            <p:cNvSpPr>
              <a:spLocks noChangeArrowheads="1"/>
            </p:cNvSpPr>
            <p:nvPr/>
          </p:nvSpPr>
          <p:spPr bwMode="auto">
            <a:xfrm>
              <a:off x="2553" y="1825"/>
              <a:ext cx="34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FFFF00"/>
                  </a:solidFill>
                </a:rPr>
                <a:t>0.95</a:t>
              </a:r>
              <a:endParaRPr lang="en-US" smtClean="0">
                <a:solidFill>
                  <a:srgbClr val="FFFF00"/>
                </a:solidFill>
              </a:endParaRPr>
            </a:p>
          </p:txBody>
        </p:sp>
        <p:sp>
          <p:nvSpPr>
            <p:cNvPr id="1153040" name="Rectangle 16"/>
            <p:cNvSpPr>
              <a:spLocks noChangeArrowheads="1"/>
            </p:cNvSpPr>
            <p:nvPr/>
          </p:nvSpPr>
          <p:spPr bwMode="auto">
            <a:xfrm>
              <a:off x="4169" y="1825"/>
              <a:ext cx="355"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FFFF00"/>
                  </a:solidFill>
                </a:rPr>
                <a:t>95%</a:t>
              </a:r>
              <a:endParaRPr lang="en-US" smtClean="0">
                <a:solidFill>
                  <a:srgbClr val="FFFF00"/>
                </a:solidFill>
              </a:endParaRPr>
            </a:p>
          </p:txBody>
        </p:sp>
        <p:sp>
          <p:nvSpPr>
            <p:cNvPr id="1153041" name="Rectangle 17"/>
            <p:cNvSpPr>
              <a:spLocks noChangeArrowheads="1"/>
            </p:cNvSpPr>
            <p:nvPr/>
          </p:nvSpPr>
          <p:spPr bwMode="auto">
            <a:xfrm>
              <a:off x="1225" y="2416"/>
              <a:ext cx="99"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00FF00"/>
                  </a:solidFill>
                </a:rPr>
                <a:t>2</a:t>
              </a:r>
              <a:endParaRPr lang="en-US" smtClean="0">
                <a:solidFill>
                  <a:srgbClr val="FFFF00"/>
                </a:solidFill>
              </a:endParaRPr>
            </a:p>
          </p:txBody>
        </p:sp>
        <p:sp>
          <p:nvSpPr>
            <p:cNvPr id="1153042" name="Rectangle 18"/>
            <p:cNvSpPr>
              <a:spLocks noChangeArrowheads="1"/>
            </p:cNvSpPr>
            <p:nvPr/>
          </p:nvSpPr>
          <p:spPr bwMode="auto">
            <a:xfrm>
              <a:off x="2516" y="2416"/>
              <a:ext cx="34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FFFF00"/>
                  </a:solidFill>
                </a:rPr>
                <a:t>0.95</a:t>
              </a:r>
              <a:endParaRPr lang="en-US" smtClean="0">
                <a:solidFill>
                  <a:srgbClr val="FFFF00"/>
                </a:solidFill>
              </a:endParaRPr>
            </a:p>
          </p:txBody>
        </p:sp>
        <p:sp>
          <p:nvSpPr>
            <p:cNvPr id="1153043" name="Rectangle 19"/>
            <p:cNvSpPr>
              <a:spLocks noChangeArrowheads="1"/>
            </p:cNvSpPr>
            <p:nvPr/>
          </p:nvSpPr>
          <p:spPr bwMode="auto">
            <a:xfrm>
              <a:off x="2877" y="2397"/>
              <a:ext cx="63"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400" b="1">
                  <a:solidFill>
                    <a:srgbClr val="FFFF00"/>
                  </a:solidFill>
                </a:rPr>
                <a:t>2</a:t>
              </a:r>
              <a:endParaRPr lang="en-US" smtClean="0">
                <a:solidFill>
                  <a:srgbClr val="FFFF00"/>
                </a:solidFill>
              </a:endParaRPr>
            </a:p>
          </p:txBody>
        </p:sp>
        <p:sp>
          <p:nvSpPr>
            <p:cNvPr id="1153044" name="Rectangle 20"/>
            <p:cNvSpPr>
              <a:spLocks noChangeArrowheads="1"/>
            </p:cNvSpPr>
            <p:nvPr/>
          </p:nvSpPr>
          <p:spPr bwMode="auto">
            <a:xfrm>
              <a:off x="4169" y="2416"/>
              <a:ext cx="355"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FFFF00"/>
                  </a:solidFill>
                </a:rPr>
                <a:t>90%</a:t>
              </a:r>
              <a:endParaRPr lang="en-US" smtClean="0">
                <a:solidFill>
                  <a:srgbClr val="FFFF00"/>
                </a:solidFill>
              </a:endParaRPr>
            </a:p>
          </p:txBody>
        </p:sp>
        <p:sp>
          <p:nvSpPr>
            <p:cNvPr id="1153045" name="Rectangle 21"/>
            <p:cNvSpPr>
              <a:spLocks noChangeArrowheads="1"/>
            </p:cNvSpPr>
            <p:nvPr/>
          </p:nvSpPr>
          <p:spPr bwMode="auto">
            <a:xfrm>
              <a:off x="1176" y="3012"/>
              <a:ext cx="198"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00FF00"/>
                  </a:solidFill>
                </a:rPr>
                <a:t>20</a:t>
              </a:r>
              <a:endParaRPr lang="en-US" smtClean="0">
                <a:solidFill>
                  <a:srgbClr val="FFFF00"/>
                </a:solidFill>
              </a:endParaRPr>
            </a:p>
          </p:txBody>
        </p:sp>
        <p:sp>
          <p:nvSpPr>
            <p:cNvPr id="1153046" name="Rectangle 22"/>
            <p:cNvSpPr>
              <a:spLocks noChangeArrowheads="1"/>
            </p:cNvSpPr>
            <p:nvPr/>
          </p:nvSpPr>
          <p:spPr bwMode="auto">
            <a:xfrm>
              <a:off x="2480" y="3012"/>
              <a:ext cx="34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FFFF00"/>
                  </a:solidFill>
                </a:rPr>
                <a:t>0.95</a:t>
              </a:r>
              <a:endParaRPr lang="en-US" smtClean="0">
                <a:solidFill>
                  <a:srgbClr val="FFFF00"/>
                </a:solidFill>
              </a:endParaRPr>
            </a:p>
          </p:txBody>
        </p:sp>
        <p:sp>
          <p:nvSpPr>
            <p:cNvPr id="1153047" name="Rectangle 23"/>
            <p:cNvSpPr>
              <a:spLocks noChangeArrowheads="1"/>
            </p:cNvSpPr>
            <p:nvPr/>
          </p:nvSpPr>
          <p:spPr bwMode="auto">
            <a:xfrm>
              <a:off x="2848" y="2993"/>
              <a:ext cx="125"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400" b="1">
                  <a:solidFill>
                    <a:srgbClr val="FFFF00"/>
                  </a:solidFill>
                </a:rPr>
                <a:t>20</a:t>
              </a:r>
              <a:endParaRPr lang="en-US" smtClean="0">
                <a:solidFill>
                  <a:srgbClr val="FFFF00"/>
                </a:solidFill>
              </a:endParaRPr>
            </a:p>
          </p:txBody>
        </p:sp>
        <p:sp>
          <p:nvSpPr>
            <p:cNvPr id="1153048" name="Rectangle 24"/>
            <p:cNvSpPr>
              <a:spLocks noChangeArrowheads="1"/>
            </p:cNvSpPr>
            <p:nvPr/>
          </p:nvSpPr>
          <p:spPr bwMode="auto">
            <a:xfrm>
              <a:off x="4169" y="3012"/>
              <a:ext cx="355"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FFFF00"/>
                  </a:solidFill>
                </a:rPr>
                <a:t>35%</a:t>
              </a:r>
              <a:endParaRPr lang="en-US" smtClean="0">
                <a:solidFill>
                  <a:srgbClr val="FFFF00"/>
                </a:solidFill>
              </a:endParaRPr>
            </a:p>
          </p:txBody>
        </p:sp>
        <p:sp>
          <p:nvSpPr>
            <p:cNvPr id="1153049" name="Rectangle 25"/>
            <p:cNvSpPr>
              <a:spLocks noChangeArrowheads="1"/>
            </p:cNvSpPr>
            <p:nvPr/>
          </p:nvSpPr>
          <p:spPr bwMode="auto">
            <a:xfrm>
              <a:off x="1128" y="3604"/>
              <a:ext cx="297"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00FF00"/>
                  </a:solidFill>
                </a:rPr>
                <a:t>100</a:t>
              </a:r>
              <a:endParaRPr lang="en-US" smtClean="0">
                <a:solidFill>
                  <a:srgbClr val="FFFF00"/>
                </a:solidFill>
              </a:endParaRPr>
            </a:p>
          </p:txBody>
        </p:sp>
        <p:sp>
          <p:nvSpPr>
            <p:cNvPr id="1153050" name="Rectangle 26"/>
            <p:cNvSpPr>
              <a:spLocks noChangeArrowheads="1"/>
            </p:cNvSpPr>
            <p:nvPr/>
          </p:nvSpPr>
          <p:spPr bwMode="auto">
            <a:xfrm>
              <a:off x="2467" y="3604"/>
              <a:ext cx="297"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FFFF00"/>
                  </a:solidFill>
                </a:rPr>
                <a:t>095</a:t>
              </a:r>
              <a:endParaRPr lang="en-US" smtClean="0">
                <a:solidFill>
                  <a:srgbClr val="FFFF00"/>
                </a:solidFill>
              </a:endParaRPr>
            </a:p>
          </p:txBody>
        </p:sp>
        <p:sp>
          <p:nvSpPr>
            <p:cNvPr id="1153051" name="Rectangle 27"/>
            <p:cNvSpPr>
              <a:spLocks noChangeArrowheads="1"/>
            </p:cNvSpPr>
            <p:nvPr/>
          </p:nvSpPr>
          <p:spPr bwMode="auto">
            <a:xfrm>
              <a:off x="2789" y="3585"/>
              <a:ext cx="188"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400" b="1">
                  <a:solidFill>
                    <a:srgbClr val="FFFF00"/>
                  </a:solidFill>
                </a:rPr>
                <a:t>100</a:t>
              </a:r>
              <a:endParaRPr lang="en-US" smtClean="0">
                <a:solidFill>
                  <a:srgbClr val="FFFF00"/>
                </a:solidFill>
              </a:endParaRPr>
            </a:p>
          </p:txBody>
        </p:sp>
        <p:sp>
          <p:nvSpPr>
            <p:cNvPr id="1153052" name="Rectangle 28"/>
            <p:cNvSpPr>
              <a:spLocks noChangeArrowheads="1"/>
            </p:cNvSpPr>
            <p:nvPr/>
          </p:nvSpPr>
          <p:spPr bwMode="auto">
            <a:xfrm>
              <a:off x="4145" y="3604"/>
              <a:ext cx="405"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200" b="1">
                  <a:solidFill>
                    <a:srgbClr val="FFFF00"/>
                  </a:solidFill>
                </a:rPr>
                <a:t>0.6%</a:t>
              </a:r>
              <a:endParaRPr lang="en-US" smtClean="0">
                <a:solidFill>
                  <a:srgbClr val="FFFF00"/>
                </a:solidFill>
              </a:endParaRPr>
            </a:p>
          </p:txBody>
        </p:sp>
        <p:sp>
          <p:nvSpPr>
            <p:cNvPr id="1153028" name="Line 4"/>
            <p:cNvSpPr>
              <a:spLocks noChangeShapeType="1"/>
            </p:cNvSpPr>
            <p:nvPr/>
          </p:nvSpPr>
          <p:spPr bwMode="auto">
            <a:xfrm>
              <a:off x="588" y="1512"/>
              <a:ext cx="1296" cy="0"/>
            </a:xfrm>
            <a:prstGeom prst="line">
              <a:avLst/>
            </a:prstGeom>
            <a:noFill/>
            <a:ln w="12700">
              <a:solidFill>
                <a:srgbClr val="00FF00"/>
              </a:solidFill>
              <a:round/>
              <a:headEnd type="none" w="lg" len="lg"/>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153029" name="Line 5"/>
            <p:cNvSpPr>
              <a:spLocks noChangeShapeType="1"/>
            </p:cNvSpPr>
            <p:nvPr/>
          </p:nvSpPr>
          <p:spPr bwMode="auto">
            <a:xfrm>
              <a:off x="2076" y="1500"/>
              <a:ext cx="1296" cy="0"/>
            </a:xfrm>
            <a:prstGeom prst="line">
              <a:avLst/>
            </a:prstGeom>
            <a:noFill/>
            <a:ln w="12700">
              <a:solidFill>
                <a:srgbClr val="00FF00"/>
              </a:solidFill>
              <a:round/>
              <a:headEnd type="none" w="lg" len="lg"/>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153030" name="Line 6"/>
            <p:cNvSpPr>
              <a:spLocks noChangeShapeType="1"/>
            </p:cNvSpPr>
            <p:nvPr/>
          </p:nvSpPr>
          <p:spPr bwMode="auto">
            <a:xfrm>
              <a:off x="3684" y="1512"/>
              <a:ext cx="1524" cy="0"/>
            </a:xfrm>
            <a:prstGeom prst="line">
              <a:avLst/>
            </a:prstGeom>
            <a:noFill/>
            <a:ln w="12700">
              <a:solidFill>
                <a:srgbClr val="00FF00"/>
              </a:solidFill>
              <a:round/>
              <a:headEnd type="none" w="lg" len="lg"/>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153053" name="Line 29"/>
            <p:cNvSpPr>
              <a:spLocks noChangeShapeType="1"/>
            </p:cNvSpPr>
            <p:nvPr/>
          </p:nvSpPr>
          <p:spPr bwMode="auto">
            <a:xfrm>
              <a:off x="588" y="4020"/>
              <a:ext cx="4620" cy="0"/>
            </a:xfrm>
            <a:prstGeom prst="line">
              <a:avLst/>
            </a:prstGeom>
            <a:noFill/>
            <a:ln w="12700">
              <a:solidFill>
                <a:srgbClr val="00FF00"/>
              </a:solidFill>
              <a:round/>
              <a:headEnd type="none" w="lg" len="lg"/>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defTabSz="913926" eaLnBrk="0" fontAlgn="base" hangingPunct="0">
                <a:spcBef>
                  <a:spcPct val="0"/>
                </a:spcBef>
                <a:spcAft>
                  <a:spcPct val="0"/>
                </a:spcAft>
              </a:pPr>
              <a:endParaRPr lang="it-IT" smtClean="0">
                <a:solidFill>
                  <a:srgbClr val="FFFF00"/>
                </a:solidFill>
              </a:endParaRPr>
            </a:p>
          </p:txBody>
        </p:sp>
      </p:grpSp>
      <p:sp>
        <p:nvSpPr>
          <p:cNvPr id="1153055" name="Text Box 31"/>
          <p:cNvSpPr txBox="1">
            <a:spLocks noChangeArrowheads="1"/>
          </p:cNvSpPr>
          <p:nvPr/>
        </p:nvSpPr>
        <p:spPr bwMode="auto">
          <a:xfrm>
            <a:off x="2487816" y="6393628"/>
            <a:ext cx="6406753" cy="371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00"/>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nchor="ctr">
            <a:spAutoFit/>
          </a:bodyPr>
          <a:lstStyle/>
          <a:p>
            <a:pPr algn="ctr" defTabSz="913926" eaLnBrk="0" fontAlgn="base" hangingPunct="0">
              <a:spcBef>
                <a:spcPct val="0"/>
              </a:spcBef>
              <a:spcAft>
                <a:spcPct val="0"/>
              </a:spcAft>
            </a:pPr>
            <a:r>
              <a:rPr lang="en-US" smtClean="0">
                <a:solidFill>
                  <a:srgbClr val="FFFF00"/>
                </a:solidFill>
              </a:rPr>
              <a:t>Sackett and Haynes. The architecture of diagnostic research</a:t>
            </a:r>
          </a:p>
        </p:txBody>
      </p:sp>
    </p:spTree>
    <p:extLst>
      <p:ext uri="{BB962C8B-B14F-4D97-AF65-F5344CB8AC3E}">
        <p14:creationId xmlns:p14="http://schemas.microsoft.com/office/powerpoint/2010/main" xmlns="" val="6054411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1229826" name="Rectangle 2"/>
          <p:cNvSpPr>
            <a:spLocks noGrp="1" noChangeArrowheads="1"/>
          </p:cNvSpPr>
          <p:nvPr>
            <p:ph type="body" idx="4294967295"/>
          </p:nvPr>
        </p:nvSpPr>
        <p:spPr>
          <a:xfrm>
            <a:off x="795338" y="769938"/>
            <a:ext cx="8348662" cy="4114800"/>
          </a:xfrm>
        </p:spPr>
        <p:txBody>
          <a:bodyPr/>
          <a:lstStyle/>
          <a:p>
            <a:endParaRPr lang="en-US" dirty="0" smtClean="0"/>
          </a:p>
          <a:p>
            <a:endParaRPr lang="en-US" dirty="0" smtClean="0"/>
          </a:p>
        </p:txBody>
      </p:sp>
      <p:sp>
        <p:nvSpPr>
          <p:cNvPr id="37891" name="Text Box 3"/>
          <p:cNvSpPr>
            <a:spLocks noGrp="1" noChangeArrowheads="1"/>
          </p:cNvSpPr>
          <p:nvPr>
            <p:ph type="title" idx="4294967295"/>
          </p:nvPr>
        </p:nvSpPr>
        <p:spPr>
          <a:xfrm>
            <a:off x="1" y="3241675"/>
            <a:ext cx="8605838" cy="1143000"/>
          </a:xfrm>
          <a:noFill/>
        </p:spPr>
        <p:txBody>
          <a:bodyPr>
            <a:normAutofit fontScale="90000"/>
          </a:bodyPr>
          <a:lstStyle/>
          <a:p>
            <a:pPr algn="r"/>
            <a:r>
              <a:rPr lang="en-US" sz="3200" i="1" dirty="0">
                <a:solidFill>
                  <a:srgbClr val="002060"/>
                </a:solidFill>
              </a:rPr>
              <a:t>“Every normal person, in fact, is only normal on the average.”</a:t>
            </a:r>
            <a:br>
              <a:rPr lang="en-US" sz="3200" i="1" dirty="0">
                <a:solidFill>
                  <a:srgbClr val="002060"/>
                </a:solidFill>
              </a:rPr>
            </a:br>
            <a:r>
              <a:rPr lang="en-US" sz="3200" i="1" dirty="0">
                <a:solidFill>
                  <a:srgbClr val="002060"/>
                </a:solidFill>
              </a:rPr>
              <a:t/>
            </a:r>
            <a:br>
              <a:rPr lang="en-US" sz="3200" i="1" dirty="0">
                <a:solidFill>
                  <a:srgbClr val="002060"/>
                </a:solidFill>
              </a:rPr>
            </a:br>
            <a:r>
              <a:rPr lang="en-US" sz="3200" i="1" dirty="0">
                <a:solidFill>
                  <a:srgbClr val="66FF33"/>
                </a:solidFill>
              </a:rPr>
              <a:t/>
            </a:r>
            <a:br>
              <a:rPr lang="en-US" sz="3200" i="1" dirty="0">
                <a:solidFill>
                  <a:srgbClr val="66FF33"/>
                </a:solidFill>
              </a:rPr>
            </a:br>
            <a:r>
              <a:rPr lang="en-US" sz="3200" i="1" dirty="0">
                <a:solidFill>
                  <a:srgbClr val="66FF33"/>
                </a:solidFill>
              </a:rPr>
              <a:t/>
            </a:r>
            <a:br>
              <a:rPr lang="en-US" sz="3200" i="1" dirty="0">
                <a:solidFill>
                  <a:srgbClr val="66FF33"/>
                </a:solidFill>
              </a:rPr>
            </a:br>
            <a:r>
              <a:rPr lang="en-US" sz="3200" i="1" dirty="0">
                <a:solidFill>
                  <a:srgbClr val="66FF33"/>
                </a:solidFill>
              </a:rPr>
              <a:t/>
            </a:r>
            <a:br>
              <a:rPr lang="en-US" sz="3200" i="1" dirty="0">
                <a:solidFill>
                  <a:srgbClr val="66FF33"/>
                </a:solidFill>
              </a:rPr>
            </a:br>
            <a:r>
              <a:rPr lang="en-US" sz="3200" i="1" dirty="0">
                <a:solidFill>
                  <a:srgbClr val="66FF33"/>
                </a:solidFill>
              </a:rPr>
              <a:t/>
            </a:r>
            <a:br>
              <a:rPr lang="en-US" sz="3200" i="1" dirty="0">
                <a:solidFill>
                  <a:srgbClr val="66FF33"/>
                </a:solidFill>
              </a:rPr>
            </a:br>
            <a:r>
              <a:rPr lang="en-US" sz="3200" i="1" dirty="0">
                <a:solidFill>
                  <a:srgbClr val="66FF33"/>
                </a:solidFill>
              </a:rPr>
              <a:t/>
            </a:r>
            <a:br>
              <a:rPr lang="en-US" sz="3200" i="1" dirty="0">
                <a:solidFill>
                  <a:srgbClr val="66FF33"/>
                </a:solidFill>
              </a:rPr>
            </a:br>
            <a:r>
              <a:rPr lang="en-US" sz="3200" i="1" dirty="0">
                <a:solidFill>
                  <a:srgbClr val="66FF33"/>
                </a:solidFill>
              </a:rPr>
              <a:t/>
            </a:r>
            <a:br>
              <a:rPr lang="en-US" sz="3200" i="1" dirty="0">
                <a:solidFill>
                  <a:srgbClr val="66FF33"/>
                </a:solidFill>
              </a:rPr>
            </a:br>
            <a:r>
              <a:rPr lang="en-US" sz="3200" i="1" dirty="0"/>
              <a:t/>
            </a:r>
            <a:br>
              <a:rPr lang="en-US" sz="3200" i="1" dirty="0"/>
            </a:br>
            <a:r>
              <a:rPr lang="en-US" sz="2800" dirty="0">
                <a:solidFill>
                  <a:srgbClr val="002060"/>
                </a:solidFill>
              </a:rPr>
              <a:t>S. Freud</a:t>
            </a:r>
            <a:r>
              <a:rPr lang="en-US" sz="3200" dirty="0">
                <a:solidFill>
                  <a:srgbClr val="002060"/>
                </a:solidFill>
              </a:rPr>
              <a:t/>
            </a:r>
            <a:br>
              <a:rPr lang="en-US" sz="3200" dirty="0">
                <a:solidFill>
                  <a:srgbClr val="002060"/>
                </a:solidFill>
              </a:rPr>
            </a:br>
            <a:r>
              <a:rPr lang="en-US" sz="3200" dirty="0">
                <a:solidFill>
                  <a:srgbClr val="002060"/>
                </a:solidFill>
              </a:rPr>
              <a:t/>
            </a:r>
            <a:br>
              <a:rPr lang="en-US" sz="3200" dirty="0">
                <a:solidFill>
                  <a:srgbClr val="002060"/>
                </a:solidFill>
              </a:rPr>
            </a:br>
            <a:r>
              <a:rPr lang="en-US" sz="2000" i="1" dirty="0">
                <a:solidFill>
                  <a:srgbClr val="002060"/>
                </a:solidFill>
              </a:rPr>
              <a:t>Analysis Terminable and Interminable, 1937</a:t>
            </a:r>
          </a:p>
        </p:txBody>
      </p:sp>
      <p:sp>
        <p:nvSpPr>
          <p:cNvPr id="37892" name="Text Box 4"/>
          <p:cNvSpPr txBox="1">
            <a:spLocks noChangeArrowheads="1"/>
          </p:cNvSpPr>
          <p:nvPr/>
        </p:nvSpPr>
        <p:spPr bwMode="auto">
          <a:xfrm>
            <a:off x="1145899" y="2824929"/>
            <a:ext cx="184702" cy="371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1390" tIns="45697" rIns="91390" bIns="45697" anchor="ctr">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ctr" defTabSz="913926" eaLnBrk="0" fontAlgn="base" hangingPunct="0">
              <a:spcBef>
                <a:spcPct val="0"/>
              </a:spcBef>
              <a:spcAft>
                <a:spcPct val="0"/>
              </a:spcAft>
            </a:pPr>
            <a:endParaRPr lang="it-IT" sz="1800"/>
          </a:p>
        </p:txBody>
      </p:sp>
      <p:pic>
        <p:nvPicPr>
          <p:cNvPr id="3789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3255" y="1774830"/>
            <a:ext cx="2582863" cy="382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pic>
      <p:sp>
        <p:nvSpPr>
          <p:cNvPr id="37894" name="Text Box 7"/>
          <p:cNvSpPr txBox="1">
            <a:spLocks noChangeArrowheads="1"/>
          </p:cNvSpPr>
          <p:nvPr/>
        </p:nvSpPr>
        <p:spPr bwMode="auto">
          <a:xfrm>
            <a:off x="3760790" y="2493967"/>
            <a:ext cx="5383212" cy="1877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lIns="91390" tIns="45697" rIns="91390" bIns="45697">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defTabSz="913926" eaLnBrk="0" fontAlgn="base" hangingPunct="0">
              <a:spcBef>
                <a:spcPct val="0"/>
              </a:spcBef>
              <a:spcAft>
                <a:spcPct val="0"/>
              </a:spcAft>
            </a:pPr>
            <a:r>
              <a:rPr lang="it-IT" sz="2900" i="1" dirty="0">
                <a:solidFill>
                  <a:srgbClr val="002060"/>
                </a:solidFill>
                <a:latin typeface="+mj-lt"/>
                <a:ea typeface="+mj-ea"/>
                <a:cs typeface="+mj-cs"/>
              </a:rPr>
              <a:t>“His ego </a:t>
            </a:r>
            <a:r>
              <a:rPr lang="it-IT" sz="2900" i="1" dirty="0" err="1">
                <a:solidFill>
                  <a:srgbClr val="002060"/>
                </a:solidFill>
                <a:latin typeface="+mj-lt"/>
                <a:ea typeface="+mj-ea"/>
                <a:cs typeface="+mj-cs"/>
              </a:rPr>
              <a:t>approximates</a:t>
            </a:r>
            <a:r>
              <a:rPr lang="it-IT" sz="2900" i="1" dirty="0">
                <a:solidFill>
                  <a:srgbClr val="002060"/>
                </a:solidFill>
                <a:latin typeface="+mj-lt"/>
                <a:ea typeface="+mj-ea"/>
                <a:cs typeface="+mj-cs"/>
              </a:rPr>
              <a:t> to </a:t>
            </a:r>
            <a:r>
              <a:rPr lang="it-IT" sz="2900" i="1" dirty="0" err="1">
                <a:solidFill>
                  <a:srgbClr val="002060"/>
                </a:solidFill>
                <a:latin typeface="+mj-lt"/>
                <a:ea typeface="+mj-ea"/>
                <a:cs typeface="+mj-cs"/>
              </a:rPr>
              <a:t>that</a:t>
            </a:r>
            <a:r>
              <a:rPr lang="it-IT" sz="2900" i="1" dirty="0">
                <a:solidFill>
                  <a:srgbClr val="002060"/>
                </a:solidFill>
                <a:latin typeface="+mj-lt"/>
                <a:ea typeface="+mj-ea"/>
                <a:cs typeface="+mj-cs"/>
              </a:rPr>
              <a:t> of the </a:t>
            </a:r>
            <a:r>
              <a:rPr lang="it-IT" sz="2900" i="1" dirty="0" err="1">
                <a:solidFill>
                  <a:srgbClr val="002060"/>
                </a:solidFill>
                <a:latin typeface="+mj-lt"/>
                <a:ea typeface="+mj-ea"/>
                <a:cs typeface="+mj-cs"/>
              </a:rPr>
              <a:t>psychotic</a:t>
            </a:r>
            <a:r>
              <a:rPr lang="it-IT" sz="2900" i="1" dirty="0">
                <a:solidFill>
                  <a:srgbClr val="002060"/>
                </a:solidFill>
                <a:latin typeface="+mj-lt"/>
                <a:ea typeface="+mj-ea"/>
                <a:cs typeface="+mj-cs"/>
              </a:rPr>
              <a:t> in some part or </a:t>
            </a:r>
            <a:r>
              <a:rPr lang="it-IT" sz="2900" i="1" dirty="0" err="1">
                <a:solidFill>
                  <a:srgbClr val="002060"/>
                </a:solidFill>
                <a:latin typeface="+mj-lt"/>
                <a:ea typeface="+mj-ea"/>
                <a:cs typeface="+mj-cs"/>
              </a:rPr>
              <a:t>other</a:t>
            </a:r>
            <a:r>
              <a:rPr lang="it-IT" sz="2900" i="1" dirty="0">
                <a:solidFill>
                  <a:srgbClr val="002060"/>
                </a:solidFill>
                <a:latin typeface="+mj-lt"/>
                <a:ea typeface="+mj-ea"/>
                <a:cs typeface="+mj-cs"/>
              </a:rPr>
              <a:t> and to a </a:t>
            </a:r>
            <a:r>
              <a:rPr lang="it-IT" sz="2900" i="1" dirty="0" err="1">
                <a:solidFill>
                  <a:srgbClr val="002060"/>
                </a:solidFill>
                <a:latin typeface="+mj-lt"/>
                <a:ea typeface="+mj-ea"/>
                <a:cs typeface="+mj-cs"/>
              </a:rPr>
              <a:t>greater</a:t>
            </a:r>
            <a:r>
              <a:rPr lang="it-IT" sz="2900" i="1" dirty="0">
                <a:solidFill>
                  <a:srgbClr val="002060"/>
                </a:solidFill>
                <a:latin typeface="+mj-lt"/>
                <a:ea typeface="+mj-ea"/>
                <a:cs typeface="+mj-cs"/>
              </a:rPr>
              <a:t> or </a:t>
            </a:r>
            <a:r>
              <a:rPr lang="it-IT" sz="2900" i="1" dirty="0" err="1">
                <a:solidFill>
                  <a:srgbClr val="002060"/>
                </a:solidFill>
                <a:latin typeface="+mj-lt"/>
                <a:ea typeface="+mj-ea"/>
                <a:cs typeface="+mj-cs"/>
              </a:rPr>
              <a:t>lesser</a:t>
            </a:r>
            <a:r>
              <a:rPr lang="it-IT" sz="2900" i="1" dirty="0">
                <a:solidFill>
                  <a:srgbClr val="002060"/>
                </a:solidFill>
                <a:latin typeface="+mj-lt"/>
                <a:ea typeface="+mj-ea"/>
                <a:cs typeface="+mj-cs"/>
              </a:rPr>
              <a:t> </a:t>
            </a:r>
            <a:r>
              <a:rPr lang="it-IT" sz="2900" i="1" dirty="0" err="1">
                <a:solidFill>
                  <a:srgbClr val="002060"/>
                </a:solidFill>
                <a:latin typeface="+mj-lt"/>
                <a:ea typeface="+mj-ea"/>
                <a:cs typeface="+mj-cs"/>
              </a:rPr>
              <a:t>extent</a:t>
            </a:r>
            <a:r>
              <a:rPr lang="it-IT" sz="2900" i="1" dirty="0">
                <a:solidFill>
                  <a:srgbClr val="002060"/>
                </a:solidFill>
                <a:latin typeface="+mj-lt"/>
                <a:ea typeface="+mj-ea"/>
                <a:cs typeface="+mj-cs"/>
              </a:rPr>
              <a:t>”. </a:t>
            </a:r>
            <a:r>
              <a:rPr lang="en-US" sz="2900" i="1" dirty="0">
                <a:solidFill>
                  <a:srgbClr val="002060"/>
                </a:solidFill>
                <a:latin typeface="+mj-lt"/>
                <a:ea typeface="+mj-ea"/>
                <a:cs typeface="+mj-cs"/>
              </a:rPr>
              <a:t/>
            </a:r>
            <a:br>
              <a:rPr lang="en-US" sz="2900" i="1" dirty="0">
                <a:solidFill>
                  <a:srgbClr val="002060"/>
                </a:solidFill>
                <a:latin typeface="+mj-lt"/>
                <a:ea typeface="+mj-ea"/>
                <a:cs typeface="+mj-cs"/>
              </a:rPr>
            </a:br>
            <a:endParaRPr lang="it-IT" sz="2900" i="1" dirty="0">
              <a:solidFill>
                <a:srgbClr val="002060"/>
              </a:solidFill>
              <a:latin typeface="+mj-lt"/>
              <a:ea typeface="+mj-ea"/>
              <a:cs typeface="+mj-cs"/>
            </a:endParaRPr>
          </a:p>
        </p:txBody>
      </p:sp>
      <p:grpSp>
        <p:nvGrpSpPr>
          <p:cNvPr id="2" name="Group 17"/>
          <p:cNvGrpSpPr>
            <a:grpSpLocks/>
          </p:cNvGrpSpPr>
          <p:nvPr/>
        </p:nvGrpSpPr>
        <p:grpSpPr bwMode="auto">
          <a:xfrm>
            <a:off x="3117850" y="403225"/>
            <a:ext cx="4510088" cy="731838"/>
            <a:chOff x="1964" y="254"/>
            <a:chExt cx="2841" cy="461"/>
          </a:xfrm>
        </p:grpSpPr>
        <p:sp>
          <p:nvSpPr>
            <p:cNvPr id="37899" name="Text Box 10"/>
            <p:cNvSpPr txBox="1">
              <a:spLocks noChangeArrowheads="1"/>
            </p:cNvSpPr>
            <p:nvPr/>
          </p:nvSpPr>
          <p:spPr bwMode="auto">
            <a:xfrm>
              <a:off x="1964" y="254"/>
              <a:ext cx="284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ctr" defTabSz="913926" eaLnBrk="0" fontAlgn="base" hangingPunct="0">
                <a:spcBef>
                  <a:spcPct val="0"/>
                </a:spcBef>
                <a:spcAft>
                  <a:spcPct val="0"/>
                </a:spcAft>
              </a:pPr>
              <a:r>
                <a:rPr lang="it-IT" b="1" dirty="0" smtClean="0">
                  <a:solidFill>
                    <a:srgbClr val="FF0000"/>
                  </a:solidFill>
                  <a:latin typeface="Bradley Hand ITC" pitchFamily="66" charset="0"/>
                </a:rPr>
                <a:t>IT’S A STATISTICAL CONCEPT</a:t>
              </a:r>
            </a:p>
          </p:txBody>
        </p:sp>
        <p:sp>
          <p:nvSpPr>
            <p:cNvPr id="37900" name="Line 11"/>
            <p:cNvSpPr>
              <a:spLocks noChangeShapeType="1"/>
            </p:cNvSpPr>
            <p:nvPr/>
          </p:nvSpPr>
          <p:spPr bwMode="auto">
            <a:xfrm>
              <a:off x="3347" y="485"/>
              <a:ext cx="0" cy="230"/>
            </a:xfrm>
            <a:prstGeom prst="line">
              <a:avLst/>
            </a:prstGeom>
            <a:noFill/>
            <a:ln w="28575">
              <a:solidFill>
                <a:srgbClr val="FF0000"/>
              </a:solidFill>
              <a:round/>
              <a:headEnd type="none" w="lg" len="lg"/>
              <a:tailEnd type="arrow" w="med" len="med"/>
            </a:ln>
            <a:extLst>
              <a:ext uri="{909E8E84-426E-40DD-AFC4-6F175D3DCCD1}">
                <a14:hiddenFill xmlns:a14="http://schemas.microsoft.com/office/drawing/2010/main" xmlns="">
                  <a:noFill/>
                </a14:hiddenFill>
              </a:ext>
            </a:extLst>
          </p:spPr>
          <p:txBody>
            <a:bodyPr wrap="none" anchor="ctr">
              <a:spAutoFit/>
            </a:bodyPr>
            <a:lstStyle/>
            <a:p>
              <a:pPr algn="ctr" defTabSz="913926" eaLnBrk="0" fontAlgn="base" hangingPunct="0">
                <a:spcBef>
                  <a:spcPct val="0"/>
                </a:spcBef>
                <a:spcAft>
                  <a:spcPct val="0"/>
                </a:spcAft>
              </a:pPr>
              <a:endParaRPr lang="it-IT" sz="2400" b="1">
                <a:solidFill>
                  <a:srgbClr val="FFFF00"/>
                </a:solidFill>
                <a:ea typeface="ＭＳ Ｐゴシック" charset="-128"/>
              </a:endParaRPr>
            </a:p>
          </p:txBody>
        </p:sp>
      </p:grpSp>
      <p:grpSp>
        <p:nvGrpSpPr>
          <p:cNvPr id="3" name="Group 16"/>
          <p:cNvGrpSpPr>
            <a:grpSpLocks/>
          </p:cNvGrpSpPr>
          <p:nvPr/>
        </p:nvGrpSpPr>
        <p:grpSpPr bwMode="auto">
          <a:xfrm>
            <a:off x="3908432" y="3919556"/>
            <a:ext cx="4781551" cy="863601"/>
            <a:chOff x="2462" y="2469"/>
            <a:chExt cx="3012" cy="544"/>
          </a:xfrm>
        </p:grpSpPr>
        <p:sp>
          <p:nvSpPr>
            <p:cNvPr id="37897" name="Text Box 14"/>
            <p:cNvSpPr txBox="1">
              <a:spLocks noChangeArrowheads="1"/>
            </p:cNvSpPr>
            <p:nvPr/>
          </p:nvSpPr>
          <p:spPr bwMode="auto">
            <a:xfrm>
              <a:off x="2462" y="2722"/>
              <a:ext cx="301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ctr" defTabSz="913926" eaLnBrk="0" fontAlgn="base" hangingPunct="0">
                <a:spcBef>
                  <a:spcPct val="0"/>
                </a:spcBef>
                <a:spcAft>
                  <a:spcPct val="0"/>
                </a:spcAft>
              </a:pPr>
              <a:r>
                <a:rPr lang="it-IT" b="1" dirty="0" smtClean="0">
                  <a:solidFill>
                    <a:srgbClr val="FF0000"/>
                  </a:solidFill>
                  <a:latin typeface="Bradley Hand ITC" pitchFamily="66" charset="0"/>
                </a:rPr>
                <a:t>REQUIRES INDIVIDUALIZATION</a:t>
              </a:r>
            </a:p>
          </p:txBody>
        </p:sp>
        <p:sp>
          <p:nvSpPr>
            <p:cNvPr id="37898" name="Line 15"/>
            <p:cNvSpPr>
              <a:spLocks noChangeShapeType="1"/>
            </p:cNvSpPr>
            <p:nvPr/>
          </p:nvSpPr>
          <p:spPr bwMode="auto">
            <a:xfrm>
              <a:off x="3964" y="2469"/>
              <a:ext cx="0" cy="230"/>
            </a:xfrm>
            <a:prstGeom prst="line">
              <a:avLst/>
            </a:prstGeom>
            <a:noFill/>
            <a:ln w="28575">
              <a:solidFill>
                <a:srgbClr val="FF0000"/>
              </a:solidFill>
              <a:round/>
              <a:headEnd type="arrow" w="med" len="med"/>
              <a:tailEnd/>
            </a:ln>
            <a:extLst>
              <a:ext uri="{909E8E84-426E-40DD-AFC4-6F175D3DCCD1}">
                <a14:hiddenFill xmlns:a14="http://schemas.microsoft.com/office/drawing/2010/main" xmlns="">
                  <a:noFill/>
                </a14:hiddenFill>
              </a:ext>
            </a:extLst>
          </p:spPr>
          <p:txBody>
            <a:bodyPr wrap="none" anchor="ctr">
              <a:spAutoFit/>
            </a:bodyPr>
            <a:lstStyle/>
            <a:p>
              <a:pPr algn="ctr" defTabSz="913926" eaLnBrk="0" fontAlgn="base" hangingPunct="0">
                <a:spcBef>
                  <a:spcPct val="0"/>
                </a:spcBef>
                <a:spcAft>
                  <a:spcPct val="0"/>
                </a:spcAft>
              </a:pPr>
              <a:endParaRPr lang="it-IT" smtClean="0">
                <a:solidFill>
                  <a:srgbClr val="FFFF00"/>
                </a:solidFill>
                <a:ea typeface="ＭＳ Ｐゴシック" charset="-128"/>
              </a:endParaRPr>
            </a:p>
          </p:txBody>
        </p:sp>
      </p:grpSp>
    </p:spTree>
    <p:extLst>
      <p:ext uri="{BB962C8B-B14F-4D97-AF65-F5344CB8AC3E}">
        <p14:creationId xmlns:p14="http://schemas.microsoft.com/office/powerpoint/2010/main" xmlns="" val="593831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p:txBody>
          <a:bodyPr/>
          <a:lstStyle/>
          <a:p>
            <a:r>
              <a:rPr lang="en-US" dirty="0" smtClean="0">
                <a:solidFill>
                  <a:srgbClr val="002060"/>
                </a:solidFill>
              </a:rPr>
              <a:t>“Normal” or “reference” values?</a:t>
            </a:r>
          </a:p>
        </p:txBody>
      </p:sp>
      <p:pic>
        <p:nvPicPr>
          <p:cNvPr id="49156" name="Picture 4"/>
          <p:cNvPicPr>
            <a:picLocks noChangeAspect="1" noChangeArrowheads="1"/>
          </p:cNvPicPr>
          <p:nvPr/>
        </p:nvPicPr>
        <p:blipFill>
          <a:blip r:embed="rId5">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674140" y="2080211"/>
            <a:ext cx="7249660" cy="2005124"/>
          </a:xfrm>
          <a:prstGeom prst="rect">
            <a:avLst/>
          </a:prstGeom>
          <a:noFill/>
          <a:ln>
            <a:noFill/>
          </a:ln>
        </p:spPr>
      </p:pic>
      <p:pic>
        <p:nvPicPr>
          <p:cNvPr id="49159" name="Picture 7"/>
          <p:cNvPicPr>
            <a:picLocks noChangeAspect="1" noChangeArrowheads="1"/>
          </p:cNvPicPr>
          <p:nvPr/>
        </p:nvPicPr>
        <p:blipFill rotWithShape="1">
          <a:blip r:embed="rId6">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xmlns="" val="0"/>
              </a:ext>
            </a:extLst>
          </a:blip>
          <a:srcRect l="5997" t="10426" b="6382"/>
          <a:stretch/>
        </p:blipFill>
        <p:spPr bwMode="auto">
          <a:xfrm>
            <a:off x="3739838" y="4471304"/>
            <a:ext cx="4775247" cy="623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pic>
    </p:spTree>
    <p:extLst>
      <p:ext uri="{BB962C8B-B14F-4D97-AF65-F5344CB8AC3E}">
        <p14:creationId xmlns:p14="http://schemas.microsoft.com/office/powerpoint/2010/main" xmlns="" val="2491326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9156"/>
                                        </p:tgtEl>
                                        <p:attrNameLst>
                                          <p:attrName>style.visibility</p:attrName>
                                        </p:attrNameLst>
                                      </p:cBhvr>
                                      <p:to>
                                        <p:strVal val="visible"/>
                                      </p:to>
                                    </p:set>
                                    <p:animEffect transition="in" filter="fade">
                                      <p:cBhvr>
                                        <p:cTn id="7" dur="500"/>
                                        <p:tgtEl>
                                          <p:spTgt spid="49156"/>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9159"/>
                                        </p:tgtEl>
                                        <p:attrNameLst>
                                          <p:attrName>style.visibility</p:attrName>
                                        </p:attrNameLst>
                                      </p:cBhvr>
                                      <p:to>
                                        <p:strVal val="visible"/>
                                      </p:to>
                                    </p:set>
                                    <p:animEffect transition="in" filter="fade">
                                      <p:cBhvr>
                                        <p:cTn id="11"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smtClean="0">
                <a:solidFill>
                  <a:srgbClr val="002060"/>
                </a:solidFill>
                <a:latin typeface="Calibri" pitchFamily="34" charset="0"/>
                <a:cs typeface="Calibri" pitchFamily="34" charset="0"/>
              </a:rPr>
              <a:t>Changing terminology</a:t>
            </a:r>
          </a:p>
        </p:txBody>
      </p:sp>
      <p:sp>
        <p:nvSpPr>
          <p:cNvPr id="51203" name="Rectangle 3"/>
          <p:cNvSpPr>
            <a:spLocks noGrp="1" noChangeArrowheads="1"/>
          </p:cNvSpPr>
          <p:nvPr>
            <p:ph idx="1"/>
          </p:nvPr>
        </p:nvSpPr>
        <p:spPr>
          <a:xfrm>
            <a:off x="527055" y="1917700"/>
            <a:ext cx="8348663"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75000"/>
              </a:lnSpc>
              <a:buFont typeface="Wingdings" pitchFamily="2" charset="2"/>
              <a:buNone/>
            </a:pPr>
            <a:r>
              <a:rPr lang="en-US" sz="2600" dirty="0">
                <a:solidFill>
                  <a:schemeClr val="tx1">
                    <a:lumMod val="85000"/>
                    <a:lumOff val="15000"/>
                  </a:schemeClr>
                </a:solidFill>
                <a:latin typeface="Calibri" pitchFamily="34" charset="0"/>
                <a:cs typeface="Calibri" pitchFamily="34" charset="0"/>
              </a:rPr>
              <a:t>“Normal ranges” </a:t>
            </a:r>
          </a:p>
          <a:p>
            <a:pPr>
              <a:lnSpc>
                <a:spcPct val="75000"/>
              </a:lnSpc>
              <a:buFont typeface="Wingdings" pitchFamily="2" charset="2"/>
              <a:buNone/>
            </a:pPr>
            <a:endParaRPr lang="en-US" sz="2600" i="1" dirty="0">
              <a:solidFill>
                <a:schemeClr val="tx1">
                  <a:lumMod val="85000"/>
                  <a:lumOff val="15000"/>
                </a:schemeClr>
              </a:solidFill>
              <a:latin typeface="Calibri" pitchFamily="34" charset="0"/>
              <a:cs typeface="Calibri" pitchFamily="34" charset="0"/>
            </a:endParaRPr>
          </a:p>
          <a:p>
            <a:pPr>
              <a:lnSpc>
                <a:spcPct val="75000"/>
              </a:lnSpc>
              <a:buFont typeface="Wingdings" pitchFamily="2" charset="2"/>
              <a:buNone/>
            </a:pPr>
            <a:r>
              <a:rPr lang="en-US" sz="2600" i="1" dirty="0">
                <a:solidFill>
                  <a:srgbClr val="002060"/>
                </a:solidFill>
                <a:latin typeface="Calibri" pitchFamily="34" charset="0"/>
                <a:cs typeface="Calibri" pitchFamily="34" charset="0"/>
              </a:rPr>
              <a:t>Should be replaced by</a:t>
            </a:r>
            <a:r>
              <a:rPr lang="en-US" sz="2600" dirty="0">
                <a:solidFill>
                  <a:srgbClr val="002060"/>
                </a:solidFill>
                <a:latin typeface="Calibri" pitchFamily="34" charset="0"/>
                <a:cs typeface="Calibri" pitchFamily="34" charset="0"/>
              </a:rPr>
              <a:t> </a:t>
            </a:r>
          </a:p>
          <a:p>
            <a:pPr>
              <a:lnSpc>
                <a:spcPct val="75000"/>
              </a:lnSpc>
              <a:buFont typeface="Wingdings" pitchFamily="2" charset="2"/>
              <a:buNone/>
            </a:pPr>
            <a:r>
              <a:rPr lang="en-US" sz="2600" dirty="0">
                <a:solidFill>
                  <a:schemeClr val="tx1">
                    <a:lumMod val="85000"/>
                    <a:lumOff val="15000"/>
                  </a:schemeClr>
                </a:solidFill>
                <a:latin typeface="Calibri" pitchFamily="34" charset="0"/>
                <a:cs typeface="Calibri" pitchFamily="34" charset="0"/>
              </a:rPr>
              <a:t>“Reference ranges”</a:t>
            </a:r>
          </a:p>
          <a:p>
            <a:pPr>
              <a:lnSpc>
                <a:spcPct val="75000"/>
              </a:lnSpc>
              <a:buFont typeface="Wingdings" pitchFamily="2" charset="2"/>
              <a:buNone/>
            </a:pPr>
            <a:endParaRPr lang="en-US" sz="2600" dirty="0">
              <a:solidFill>
                <a:schemeClr val="tx1">
                  <a:lumMod val="85000"/>
                  <a:lumOff val="15000"/>
                </a:schemeClr>
              </a:solidFill>
              <a:latin typeface="Calibri" pitchFamily="34" charset="0"/>
              <a:cs typeface="Calibri" pitchFamily="34" charset="0"/>
            </a:endParaRPr>
          </a:p>
          <a:p>
            <a:pPr>
              <a:lnSpc>
                <a:spcPct val="75000"/>
              </a:lnSpc>
              <a:buFont typeface="Wingdings" pitchFamily="2" charset="2"/>
              <a:buNone/>
            </a:pPr>
            <a:r>
              <a:rPr lang="en-US" sz="2600" i="1" dirty="0">
                <a:solidFill>
                  <a:srgbClr val="002060"/>
                </a:solidFill>
                <a:latin typeface="Calibri" pitchFamily="34" charset="0"/>
                <a:cs typeface="Calibri" pitchFamily="34" charset="0"/>
              </a:rPr>
              <a:t>When calculated from and/or referred to apparently healthy subjects </a:t>
            </a:r>
          </a:p>
          <a:p>
            <a:pPr>
              <a:lnSpc>
                <a:spcPct val="75000"/>
              </a:lnSpc>
              <a:buFont typeface="Wingdings" pitchFamily="2" charset="2"/>
              <a:buNone/>
            </a:pPr>
            <a:r>
              <a:rPr lang="en-US" sz="2600" dirty="0">
                <a:solidFill>
                  <a:schemeClr val="tx1">
                    <a:lumMod val="85000"/>
                    <a:lumOff val="15000"/>
                  </a:schemeClr>
                </a:solidFill>
                <a:latin typeface="Calibri" pitchFamily="34" charset="0"/>
                <a:cs typeface="Calibri" pitchFamily="34" charset="0"/>
              </a:rPr>
              <a:t>“Health related reference ranges”</a:t>
            </a:r>
          </a:p>
          <a:p>
            <a:pPr>
              <a:lnSpc>
                <a:spcPct val="75000"/>
              </a:lnSpc>
              <a:buFont typeface="Wingdings" pitchFamily="2" charset="2"/>
              <a:buNone/>
            </a:pPr>
            <a:r>
              <a:rPr lang="en-US" sz="2600" dirty="0">
                <a:solidFill>
                  <a:schemeClr val="tx1">
                    <a:lumMod val="85000"/>
                    <a:lumOff val="15000"/>
                  </a:schemeClr>
                </a:solidFill>
                <a:latin typeface="Calibri" pitchFamily="34" charset="0"/>
                <a:cs typeface="Calibri" pitchFamily="34" charset="0"/>
              </a:rPr>
              <a:t>“Healthy ranges”</a:t>
            </a:r>
          </a:p>
          <a:p>
            <a:pPr>
              <a:lnSpc>
                <a:spcPct val="75000"/>
              </a:lnSpc>
              <a:buFont typeface="Wingdings" pitchFamily="2" charset="2"/>
              <a:buNone/>
            </a:pPr>
            <a:endParaRPr lang="en-US" sz="2600" dirty="0">
              <a:solidFill>
                <a:schemeClr val="tx1">
                  <a:lumMod val="85000"/>
                  <a:lumOff val="15000"/>
                </a:schemeClr>
              </a:solidFill>
              <a:latin typeface="Calibri" pitchFamily="34" charset="0"/>
              <a:cs typeface="Calibri" pitchFamily="34" charset="0"/>
            </a:endParaRPr>
          </a:p>
        </p:txBody>
      </p:sp>
    </p:spTree>
    <p:extLst>
      <p:ext uri="{BB962C8B-B14F-4D97-AF65-F5344CB8AC3E}">
        <p14:creationId xmlns:p14="http://schemas.microsoft.com/office/powerpoint/2010/main" xmlns="" val="22606669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5299" name="Rectangle 3"/>
          <p:cNvSpPr>
            <a:spLocks noGrp="1" noChangeArrowheads="1"/>
          </p:cNvSpPr>
          <p:nvPr>
            <p:ph type="title"/>
          </p:nvPr>
        </p:nvSpPr>
        <p:spPr>
          <a:xfrm>
            <a:off x="269875" y="0"/>
            <a:ext cx="8605838" cy="1143000"/>
          </a:xfrm>
        </p:spPr>
        <p:txBody>
          <a:bodyPr/>
          <a:lstStyle/>
          <a:p>
            <a:r>
              <a:rPr lang="en-US" sz="2800" b="0" dirty="0" smtClean="0">
                <a:solidFill>
                  <a:srgbClr val="C00000"/>
                </a:solidFill>
                <a:latin typeface="Euphemia" pitchFamily="34" charset="0"/>
                <a:cs typeface="Calibri" pitchFamily="34" charset="0"/>
              </a:rPr>
              <a:t>Reference values can be simplistic </a:t>
            </a:r>
          </a:p>
        </p:txBody>
      </p:sp>
      <p:pic>
        <p:nvPicPr>
          <p:cNvPr id="55300" name="Picture 4"/>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lum bright="-20000" contrast="40000"/>
            <a:extLst>
              <a:ext uri="{28A0092B-C50C-407E-A947-70E740481C1C}">
                <a14:useLocalDpi xmlns:a14="http://schemas.microsoft.com/office/drawing/2010/main" xmlns="" val="0"/>
              </a:ext>
            </a:extLst>
          </a:blip>
          <a:srcRect l="13509" r="10614"/>
          <a:stretch>
            <a:fillRect/>
          </a:stretch>
        </p:blipFill>
        <p:spPr bwMode="auto">
          <a:xfrm>
            <a:off x="1040929" y="908989"/>
            <a:ext cx="7534288" cy="4844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pic>
      <p:grpSp>
        <p:nvGrpSpPr>
          <p:cNvPr id="2" name="Group 5"/>
          <p:cNvGrpSpPr>
            <a:grpSpLocks/>
          </p:cNvGrpSpPr>
          <p:nvPr/>
        </p:nvGrpSpPr>
        <p:grpSpPr bwMode="auto">
          <a:xfrm>
            <a:off x="271320" y="5412148"/>
            <a:ext cx="8146736" cy="1473236"/>
            <a:chOff x="314" y="3386"/>
            <a:chExt cx="4611" cy="815"/>
          </a:xfrm>
        </p:grpSpPr>
        <p:sp>
          <p:nvSpPr>
            <p:cNvPr id="55303" name="AutoShape 6"/>
            <p:cNvSpPr>
              <a:spLocks/>
            </p:cNvSpPr>
            <p:nvPr/>
          </p:nvSpPr>
          <p:spPr bwMode="auto">
            <a:xfrm rot="5400000" flipV="1">
              <a:off x="2086" y="2826"/>
              <a:ext cx="88" cy="1628"/>
            </a:xfrm>
            <a:prstGeom prst="rightBrace">
              <a:avLst>
                <a:gd name="adj1" fmla="val 154167"/>
                <a:gd name="adj2" fmla="val 50000"/>
              </a:avLst>
            </a:prstGeom>
            <a:noFill/>
            <a:ln w="28575">
              <a:solidFill>
                <a:srgbClr val="000066"/>
              </a:solidFill>
              <a:round/>
              <a:headEnd type="none" w="lg" len="lg"/>
              <a:tailEnd type="none" w="lg" len="lg"/>
            </a:ln>
            <a:extLst>
              <a:ext uri="{909E8E84-426E-40DD-AFC4-6F175D3DCCD1}">
                <a14:hiddenFill xmlns:a14="http://schemas.microsoft.com/office/drawing/2010/main" xmlns="">
                  <a:solidFill>
                    <a:srgbClr val="FFFFFF"/>
                  </a:solidFill>
                </a14:hiddenFill>
              </a:ext>
            </a:extLst>
          </p:spPr>
          <p:txBody>
            <a:bodyPr anchor="ctr">
              <a:spAutoFit/>
            </a:bodyPr>
            <a:lstStyle/>
            <a:p>
              <a:pPr algn="ctr" defTabSz="914400" eaLnBrk="0" fontAlgn="base" hangingPunct="0">
                <a:spcBef>
                  <a:spcPct val="0"/>
                </a:spcBef>
                <a:spcAft>
                  <a:spcPct val="0"/>
                </a:spcAft>
              </a:pPr>
              <a:endParaRPr lang="it-IT">
                <a:solidFill>
                  <a:srgbClr val="FFFF00"/>
                </a:solidFill>
                <a:ea typeface="ＭＳ Ｐゴシック" charset="-128"/>
              </a:endParaRPr>
            </a:p>
          </p:txBody>
        </p:sp>
        <p:sp>
          <p:nvSpPr>
            <p:cNvPr id="55304" name="AutoShape 7"/>
            <p:cNvSpPr>
              <a:spLocks/>
            </p:cNvSpPr>
            <p:nvPr/>
          </p:nvSpPr>
          <p:spPr bwMode="auto">
            <a:xfrm rot="5400000" flipV="1">
              <a:off x="3442" y="3106"/>
              <a:ext cx="132" cy="1096"/>
            </a:xfrm>
            <a:prstGeom prst="rightBrace">
              <a:avLst>
                <a:gd name="adj1" fmla="val 69192"/>
                <a:gd name="adj2" fmla="val 50000"/>
              </a:avLst>
            </a:prstGeom>
            <a:noFill/>
            <a:ln w="28575">
              <a:solidFill>
                <a:srgbClr val="800000"/>
              </a:solidFill>
              <a:round/>
              <a:headEnd type="none" w="lg" len="lg"/>
              <a:tailEnd type="none" w="lg" len="lg"/>
            </a:ln>
            <a:extLst>
              <a:ext uri="{909E8E84-426E-40DD-AFC4-6F175D3DCCD1}">
                <a14:hiddenFill xmlns:a14="http://schemas.microsoft.com/office/drawing/2010/main" xmlns="">
                  <a:solidFill>
                    <a:srgbClr val="FFFFFF"/>
                  </a:solidFill>
                </a14:hiddenFill>
              </a:ext>
            </a:extLst>
          </p:spPr>
          <p:txBody>
            <a:bodyPr anchor="ctr">
              <a:spAutoFit/>
            </a:bodyPr>
            <a:lstStyle/>
            <a:p>
              <a:pPr algn="ctr" defTabSz="914400" eaLnBrk="0" fontAlgn="base" hangingPunct="0">
                <a:spcBef>
                  <a:spcPct val="0"/>
                </a:spcBef>
                <a:spcAft>
                  <a:spcPct val="0"/>
                </a:spcAft>
              </a:pPr>
              <a:endParaRPr lang="it-IT">
                <a:solidFill>
                  <a:srgbClr val="FFFF00"/>
                </a:solidFill>
                <a:ea typeface="ＭＳ Ｐゴシック" charset="-128"/>
              </a:endParaRPr>
            </a:p>
          </p:txBody>
        </p:sp>
        <p:sp>
          <p:nvSpPr>
            <p:cNvPr id="55305" name="AutoShape 8"/>
            <p:cNvSpPr>
              <a:spLocks/>
            </p:cNvSpPr>
            <p:nvPr/>
          </p:nvSpPr>
          <p:spPr bwMode="auto">
            <a:xfrm rot="5400000" flipV="1">
              <a:off x="4436" y="3208"/>
              <a:ext cx="96" cy="856"/>
            </a:xfrm>
            <a:prstGeom prst="rightBrace">
              <a:avLst>
                <a:gd name="adj1" fmla="val 74306"/>
                <a:gd name="adj2" fmla="val 50000"/>
              </a:avLst>
            </a:prstGeom>
            <a:noFill/>
            <a:ln w="28575">
              <a:solidFill>
                <a:srgbClr val="003300"/>
              </a:solidFill>
              <a:round/>
              <a:headEnd type="none" w="lg" len="lg"/>
              <a:tailEnd type="none" w="lg" len="lg"/>
            </a:ln>
            <a:extLst>
              <a:ext uri="{909E8E84-426E-40DD-AFC4-6F175D3DCCD1}">
                <a14:hiddenFill xmlns:a14="http://schemas.microsoft.com/office/drawing/2010/main" xmlns="">
                  <a:solidFill>
                    <a:srgbClr val="FFFFFF"/>
                  </a:solidFill>
                </a14:hiddenFill>
              </a:ext>
            </a:extLst>
          </p:spPr>
          <p:txBody>
            <a:bodyPr anchor="ctr">
              <a:spAutoFit/>
            </a:bodyPr>
            <a:lstStyle/>
            <a:p>
              <a:pPr algn="ctr" defTabSz="914400" eaLnBrk="0" fontAlgn="base" hangingPunct="0">
                <a:spcBef>
                  <a:spcPct val="0"/>
                </a:spcBef>
                <a:spcAft>
                  <a:spcPct val="0"/>
                </a:spcAft>
              </a:pPr>
              <a:endParaRPr lang="it-IT">
                <a:solidFill>
                  <a:srgbClr val="FFFF00"/>
                </a:solidFill>
                <a:ea typeface="ＭＳ Ｐゴシック" charset="-128"/>
              </a:endParaRPr>
            </a:p>
          </p:txBody>
        </p:sp>
        <p:sp>
          <p:nvSpPr>
            <p:cNvPr id="55306" name="Text Box 9"/>
            <p:cNvSpPr txBox="1">
              <a:spLocks noChangeArrowheads="1"/>
            </p:cNvSpPr>
            <p:nvPr/>
          </p:nvSpPr>
          <p:spPr bwMode="auto">
            <a:xfrm>
              <a:off x="1518" y="3828"/>
              <a:ext cx="1236"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ctr" defTabSz="914400" eaLnBrk="0" fontAlgn="base" hangingPunct="0">
                <a:spcBef>
                  <a:spcPct val="0"/>
                </a:spcBef>
                <a:spcAft>
                  <a:spcPct val="0"/>
                </a:spcAft>
              </a:pPr>
              <a:r>
                <a:rPr lang="en-US" sz="1800" dirty="0">
                  <a:solidFill>
                    <a:srgbClr val="000066"/>
                  </a:solidFill>
                  <a:latin typeface="Calibri"/>
                </a:rPr>
                <a:t>Healthy individuals</a:t>
              </a:r>
            </a:p>
          </p:txBody>
        </p:sp>
        <p:sp>
          <p:nvSpPr>
            <p:cNvPr id="55307" name="Text Box 10"/>
            <p:cNvSpPr txBox="1">
              <a:spLocks noChangeArrowheads="1"/>
            </p:cNvSpPr>
            <p:nvPr/>
          </p:nvSpPr>
          <p:spPr bwMode="auto">
            <a:xfrm>
              <a:off x="3065" y="3794"/>
              <a:ext cx="87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ctr" defTabSz="914400" eaLnBrk="0" fontAlgn="base" hangingPunct="0">
                <a:spcBef>
                  <a:spcPct val="0"/>
                </a:spcBef>
                <a:spcAft>
                  <a:spcPct val="0"/>
                </a:spcAft>
              </a:pPr>
              <a:r>
                <a:rPr lang="en-US" sz="1800">
                  <a:solidFill>
                    <a:srgbClr val="800000"/>
                  </a:solidFill>
                  <a:latin typeface="Calibri"/>
                </a:rPr>
                <a:t>At risk for </a:t>
              </a:r>
            </a:p>
            <a:p>
              <a:pPr algn="ctr" defTabSz="914400" eaLnBrk="0" fontAlgn="base" hangingPunct="0">
                <a:spcBef>
                  <a:spcPct val="0"/>
                </a:spcBef>
                <a:spcAft>
                  <a:spcPct val="0"/>
                </a:spcAft>
              </a:pPr>
              <a:r>
                <a:rPr lang="en-US" sz="1800">
                  <a:solidFill>
                    <a:srgbClr val="800000"/>
                  </a:solidFill>
                  <a:latin typeface="Calibri"/>
                </a:rPr>
                <a:t>complication</a:t>
              </a:r>
            </a:p>
          </p:txBody>
        </p:sp>
        <p:sp>
          <p:nvSpPr>
            <p:cNvPr id="55308" name="Text Box 11"/>
            <p:cNvSpPr txBox="1">
              <a:spLocks noChangeArrowheads="1"/>
            </p:cNvSpPr>
            <p:nvPr/>
          </p:nvSpPr>
          <p:spPr bwMode="auto">
            <a:xfrm>
              <a:off x="4086" y="3794"/>
              <a:ext cx="839"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ctr" defTabSz="914400" eaLnBrk="0" fontAlgn="base" hangingPunct="0">
                <a:spcBef>
                  <a:spcPct val="0"/>
                </a:spcBef>
                <a:spcAft>
                  <a:spcPct val="0"/>
                </a:spcAft>
              </a:pPr>
              <a:r>
                <a:rPr lang="en-US" sz="1800">
                  <a:solidFill>
                    <a:srgbClr val="003300"/>
                  </a:solidFill>
                  <a:latin typeface="Calibri"/>
                </a:rPr>
                <a:t>Responders </a:t>
              </a:r>
            </a:p>
            <a:p>
              <a:pPr algn="ctr" defTabSz="914400" eaLnBrk="0" fontAlgn="base" hangingPunct="0">
                <a:spcBef>
                  <a:spcPct val="0"/>
                </a:spcBef>
                <a:spcAft>
                  <a:spcPct val="0"/>
                </a:spcAft>
              </a:pPr>
              <a:r>
                <a:rPr lang="en-US" sz="1800">
                  <a:solidFill>
                    <a:srgbClr val="003300"/>
                  </a:solidFill>
                  <a:latin typeface="Calibri"/>
                </a:rPr>
                <a:t>or cured</a:t>
              </a:r>
            </a:p>
          </p:txBody>
        </p:sp>
        <p:sp>
          <p:nvSpPr>
            <p:cNvPr id="55309" name="Text Box 12"/>
            <p:cNvSpPr txBox="1">
              <a:spLocks noChangeArrowheads="1"/>
            </p:cNvSpPr>
            <p:nvPr/>
          </p:nvSpPr>
          <p:spPr bwMode="auto">
            <a:xfrm>
              <a:off x="314" y="3386"/>
              <a:ext cx="846" cy="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ctr" defTabSz="914400" eaLnBrk="0" fontAlgn="base" hangingPunct="0">
                <a:spcBef>
                  <a:spcPct val="0"/>
                </a:spcBef>
                <a:spcAft>
                  <a:spcPct val="0"/>
                </a:spcAft>
              </a:pPr>
              <a:r>
                <a:rPr lang="en-US" sz="2000" dirty="0">
                  <a:solidFill>
                    <a:srgbClr val="000000"/>
                  </a:solidFill>
                  <a:latin typeface="Calibri"/>
                </a:rPr>
                <a:t>Acceptable</a:t>
              </a:r>
            </a:p>
            <a:p>
              <a:pPr algn="ctr" defTabSz="914400" eaLnBrk="0" fontAlgn="base" hangingPunct="0">
                <a:spcBef>
                  <a:spcPct val="0"/>
                </a:spcBef>
                <a:spcAft>
                  <a:spcPct val="0"/>
                </a:spcAft>
              </a:pPr>
              <a:r>
                <a:rPr lang="en-US" sz="2000" dirty="0">
                  <a:solidFill>
                    <a:srgbClr val="000000"/>
                  </a:solidFill>
                  <a:latin typeface="Calibri"/>
                </a:rPr>
                <a:t>reference </a:t>
              </a:r>
            </a:p>
            <a:p>
              <a:pPr algn="ctr" defTabSz="914400" eaLnBrk="0" fontAlgn="base" hangingPunct="0">
                <a:spcBef>
                  <a:spcPct val="0"/>
                </a:spcBef>
                <a:spcAft>
                  <a:spcPct val="0"/>
                </a:spcAft>
              </a:pPr>
              <a:r>
                <a:rPr lang="en-US" sz="2000" dirty="0">
                  <a:solidFill>
                    <a:srgbClr val="000000"/>
                  </a:solidFill>
                  <a:latin typeface="Calibri"/>
                </a:rPr>
                <a:t>population</a:t>
              </a:r>
            </a:p>
          </p:txBody>
        </p:sp>
      </p:grpSp>
      <p:sp>
        <p:nvSpPr>
          <p:cNvPr id="310285" name="Text Box 13"/>
          <p:cNvSpPr txBox="1">
            <a:spLocks noChangeArrowheads="1"/>
          </p:cNvSpPr>
          <p:nvPr/>
        </p:nvSpPr>
        <p:spPr bwMode="auto">
          <a:xfrm>
            <a:off x="7833190" y="2708920"/>
            <a:ext cx="134732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square">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ctr" defTabSz="914400" eaLnBrk="0" fontAlgn="base" hangingPunct="0">
              <a:spcBef>
                <a:spcPct val="0"/>
              </a:spcBef>
              <a:spcAft>
                <a:spcPct val="0"/>
              </a:spcAft>
            </a:pPr>
            <a:r>
              <a:rPr lang="en-US" sz="4000" dirty="0">
                <a:solidFill>
                  <a:srgbClr val="CC0000"/>
                </a:solidFill>
                <a:latin typeface="Kristen ITC" pitchFamily="66" charset="0"/>
              </a:rPr>
              <a:t>← </a:t>
            </a:r>
            <a:r>
              <a:rPr lang="en-US" sz="2800" dirty="0" smtClean="0">
                <a:solidFill>
                  <a:srgbClr val="CC0000"/>
                </a:solidFill>
                <a:latin typeface="Kristen ITC" pitchFamily="66" charset="0"/>
              </a:rPr>
              <a:t>!!!!</a:t>
            </a:r>
            <a:endParaRPr lang="en-US" sz="2800" dirty="0">
              <a:solidFill>
                <a:srgbClr val="CC0000"/>
              </a:solidFill>
              <a:latin typeface="Kristen ITC" pitchFamily="66" charset="0"/>
            </a:endParaRPr>
          </a:p>
        </p:txBody>
      </p:sp>
    </p:spTree>
    <p:extLst>
      <p:ext uri="{BB962C8B-B14F-4D97-AF65-F5344CB8AC3E}">
        <p14:creationId xmlns:p14="http://schemas.microsoft.com/office/powerpoint/2010/main" xmlns="" val="23847062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0285"/>
                                        </p:tgtEl>
                                        <p:attrNameLst>
                                          <p:attrName>style.visibility</p:attrName>
                                        </p:attrNameLst>
                                      </p:cBhvr>
                                      <p:to>
                                        <p:strVal val="visible"/>
                                      </p:to>
                                    </p:set>
                                    <p:animEffect transition="in" filter="box(in)">
                                      <p:cBhvr>
                                        <p:cTn id="7" dur="500"/>
                                        <p:tgtEl>
                                          <p:spTgt spid="3102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5992"/>
            <a:ext cx="8229600" cy="1143000"/>
          </a:xfrm>
        </p:spPr>
        <p:txBody>
          <a:bodyPr>
            <a:normAutofit fontScale="90000"/>
          </a:bodyPr>
          <a:lstStyle/>
          <a:p>
            <a:r>
              <a:rPr lang="it-IT" dirty="0" err="1" smtClean="0"/>
              <a:t>However</a:t>
            </a:r>
            <a:r>
              <a:rPr lang="it-IT" dirty="0" smtClean="0"/>
              <a:t>, </a:t>
            </a:r>
            <a:r>
              <a:rPr lang="it-IT" dirty="0" err="1" smtClean="0"/>
              <a:t>reference</a:t>
            </a:r>
            <a:r>
              <a:rPr lang="it-IT" dirty="0" smtClean="0"/>
              <a:t> </a:t>
            </a:r>
            <a:r>
              <a:rPr lang="it-IT" dirty="0" err="1" smtClean="0"/>
              <a:t>values</a:t>
            </a:r>
            <a:r>
              <a:rPr lang="it-IT" dirty="0" smtClean="0"/>
              <a:t> </a:t>
            </a:r>
            <a:r>
              <a:rPr lang="it-IT" dirty="0" err="1" smtClean="0"/>
              <a:t>definition</a:t>
            </a:r>
            <a:r>
              <a:rPr lang="it-IT" dirty="0" smtClean="0"/>
              <a:t> </a:t>
            </a:r>
            <a:r>
              <a:rPr lang="it-IT" dirty="0" err="1" smtClean="0"/>
              <a:t>is</a:t>
            </a:r>
            <a:r>
              <a:rPr lang="it-IT" dirty="0" smtClean="0"/>
              <a:t> just </a:t>
            </a:r>
            <a:r>
              <a:rPr lang="it-IT" dirty="0" err="1" smtClean="0"/>
              <a:t>one</a:t>
            </a:r>
            <a:r>
              <a:rPr lang="it-IT" dirty="0" smtClean="0"/>
              <a:t> </a:t>
            </a:r>
            <a:r>
              <a:rPr lang="it-IT" dirty="0" err="1" smtClean="0"/>
              <a:t>of</a:t>
            </a:r>
            <a:r>
              <a:rPr lang="it-IT" dirty="0" smtClean="0"/>
              <a:t> the </a:t>
            </a:r>
            <a:r>
              <a:rPr lang="it-IT" dirty="0" err="1" smtClean="0"/>
              <a:t>possible</a:t>
            </a:r>
            <a:r>
              <a:rPr lang="it-IT" dirty="0" smtClean="0"/>
              <a:t> </a:t>
            </a:r>
            <a:r>
              <a:rPr lang="it-IT" dirty="0" err="1" smtClean="0"/>
              <a:t>approaches</a:t>
            </a:r>
            <a:r>
              <a:rPr lang="it-IT" dirty="0" smtClean="0"/>
              <a:t> </a:t>
            </a:r>
            <a:r>
              <a:rPr lang="it-IT" dirty="0" err="1" smtClean="0"/>
              <a:t>for</a:t>
            </a:r>
            <a:r>
              <a:rPr lang="it-IT" dirty="0" smtClean="0"/>
              <a:t> </a:t>
            </a:r>
            <a:r>
              <a:rPr lang="it-IT" dirty="0" err="1" smtClean="0"/>
              <a:t>cutoff</a:t>
            </a:r>
            <a:r>
              <a:rPr lang="it-IT" dirty="0" smtClean="0"/>
              <a:t> </a:t>
            </a:r>
            <a:r>
              <a:rPr lang="it-IT" dirty="0" err="1" smtClean="0"/>
              <a:t>setting</a:t>
            </a:r>
            <a:r>
              <a:rPr lang="it-IT" dirty="0" smtClean="0"/>
              <a:t> </a:t>
            </a:r>
            <a:endParaRPr lang="it-IT" dirty="0"/>
          </a:p>
        </p:txBody>
      </p:sp>
    </p:spTree>
    <p:extLst>
      <p:ext uri="{BB962C8B-B14F-4D97-AF65-F5344CB8AC3E}">
        <p14:creationId xmlns:p14="http://schemas.microsoft.com/office/powerpoint/2010/main" xmlns="" val="4275917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4048" y="404669"/>
            <a:ext cx="3257550" cy="65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20241" y="1154583"/>
            <a:ext cx="7051230" cy="4979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274145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2284" y="188645"/>
            <a:ext cx="6321924" cy="6470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Parentesi graffa chiusa 4"/>
          <p:cNvSpPr/>
          <p:nvPr/>
        </p:nvSpPr>
        <p:spPr>
          <a:xfrm>
            <a:off x="6156178" y="116632"/>
            <a:ext cx="216024" cy="4608512"/>
          </a:xfrm>
          <a:prstGeom prst="rightBrace">
            <a:avLst/>
          </a:prstGeom>
        </p:spPr>
        <p:style>
          <a:lnRef idx="3">
            <a:schemeClr val="accent1"/>
          </a:lnRef>
          <a:fillRef idx="0">
            <a:schemeClr val="accent1"/>
          </a:fillRef>
          <a:effectRef idx="2">
            <a:schemeClr val="accent1"/>
          </a:effectRef>
          <a:fontRef idx="minor">
            <a:schemeClr val="tx1"/>
          </a:fontRef>
        </p:style>
        <p:txBody>
          <a:bodyPr lIns="91380" tIns="45692" rIns="91380" bIns="45692" spcCol="0" rtlCol="0" anchor="ctr"/>
          <a:lstStyle/>
          <a:p>
            <a:pPr algn="ctr"/>
            <a:endParaRPr lang="it-IT">
              <a:solidFill>
                <a:prstClr val="black"/>
              </a:solidFill>
            </a:endParaRPr>
          </a:p>
        </p:txBody>
      </p:sp>
      <p:sp>
        <p:nvSpPr>
          <p:cNvPr id="6" name="Parentesi graffa chiusa 5"/>
          <p:cNvSpPr/>
          <p:nvPr/>
        </p:nvSpPr>
        <p:spPr>
          <a:xfrm>
            <a:off x="6143858" y="4856772"/>
            <a:ext cx="216024" cy="1944216"/>
          </a:xfrm>
          <a:prstGeom prst="rightBrace">
            <a:avLst/>
          </a:prstGeom>
        </p:spPr>
        <p:style>
          <a:lnRef idx="3">
            <a:schemeClr val="accent2"/>
          </a:lnRef>
          <a:fillRef idx="0">
            <a:schemeClr val="accent2"/>
          </a:fillRef>
          <a:effectRef idx="2">
            <a:schemeClr val="accent2"/>
          </a:effectRef>
          <a:fontRef idx="minor">
            <a:schemeClr val="tx1"/>
          </a:fontRef>
        </p:style>
        <p:txBody>
          <a:bodyPr lIns="91380" tIns="45692" rIns="91380" bIns="45692" spcCol="0" rtlCol="0" anchor="ctr"/>
          <a:lstStyle/>
          <a:p>
            <a:pPr algn="ctr"/>
            <a:endParaRPr lang="it-IT">
              <a:solidFill>
                <a:prstClr val="black"/>
              </a:solidFill>
            </a:endParaRPr>
          </a:p>
        </p:txBody>
      </p:sp>
      <p:sp>
        <p:nvSpPr>
          <p:cNvPr id="7" name="CasellaDiTesto 6"/>
          <p:cNvSpPr txBox="1"/>
          <p:nvPr/>
        </p:nvSpPr>
        <p:spPr>
          <a:xfrm>
            <a:off x="6982018" y="2236222"/>
            <a:ext cx="1586525" cy="369332"/>
          </a:xfrm>
          <a:prstGeom prst="rect">
            <a:avLst/>
          </a:prstGeom>
          <a:noFill/>
        </p:spPr>
        <p:txBody>
          <a:bodyPr wrap="none" lIns="91380" tIns="45692" rIns="91380" bIns="45692" rtlCol="0">
            <a:spAutoFit/>
          </a:bodyPr>
          <a:lstStyle/>
          <a:p>
            <a:r>
              <a:rPr lang="it-IT" dirty="0" err="1">
                <a:solidFill>
                  <a:srgbClr val="0070C0"/>
                </a:solidFill>
              </a:rPr>
              <a:t>Setting</a:t>
            </a:r>
            <a:r>
              <a:rPr lang="it-IT" dirty="0">
                <a:solidFill>
                  <a:srgbClr val="0070C0"/>
                </a:solidFill>
              </a:rPr>
              <a:t> </a:t>
            </a:r>
            <a:r>
              <a:rPr lang="it-IT" dirty="0" err="1">
                <a:solidFill>
                  <a:srgbClr val="0070C0"/>
                </a:solidFill>
              </a:rPr>
              <a:t>cutoffs</a:t>
            </a:r>
            <a:r>
              <a:rPr lang="it-IT" dirty="0">
                <a:solidFill>
                  <a:srgbClr val="0070C0"/>
                </a:solidFill>
              </a:rPr>
              <a:t> </a:t>
            </a:r>
          </a:p>
        </p:txBody>
      </p:sp>
      <p:sp>
        <p:nvSpPr>
          <p:cNvPr id="10" name="CasellaDiTesto 9"/>
          <p:cNvSpPr txBox="1"/>
          <p:nvPr/>
        </p:nvSpPr>
        <p:spPr>
          <a:xfrm>
            <a:off x="7031973" y="5062730"/>
            <a:ext cx="2220673" cy="1200329"/>
          </a:xfrm>
          <a:prstGeom prst="rect">
            <a:avLst/>
          </a:prstGeom>
          <a:noFill/>
        </p:spPr>
        <p:txBody>
          <a:bodyPr wrap="none" lIns="91380" tIns="45692" rIns="91380" bIns="45692" rtlCol="0">
            <a:spAutoFit/>
          </a:bodyPr>
          <a:lstStyle/>
          <a:p>
            <a:r>
              <a:rPr lang="it-IT" dirty="0">
                <a:solidFill>
                  <a:srgbClr val="C00000"/>
                </a:solidFill>
              </a:rPr>
              <a:t>Using </a:t>
            </a:r>
            <a:r>
              <a:rPr lang="it-IT" dirty="0" err="1" smtClean="0">
                <a:solidFill>
                  <a:srgbClr val="C00000"/>
                </a:solidFill>
              </a:rPr>
              <a:t>cutoffs</a:t>
            </a:r>
            <a:endParaRPr lang="it-IT" dirty="0">
              <a:solidFill>
                <a:srgbClr val="C00000"/>
              </a:solidFill>
            </a:endParaRPr>
          </a:p>
          <a:p>
            <a:r>
              <a:rPr lang="it-IT" dirty="0">
                <a:solidFill>
                  <a:srgbClr val="C00000"/>
                </a:solidFill>
              </a:rPr>
              <a:t>(or </a:t>
            </a:r>
            <a:r>
              <a:rPr lang="it-IT" dirty="0" err="1">
                <a:solidFill>
                  <a:srgbClr val="C00000"/>
                </a:solidFill>
              </a:rPr>
              <a:t>comparing</a:t>
            </a:r>
            <a:r>
              <a:rPr lang="it-IT" dirty="0">
                <a:solidFill>
                  <a:srgbClr val="C00000"/>
                </a:solidFill>
              </a:rPr>
              <a:t> </a:t>
            </a:r>
            <a:r>
              <a:rPr lang="it-IT" dirty="0" err="1">
                <a:solidFill>
                  <a:srgbClr val="C00000"/>
                </a:solidFill>
              </a:rPr>
              <a:t>cutoff</a:t>
            </a:r>
            <a:r>
              <a:rPr lang="it-IT" dirty="0">
                <a:solidFill>
                  <a:srgbClr val="C00000"/>
                </a:solidFill>
              </a:rPr>
              <a:t>)</a:t>
            </a:r>
          </a:p>
          <a:p>
            <a:r>
              <a:rPr lang="it-IT" dirty="0">
                <a:solidFill>
                  <a:srgbClr val="C00000"/>
                </a:solidFill>
              </a:rPr>
              <a:t>to </a:t>
            </a:r>
            <a:r>
              <a:rPr lang="it-IT" dirty="0" err="1">
                <a:solidFill>
                  <a:srgbClr val="C00000"/>
                </a:solidFill>
              </a:rPr>
              <a:t>predict</a:t>
            </a:r>
            <a:r>
              <a:rPr lang="it-IT" dirty="0">
                <a:solidFill>
                  <a:srgbClr val="C00000"/>
                </a:solidFill>
              </a:rPr>
              <a:t> </a:t>
            </a:r>
            <a:r>
              <a:rPr lang="it-IT" dirty="0" err="1">
                <a:solidFill>
                  <a:srgbClr val="C00000"/>
                </a:solidFill>
              </a:rPr>
              <a:t>outcomes</a:t>
            </a:r>
            <a:r>
              <a:rPr lang="it-IT" dirty="0">
                <a:solidFill>
                  <a:srgbClr val="C00000"/>
                </a:solidFill>
              </a:rPr>
              <a:t>  </a:t>
            </a:r>
          </a:p>
          <a:p>
            <a:endParaRPr lang="it-IT" dirty="0">
              <a:solidFill>
                <a:srgbClr val="C00000"/>
              </a:solidFill>
            </a:endParaRPr>
          </a:p>
        </p:txBody>
      </p:sp>
      <p:sp>
        <p:nvSpPr>
          <p:cNvPr id="3" name="CasellaDiTesto 2"/>
          <p:cNvSpPr txBox="1"/>
          <p:nvPr/>
        </p:nvSpPr>
        <p:spPr>
          <a:xfrm>
            <a:off x="16575" y="6604084"/>
            <a:ext cx="2627120" cy="259857"/>
          </a:xfrm>
          <a:prstGeom prst="rect">
            <a:avLst/>
          </a:prstGeom>
          <a:noFill/>
        </p:spPr>
        <p:txBody>
          <a:bodyPr wrap="none" lIns="91390" tIns="45697" rIns="91390" bIns="45697" rtlCol="0">
            <a:spAutoFit/>
          </a:bodyPr>
          <a:lstStyle/>
          <a:p>
            <a:r>
              <a:rPr lang="it-IT" sz="1100" i="1" dirty="0">
                <a:solidFill>
                  <a:srgbClr val="1F497D">
                    <a:lumMod val="60000"/>
                    <a:lumOff val="40000"/>
                  </a:srgbClr>
                </a:solidFill>
              </a:rPr>
              <a:t>Colli A, Fraquelli M, et al., </a:t>
            </a:r>
            <a:r>
              <a:rPr lang="it-IT" sz="1100" i="1" dirty="0" err="1">
                <a:solidFill>
                  <a:srgbClr val="1F497D">
                    <a:lumMod val="60000"/>
                    <a:lumOff val="40000"/>
                  </a:srgbClr>
                </a:solidFill>
              </a:rPr>
              <a:t>Hepatology</a:t>
            </a:r>
            <a:r>
              <a:rPr lang="it-IT" sz="1100" i="1" dirty="0">
                <a:solidFill>
                  <a:srgbClr val="1F497D">
                    <a:lumMod val="60000"/>
                    <a:lumOff val="40000"/>
                  </a:srgbClr>
                </a:solidFill>
              </a:rPr>
              <a:t> 2014</a:t>
            </a:r>
          </a:p>
        </p:txBody>
      </p:sp>
      <p:pic>
        <p:nvPicPr>
          <p:cNvPr id="1536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5400000">
            <a:off x="4883898" y="-525898"/>
            <a:ext cx="432049" cy="2437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a:off x="4756799" y="791187"/>
            <a:ext cx="278474" cy="13681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uppo 11"/>
          <p:cNvGrpSpPr/>
          <p:nvPr/>
        </p:nvGrpSpPr>
        <p:grpSpPr>
          <a:xfrm>
            <a:off x="4100598" y="2132857"/>
            <a:ext cx="1687154" cy="2567595"/>
            <a:chOff x="4100598" y="2132857"/>
            <a:chExt cx="1687154" cy="2567595"/>
          </a:xfrm>
        </p:grpSpPr>
        <p:pic>
          <p:nvPicPr>
            <p:cNvPr id="15366"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5400000">
              <a:off x="4621975" y="3055316"/>
              <a:ext cx="644399" cy="1687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uppo 3"/>
            <p:cNvGrpSpPr/>
            <p:nvPr/>
          </p:nvGrpSpPr>
          <p:grpSpPr>
            <a:xfrm>
              <a:off x="4100598" y="2132857"/>
              <a:ext cx="1687154" cy="2567595"/>
              <a:chOff x="4108982" y="2132856"/>
              <a:chExt cx="1687154" cy="2567595"/>
            </a:xfrm>
          </p:grpSpPr>
          <p:cxnSp>
            <p:nvCxnSpPr>
              <p:cNvPr id="11" name="Connettore 2 10"/>
              <p:cNvCxnSpPr/>
              <p:nvPr/>
            </p:nvCxnSpPr>
            <p:spPr>
              <a:xfrm flipV="1">
                <a:off x="5796136" y="2132856"/>
                <a:ext cx="0" cy="187220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3" name="Connettore 2 12"/>
              <p:cNvCxnSpPr/>
              <p:nvPr/>
            </p:nvCxnSpPr>
            <p:spPr>
              <a:xfrm>
                <a:off x="5796136" y="4005064"/>
                <a:ext cx="0" cy="69538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nvGrpSpPr>
              <p:cNvPr id="2" name="Gruppo 1"/>
              <p:cNvGrpSpPr/>
              <p:nvPr/>
            </p:nvGrpSpPr>
            <p:grpSpPr>
              <a:xfrm>
                <a:off x="4108982" y="2904074"/>
                <a:ext cx="1687154" cy="1317018"/>
                <a:chOff x="4108982" y="2904074"/>
                <a:chExt cx="1687154" cy="1317018"/>
              </a:xfrm>
            </p:grpSpPr>
            <p:pic>
              <p:nvPicPr>
                <p:cNvPr id="15364"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rot="5400000">
                  <a:off x="4302993" y="2803131"/>
                  <a:ext cx="492099" cy="693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5400000">
                  <a:off x="4447791" y="3028668"/>
                  <a:ext cx="625651" cy="11147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5400000">
                  <a:off x="4630359" y="3055316"/>
                  <a:ext cx="644399" cy="1687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grpSp>
        <p:nvGrpSpPr>
          <p:cNvPr id="14" name="Gruppo 13"/>
          <p:cNvGrpSpPr/>
          <p:nvPr/>
        </p:nvGrpSpPr>
        <p:grpSpPr>
          <a:xfrm>
            <a:off x="4419904" y="4856771"/>
            <a:ext cx="1520248" cy="1753791"/>
            <a:chOff x="4419904" y="4856771"/>
            <a:chExt cx="1520248" cy="1753791"/>
          </a:xfrm>
        </p:grpSpPr>
        <p:pic>
          <p:nvPicPr>
            <p:cNvPr id="15367" name="Picture 7"/>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419904" y="5073328"/>
              <a:ext cx="69532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9" name="Picture 9"/>
            <p:cNvPicPr>
              <a:picLocks noChangeAspect="1" noChangeArrowheads="1"/>
            </p:cNvPicPr>
            <p:nvPr/>
          </p:nvPicPr>
          <p:blipFill rotWithShape="1">
            <a:blip r:embed="rId9">
              <a:extLst>
                <a:ext uri="{28A0092B-C50C-407E-A947-70E740481C1C}">
                  <a14:useLocalDpi xmlns:a14="http://schemas.microsoft.com/office/drawing/2010/main" xmlns="" val="0"/>
                </a:ext>
              </a:extLst>
            </a:blip>
            <a:srcRect l="81586"/>
            <a:stretch/>
          </p:blipFill>
          <p:spPr bwMode="auto">
            <a:xfrm>
              <a:off x="4641522" y="5508998"/>
              <a:ext cx="311036"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70" name="Picture 10"/>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635352" y="4856771"/>
              <a:ext cx="304800" cy="1753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1299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par>
                                <p:cTn id="8" presetID="10" presetClass="entr" presetSubtype="0" fill="hold"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fade">
                                      <p:cBhvr>
                                        <p:cTn id="10" dur="500"/>
                                        <p:tgtEl>
                                          <p:spTgt spid="153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Line 2"/>
          <p:cNvSpPr>
            <a:spLocks noChangeShapeType="1"/>
          </p:cNvSpPr>
          <p:nvPr/>
        </p:nvSpPr>
        <p:spPr bwMode="auto">
          <a:xfrm>
            <a:off x="912813" y="3209925"/>
            <a:ext cx="7154862" cy="0"/>
          </a:xfrm>
          <a:prstGeom prst="line">
            <a:avLst/>
          </a:prstGeom>
          <a:noFill/>
          <a:ln w="76200">
            <a:solidFill>
              <a:srgbClr val="FFFF00"/>
            </a:solidFill>
            <a:round/>
            <a:headEnd type="none" w="lg" len="lg"/>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218563" name="Text Box 3"/>
          <p:cNvSpPr txBox="1">
            <a:spLocks noChangeArrowheads="1"/>
          </p:cNvSpPr>
          <p:nvPr/>
        </p:nvSpPr>
        <p:spPr bwMode="auto">
          <a:xfrm>
            <a:off x="2794000" y="2559050"/>
            <a:ext cx="28829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FFFF00"/>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nchor="ctr">
            <a:spAutoFit/>
          </a:bodyPr>
          <a:lstStyle/>
          <a:p>
            <a:pPr algn="ctr" defTabSz="913926" eaLnBrk="0" fontAlgn="base" hangingPunct="0">
              <a:spcBef>
                <a:spcPct val="0"/>
              </a:spcBef>
              <a:spcAft>
                <a:spcPct val="0"/>
              </a:spcAft>
            </a:pPr>
            <a:r>
              <a:rPr lang="en-US" sz="2400" dirty="0">
                <a:solidFill>
                  <a:srgbClr val="FFFF00"/>
                </a:solidFill>
              </a:rPr>
              <a:t>Continuous variable</a:t>
            </a:r>
          </a:p>
        </p:txBody>
      </p:sp>
      <p:sp>
        <p:nvSpPr>
          <p:cNvPr id="1218564" name="Line 4"/>
          <p:cNvSpPr>
            <a:spLocks noChangeShapeType="1"/>
          </p:cNvSpPr>
          <p:nvPr/>
        </p:nvSpPr>
        <p:spPr bwMode="auto">
          <a:xfrm>
            <a:off x="850905" y="1673225"/>
            <a:ext cx="7154863" cy="0"/>
          </a:xfrm>
          <a:prstGeom prst="line">
            <a:avLst/>
          </a:prstGeom>
          <a:noFill/>
          <a:ln w="76200">
            <a:solidFill>
              <a:srgbClr val="66FF33"/>
            </a:solidFill>
            <a:round/>
            <a:headEnd type="none" w="lg" len="lg"/>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218565" name="Text Box 5"/>
          <p:cNvSpPr txBox="1">
            <a:spLocks noChangeArrowheads="1"/>
          </p:cNvSpPr>
          <p:nvPr/>
        </p:nvSpPr>
        <p:spPr bwMode="auto">
          <a:xfrm>
            <a:off x="3178180" y="930275"/>
            <a:ext cx="2252663"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66FF33"/>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nchor="ctr">
            <a:spAutoFit/>
          </a:bodyPr>
          <a:lstStyle/>
          <a:p>
            <a:pPr algn="ctr" defTabSz="913926" eaLnBrk="0" fontAlgn="base" hangingPunct="0">
              <a:spcBef>
                <a:spcPct val="0"/>
              </a:spcBef>
              <a:spcAft>
                <a:spcPct val="0"/>
              </a:spcAft>
            </a:pPr>
            <a:r>
              <a:rPr lang="en-US" sz="2400" dirty="0">
                <a:solidFill>
                  <a:srgbClr val="66FF33"/>
                </a:solidFill>
              </a:rPr>
              <a:t>Risk of disease</a:t>
            </a:r>
          </a:p>
        </p:txBody>
      </p:sp>
      <p:sp>
        <p:nvSpPr>
          <p:cNvPr id="1218566" name="AutoShape 6"/>
          <p:cNvSpPr>
            <a:spLocks noChangeArrowheads="1"/>
          </p:cNvSpPr>
          <p:nvPr/>
        </p:nvSpPr>
        <p:spPr bwMode="auto">
          <a:xfrm>
            <a:off x="467544" y="4484678"/>
            <a:ext cx="7538223" cy="1104562"/>
          </a:xfrm>
          <a:prstGeom prst="rtTriangle">
            <a:avLst/>
          </a:prstGeom>
          <a:solidFill>
            <a:schemeClr val="hlink"/>
          </a:solidFill>
          <a:ln>
            <a:noFill/>
          </a:ln>
          <a:effectLst/>
          <a:extLst>
            <a:ext uri="{91240B29-F687-4F45-9708-019B960494DF}">
              <a14:hiddenLine xmlns:a14="http://schemas.microsoft.com/office/drawing/2010/main" xmlns="" w="12700">
                <a:solidFill>
                  <a:srgbClr val="FF99FF"/>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390" tIns="45697" rIns="91390" bIns="45697"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218567" name="AutoShape 7"/>
          <p:cNvSpPr>
            <a:spLocks noChangeArrowheads="1"/>
          </p:cNvSpPr>
          <p:nvPr/>
        </p:nvSpPr>
        <p:spPr bwMode="auto">
          <a:xfrm flipH="1" flipV="1">
            <a:off x="467544" y="4484678"/>
            <a:ext cx="7457254" cy="1104561"/>
          </a:xfrm>
          <a:prstGeom prst="rtTriangle">
            <a:avLst/>
          </a:prstGeom>
          <a:solidFill>
            <a:srgbClr val="FF99FF"/>
          </a:solidFill>
          <a:ln>
            <a:noFill/>
          </a:ln>
          <a:effectLst/>
          <a:extLst>
            <a:ext uri="{91240B29-F687-4F45-9708-019B960494DF}">
              <a14:hiddenLine xmlns:a14="http://schemas.microsoft.com/office/drawing/2010/main" xmlns="" w="12700">
                <a:solidFill>
                  <a:srgbClr val="FF99FF"/>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390" tIns="45697" rIns="91390" bIns="45697"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218568" name="Text Box 8"/>
          <p:cNvSpPr txBox="1">
            <a:spLocks noChangeArrowheads="1"/>
          </p:cNvSpPr>
          <p:nvPr/>
        </p:nvSpPr>
        <p:spPr bwMode="auto">
          <a:xfrm>
            <a:off x="821915" y="5683667"/>
            <a:ext cx="1807378" cy="5251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FFFF00"/>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nchor="ctr">
            <a:spAutoFit/>
          </a:bodyPr>
          <a:lstStyle/>
          <a:p>
            <a:pPr algn="ctr" defTabSz="913926" eaLnBrk="0" fontAlgn="base" hangingPunct="0">
              <a:spcBef>
                <a:spcPct val="0"/>
              </a:spcBef>
              <a:spcAft>
                <a:spcPct val="0"/>
              </a:spcAft>
            </a:pPr>
            <a:r>
              <a:rPr lang="en-US" sz="2800" dirty="0">
                <a:solidFill>
                  <a:srgbClr val="CCCCFF"/>
                </a:solidFill>
              </a:rPr>
              <a:t>Sensitivity</a:t>
            </a:r>
          </a:p>
        </p:txBody>
      </p:sp>
      <p:sp>
        <p:nvSpPr>
          <p:cNvPr id="1218569" name="Text Box 9"/>
          <p:cNvSpPr txBox="1">
            <a:spLocks noChangeArrowheads="1"/>
          </p:cNvSpPr>
          <p:nvPr/>
        </p:nvSpPr>
        <p:spPr bwMode="auto">
          <a:xfrm>
            <a:off x="5676900" y="4005064"/>
            <a:ext cx="2247900" cy="5251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FFFF00"/>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390" tIns="45697" rIns="91390" bIns="45697" anchor="ctr">
            <a:spAutoFit/>
          </a:bodyPr>
          <a:lstStyle/>
          <a:p>
            <a:pPr algn="ctr" defTabSz="913926" eaLnBrk="0" fontAlgn="base" hangingPunct="0">
              <a:spcBef>
                <a:spcPct val="0"/>
              </a:spcBef>
              <a:spcAft>
                <a:spcPct val="0"/>
              </a:spcAft>
            </a:pPr>
            <a:r>
              <a:rPr lang="en-US" sz="2800" dirty="0">
                <a:solidFill>
                  <a:srgbClr val="FF99FF"/>
                </a:solidFill>
              </a:rPr>
              <a:t>Specificity</a:t>
            </a:r>
          </a:p>
        </p:txBody>
      </p:sp>
      <p:sp>
        <p:nvSpPr>
          <p:cNvPr id="1218570" name="Text Box 10"/>
          <p:cNvSpPr txBox="1">
            <a:spLocks noChangeArrowheads="1"/>
          </p:cNvSpPr>
          <p:nvPr/>
        </p:nvSpPr>
        <p:spPr bwMode="auto">
          <a:xfrm>
            <a:off x="793003" y="3321816"/>
            <a:ext cx="1592176" cy="37154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FFFF00"/>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nchor="ctr">
            <a:spAutoFit/>
          </a:bodyPr>
          <a:lstStyle/>
          <a:p>
            <a:pPr algn="ctr" defTabSz="913926" eaLnBrk="0" fontAlgn="base" hangingPunct="0">
              <a:spcBef>
                <a:spcPct val="0"/>
              </a:spcBef>
              <a:spcAft>
                <a:spcPct val="0"/>
              </a:spcAft>
            </a:pPr>
            <a:r>
              <a:rPr lang="en-US" dirty="0" smtClean="0">
                <a:solidFill>
                  <a:srgbClr val="FFFF00"/>
                </a:solidFill>
              </a:rPr>
              <a:t>“LOW”  levels</a:t>
            </a:r>
          </a:p>
        </p:txBody>
      </p:sp>
      <p:sp>
        <p:nvSpPr>
          <p:cNvPr id="1218571" name="Text Box 11"/>
          <p:cNvSpPr txBox="1">
            <a:spLocks noChangeArrowheads="1"/>
          </p:cNvSpPr>
          <p:nvPr/>
        </p:nvSpPr>
        <p:spPr bwMode="auto">
          <a:xfrm>
            <a:off x="6088126" y="3321816"/>
            <a:ext cx="1644524" cy="37154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FFFF00"/>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nchor="ctr">
            <a:spAutoFit/>
          </a:bodyPr>
          <a:lstStyle/>
          <a:p>
            <a:pPr algn="ctr" defTabSz="913926" eaLnBrk="0" fontAlgn="base" hangingPunct="0">
              <a:spcBef>
                <a:spcPct val="0"/>
              </a:spcBef>
              <a:spcAft>
                <a:spcPct val="0"/>
              </a:spcAft>
            </a:pPr>
            <a:r>
              <a:rPr lang="en-US" dirty="0" smtClean="0">
                <a:solidFill>
                  <a:srgbClr val="FFFF00"/>
                </a:solidFill>
              </a:rPr>
              <a:t>“HIGH”  levels</a:t>
            </a:r>
          </a:p>
        </p:txBody>
      </p:sp>
      <p:grpSp>
        <p:nvGrpSpPr>
          <p:cNvPr id="1218572" name="Group 12"/>
          <p:cNvGrpSpPr>
            <a:grpSpLocks/>
          </p:cNvGrpSpPr>
          <p:nvPr/>
        </p:nvGrpSpPr>
        <p:grpSpPr bwMode="auto">
          <a:xfrm>
            <a:off x="2497138" y="3311524"/>
            <a:ext cx="3286125" cy="873125"/>
            <a:chOff x="1573" y="2086"/>
            <a:chExt cx="2070" cy="550"/>
          </a:xfrm>
        </p:grpSpPr>
        <p:grpSp>
          <p:nvGrpSpPr>
            <p:cNvPr id="1218573" name="Group 13"/>
            <p:cNvGrpSpPr>
              <a:grpSpLocks/>
            </p:cNvGrpSpPr>
            <p:nvPr/>
          </p:nvGrpSpPr>
          <p:grpSpPr bwMode="auto">
            <a:xfrm>
              <a:off x="2158" y="2086"/>
              <a:ext cx="923" cy="356"/>
              <a:chOff x="2158" y="2086"/>
              <a:chExt cx="923" cy="356"/>
            </a:xfrm>
          </p:grpSpPr>
          <p:sp>
            <p:nvSpPr>
              <p:cNvPr id="1218574" name="Line 14"/>
              <p:cNvSpPr>
                <a:spLocks noChangeShapeType="1"/>
              </p:cNvSpPr>
              <p:nvPr/>
            </p:nvSpPr>
            <p:spPr bwMode="auto">
              <a:xfrm flipV="1">
                <a:off x="2604" y="2211"/>
                <a:ext cx="0" cy="231"/>
              </a:xfrm>
              <a:prstGeom prst="line">
                <a:avLst/>
              </a:prstGeom>
              <a:noFill/>
              <a:ln w="12700">
                <a:solidFill>
                  <a:srgbClr val="FFFFFF"/>
                </a:solidFill>
                <a:round/>
                <a:headEnd type="none" w="lg" len="lg"/>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218575" name="Line 15"/>
              <p:cNvSpPr>
                <a:spLocks noChangeShapeType="1"/>
              </p:cNvSpPr>
              <p:nvPr/>
            </p:nvSpPr>
            <p:spPr bwMode="auto">
              <a:xfrm flipH="1">
                <a:off x="2158" y="2211"/>
                <a:ext cx="446" cy="0"/>
              </a:xfrm>
              <a:prstGeom prst="line">
                <a:avLst/>
              </a:prstGeom>
              <a:noFill/>
              <a:ln w="12700">
                <a:solidFill>
                  <a:srgbClr val="FFFFFF"/>
                </a:solidFill>
                <a:round/>
                <a:headEnd type="none" w="lg" len="lg"/>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218576" name="Line 16"/>
              <p:cNvSpPr>
                <a:spLocks noChangeShapeType="1"/>
              </p:cNvSpPr>
              <p:nvPr/>
            </p:nvSpPr>
            <p:spPr bwMode="auto">
              <a:xfrm flipH="1">
                <a:off x="2635" y="2211"/>
                <a:ext cx="446" cy="0"/>
              </a:xfrm>
              <a:prstGeom prst="line">
                <a:avLst/>
              </a:prstGeom>
              <a:noFill/>
              <a:ln w="12700">
                <a:solidFill>
                  <a:srgbClr val="FFFFFF"/>
                </a:solidFill>
                <a:round/>
                <a:headEnd type="none" w="lg" len="lg"/>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218577" name="Line 17"/>
              <p:cNvSpPr>
                <a:spLocks noChangeShapeType="1"/>
              </p:cNvSpPr>
              <p:nvPr/>
            </p:nvSpPr>
            <p:spPr bwMode="auto">
              <a:xfrm flipV="1">
                <a:off x="2158" y="2094"/>
                <a:ext cx="0" cy="117"/>
              </a:xfrm>
              <a:prstGeom prst="line">
                <a:avLst/>
              </a:prstGeom>
              <a:noFill/>
              <a:ln w="12700">
                <a:solidFill>
                  <a:srgbClr val="FFFFFF"/>
                </a:solidFill>
                <a:round/>
                <a:headEnd type="none" w="lg" len="lg"/>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218578" name="Line 18"/>
              <p:cNvSpPr>
                <a:spLocks noChangeShapeType="1"/>
              </p:cNvSpPr>
              <p:nvPr/>
            </p:nvSpPr>
            <p:spPr bwMode="auto">
              <a:xfrm flipV="1">
                <a:off x="2605" y="2086"/>
                <a:ext cx="0" cy="117"/>
              </a:xfrm>
              <a:prstGeom prst="line">
                <a:avLst/>
              </a:prstGeom>
              <a:noFill/>
              <a:ln w="12700">
                <a:solidFill>
                  <a:srgbClr val="FFFFFF"/>
                </a:solidFill>
                <a:round/>
                <a:headEnd type="none" w="lg" len="lg"/>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218579" name="Line 19"/>
              <p:cNvSpPr>
                <a:spLocks noChangeShapeType="1"/>
              </p:cNvSpPr>
              <p:nvPr/>
            </p:nvSpPr>
            <p:spPr bwMode="auto">
              <a:xfrm flipV="1">
                <a:off x="3047" y="2086"/>
                <a:ext cx="0" cy="117"/>
              </a:xfrm>
              <a:prstGeom prst="line">
                <a:avLst/>
              </a:prstGeom>
              <a:noFill/>
              <a:ln w="12700">
                <a:solidFill>
                  <a:srgbClr val="FFFFFF"/>
                </a:solidFill>
                <a:round/>
                <a:headEnd type="none" w="lg" len="lg"/>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218580" name="Line 20"/>
              <p:cNvSpPr>
                <a:spLocks noChangeShapeType="1"/>
              </p:cNvSpPr>
              <p:nvPr/>
            </p:nvSpPr>
            <p:spPr bwMode="auto">
              <a:xfrm flipV="1">
                <a:off x="2384" y="2086"/>
                <a:ext cx="0" cy="117"/>
              </a:xfrm>
              <a:prstGeom prst="line">
                <a:avLst/>
              </a:prstGeom>
              <a:noFill/>
              <a:ln w="12700">
                <a:solidFill>
                  <a:srgbClr val="FFFFFF"/>
                </a:solidFill>
                <a:round/>
                <a:headEnd type="none" w="lg" len="lg"/>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218581" name="Line 21"/>
              <p:cNvSpPr>
                <a:spLocks noChangeShapeType="1"/>
              </p:cNvSpPr>
              <p:nvPr/>
            </p:nvSpPr>
            <p:spPr bwMode="auto">
              <a:xfrm flipV="1">
                <a:off x="2813" y="2086"/>
                <a:ext cx="0" cy="117"/>
              </a:xfrm>
              <a:prstGeom prst="line">
                <a:avLst/>
              </a:prstGeom>
              <a:noFill/>
              <a:ln w="12700">
                <a:solidFill>
                  <a:srgbClr val="FFFFFF"/>
                </a:solidFill>
                <a:round/>
                <a:headEnd type="none" w="lg" len="lg"/>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defTabSz="913926" eaLnBrk="0" fontAlgn="base" hangingPunct="0">
                  <a:spcBef>
                    <a:spcPct val="0"/>
                  </a:spcBef>
                  <a:spcAft>
                    <a:spcPct val="0"/>
                  </a:spcAft>
                </a:pPr>
                <a:endParaRPr lang="it-IT" smtClean="0">
                  <a:solidFill>
                    <a:srgbClr val="FFFF00"/>
                  </a:solidFill>
                </a:endParaRPr>
              </a:p>
            </p:txBody>
          </p:sp>
        </p:grpSp>
        <p:sp>
          <p:nvSpPr>
            <p:cNvPr id="1218583" name="Text Box 23"/>
            <p:cNvSpPr txBox="1">
              <a:spLocks noChangeArrowheads="1"/>
            </p:cNvSpPr>
            <p:nvPr/>
          </p:nvSpPr>
          <p:spPr bwMode="auto">
            <a:xfrm>
              <a:off x="1573" y="2405"/>
              <a:ext cx="2070"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FFFF00"/>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defTabSz="913926" eaLnBrk="0" fontAlgn="base" hangingPunct="0">
                <a:spcBef>
                  <a:spcPct val="0"/>
                </a:spcBef>
                <a:spcAft>
                  <a:spcPct val="0"/>
                </a:spcAft>
              </a:pPr>
              <a:r>
                <a:rPr lang="en-US" b="1" dirty="0" smtClean="0">
                  <a:solidFill>
                    <a:srgbClr val="FFFFFF"/>
                  </a:solidFill>
                </a:rPr>
                <a:t>THRESHOLDS</a:t>
              </a:r>
            </a:p>
          </p:txBody>
        </p:sp>
      </p:grpSp>
    </p:spTree>
    <p:extLst>
      <p:ext uri="{BB962C8B-B14F-4D97-AF65-F5344CB8AC3E}">
        <p14:creationId xmlns:p14="http://schemas.microsoft.com/office/powerpoint/2010/main" xmlns="" val="1320435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572"/>
                                        </p:tgtEl>
                                        <p:attrNameLst>
                                          <p:attrName>style.visibility</p:attrName>
                                        </p:attrNameLst>
                                      </p:cBhvr>
                                      <p:to>
                                        <p:strVal val="visible"/>
                                      </p:to>
                                    </p:set>
                                    <p:anim calcmode="lin" valueType="num">
                                      <p:cBhvr additive="base">
                                        <p:cTn id="7" dur="500" fill="hold"/>
                                        <p:tgtEl>
                                          <p:spTgt spid="1218572"/>
                                        </p:tgtEl>
                                        <p:attrNameLst>
                                          <p:attrName>ppt_x</p:attrName>
                                        </p:attrNameLst>
                                      </p:cBhvr>
                                      <p:tavLst>
                                        <p:tav tm="0">
                                          <p:val>
                                            <p:strVal val="#ppt_x"/>
                                          </p:val>
                                        </p:tav>
                                        <p:tav tm="100000">
                                          <p:val>
                                            <p:strVal val="#ppt_x"/>
                                          </p:val>
                                        </p:tav>
                                      </p:tavLst>
                                    </p:anim>
                                    <p:anim calcmode="lin" valueType="num">
                                      <p:cBhvr additive="base">
                                        <p:cTn id="8" dur="500" fill="hold"/>
                                        <p:tgtEl>
                                          <p:spTgt spid="12185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444606" y="476672"/>
            <a:ext cx="8229600" cy="1143000"/>
          </a:xfrm>
        </p:spPr>
        <p:txBody>
          <a:bodyPr/>
          <a:lstStyle/>
          <a:p>
            <a:r>
              <a:rPr lang="it-IT" dirty="0" err="1" smtClean="0"/>
              <a:t>Distributions</a:t>
            </a:r>
            <a:r>
              <a:rPr lang="it-IT" dirty="0" smtClean="0"/>
              <a:t> of test </a:t>
            </a:r>
            <a:r>
              <a:rPr lang="it-IT" dirty="0" err="1" smtClean="0"/>
              <a:t>results</a:t>
            </a:r>
            <a:endParaRPr lang="it-IT" dirty="0"/>
          </a:p>
        </p:txBody>
      </p:sp>
      <p:pic>
        <p:nvPicPr>
          <p:cNvPr id="1026" name="Picture 2" descr="http://www.merckmanuals.com/media/professional/figures/SPS_distributions_test_results.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8" y="2132856"/>
            <a:ext cx="6743565" cy="273630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ttangolo 9"/>
          <p:cNvSpPr/>
          <p:nvPr/>
        </p:nvSpPr>
        <p:spPr>
          <a:xfrm>
            <a:off x="183205" y="4941168"/>
            <a:ext cx="8896427" cy="954107"/>
          </a:xfrm>
          <a:prstGeom prst="rect">
            <a:avLst/>
          </a:prstGeom>
        </p:spPr>
        <p:txBody>
          <a:bodyPr wrap="square" lIns="91380" tIns="45692" rIns="91380" bIns="45692">
            <a:spAutoFit/>
          </a:bodyPr>
          <a:lstStyle/>
          <a:p>
            <a:r>
              <a:rPr lang="en-US" sz="1400" dirty="0">
                <a:solidFill>
                  <a:prstClr val="black"/>
                </a:solidFill>
              </a:rPr>
              <a:t>Changing the cutoff criterion from 1 to 2 (i.e., lowering the threshold) </a:t>
            </a:r>
          </a:p>
          <a:p>
            <a:endParaRPr lang="en-US" sz="1400" dirty="0">
              <a:solidFill>
                <a:prstClr val="black"/>
              </a:solidFill>
            </a:endParaRPr>
          </a:p>
          <a:p>
            <a:pPr marL="285571" indent="-285571">
              <a:buFont typeface="Arial" pitchFamily="34" charset="0"/>
              <a:buChar char="•"/>
            </a:pPr>
            <a:r>
              <a:rPr lang="en-US" sz="1400" dirty="0">
                <a:solidFill>
                  <a:prstClr val="black"/>
                </a:solidFill>
              </a:rPr>
              <a:t>decreases the number of false negatives (increases sensitivity) </a:t>
            </a:r>
          </a:p>
          <a:p>
            <a:pPr marL="285571" indent="-285571">
              <a:buFont typeface="Arial" pitchFamily="34" charset="0"/>
              <a:buChar char="•"/>
            </a:pPr>
            <a:r>
              <a:rPr lang="en-US" sz="1400" dirty="0">
                <a:solidFill>
                  <a:prstClr val="black"/>
                </a:solidFill>
              </a:rPr>
              <a:t>increases the number of false positives (decreases specificity).</a:t>
            </a:r>
            <a:endParaRPr lang="it-IT" sz="1400" dirty="0">
              <a:solidFill>
                <a:prstClr val="black"/>
              </a:solidFill>
            </a:endParaRPr>
          </a:p>
        </p:txBody>
      </p:sp>
    </p:spTree>
    <p:extLst>
      <p:ext uri="{BB962C8B-B14F-4D97-AF65-F5344CB8AC3E}">
        <p14:creationId xmlns:p14="http://schemas.microsoft.com/office/powerpoint/2010/main" xmlns="" val="1355066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Outline</a:t>
            </a:r>
          </a:p>
        </p:txBody>
      </p:sp>
      <p:sp>
        <p:nvSpPr>
          <p:cNvPr id="1144835" name="Rectangle 3"/>
          <p:cNvSpPr>
            <a:spLocks noGrp="1" noChangeArrowheads="1"/>
          </p:cNvSpPr>
          <p:nvPr>
            <p:ph type="body" idx="1"/>
          </p:nvPr>
        </p:nvSpPr>
        <p:spPr/>
        <p:txBody>
          <a:bodyPr/>
          <a:lstStyle/>
          <a:p>
            <a:pPr>
              <a:defRPr/>
            </a:pPr>
            <a:r>
              <a:rPr lang="en-US" dirty="0" smtClean="0">
                <a:ea typeface="+mn-ea"/>
              </a:rPr>
              <a:t>The concept of normality, and some considerations about the definition of reference ranges </a:t>
            </a:r>
          </a:p>
          <a:p>
            <a:pPr>
              <a:defRPr/>
            </a:pPr>
            <a:r>
              <a:rPr lang="en-US" dirty="0" smtClean="0"/>
              <a:t>Healthy ranges and other cutoffs for the diagnosis </a:t>
            </a:r>
            <a:r>
              <a:rPr lang="en-US" dirty="0" smtClean="0">
                <a:ea typeface="+mn-ea"/>
              </a:rPr>
              <a:t>liver injury </a:t>
            </a:r>
          </a:p>
        </p:txBody>
      </p:sp>
    </p:spTree>
    <p:extLst>
      <p:ext uri="{BB962C8B-B14F-4D97-AF65-F5344CB8AC3E}">
        <p14:creationId xmlns:p14="http://schemas.microsoft.com/office/powerpoint/2010/main" xmlns="" val="42916818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a:lnSpc>
                <a:spcPct val="105000"/>
              </a:lnSpc>
            </a:pPr>
            <a:r>
              <a:rPr lang="en-US" sz="3200" dirty="0" smtClean="0">
                <a:solidFill>
                  <a:srgbClr val="002060"/>
                </a:solidFill>
              </a:rPr>
              <a:t>Possible approaches for cutoff setting:</a:t>
            </a:r>
          </a:p>
        </p:txBody>
      </p:sp>
      <p:sp>
        <p:nvSpPr>
          <p:cNvPr id="53251" name="Rectangle 3"/>
          <p:cNvSpPr>
            <a:spLocks noGrp="1" noChangeArrowheads="1"/>
          </p:cNvSpPr>
          <p:nvPr>
            <p:ph idx="1"/>
          </p:nvPr>
        </p:nvSpPr>
        <p:spPr>
          <a:xfrm>
            <a:off x="493713" y="1023938"/>
            <a:ext cx="8348662" cy="54911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75000"/>
              </a:lnSpc>
            </a:pPr>
            <a:endParaRPr lang="en-US" sz="1800" dirty="0"/>
          </a:p>
          <a:p>
            <a:pPr>
              <a:lnSpc>
                <a:spcPct val="135000"/>
              </a:lnSpc>
            </a:pPr>
            <a:r>
              <a:rPr lang="en-US" sz="1800" dirty="0"/>
              <a:t>“</a:t>
            </a:r>
            <a:r>
              <a:rPr lang="en-US" sz="1800" b="1" u="sng" dirty="0"/>
              <a:t>Healthy ranges</a:t>
            </a:r>
            <a:r>
              <a:rPr lang="en-US" sz="1800" dirty="0"/>
              <a:t>”: in a </a:t>
            </a:r>
            <a:r>
              <a:rPr lang="en-US" sz="1800" dirty="0" smtClean="0"/>
              <a:t>population </a:t>
            </a:r>
            <a:r>
              <a:rPr lang="en-US" sz="1800" dirty="0"/>
              <a:t>at low risk for disease (clinical and subclinical)</a:t>
            </a:r>
          </a:p>
          <a:p>
            <a:pPr>
              <a:lnSpc>
                <a:spcPct val="75000"/>
              </a:lnSpc>
            </a:pPr>
            <a:endParaRPr lang="en-US" sz="1800" dirty="0"/>
          </a:p>
          <a:p>
            <a:pPr>
              <a:lnSpc>
                <a:spcPct val="75000"/>
              </a:lnSpc>
            </a:pPr>
            <a:r>
              <a:rPr lang="en-US" sz="1800" b="1" u="sng" dirty="0"/>
              <a:t>Diagnostic thresholds</a:t>
            </a:r>
            <a:r>
              <a:rPr lang="en-US" sz="1800" dirty="0"/>
              <a:t>: in subjects with disease</a:t>
            </a:r>
          </a:p>
          <a:p>
            <a:pPr lvl="1">
              <a:lnSpc>
                <a:spcPct val="75000"/>
              </a:lnSpc>
            </a:pPr>
            <a:r>
              <a:rPr lang="en-US" sz="1800" dirty="0"/>
              <a:t>Thresholds to exclude complication</a:t>
            </a:r>
          </a:p>
          <a:p>
            <a:pPr lvl="1">
              <a:lnSpc>
                <a:spcPct val="75000"/>
              </a:lnSpc>
            </a:pPr>
            <a:r>
              <a:rPr lang="en-US" sz="1800" dirty="0"/>
              <a:t>To confirm complication</a:t>
            </a:r>
          </a:p>
          <a:p>
            <a:pPr lvl="1">
              <a:lnSpc>
                <a:spcPct val="75000"/>
              </a:lnSpc>
            </a:pPr>
            <a:endParaRPr lang="en-US" sz="1800" dirty="0"/>
          </a:p>
          <a:p>
            <a:pPr>
              <a:lnSpc>
                <a:spcPct val="75000"/>
              </a:lnSpc>
            </a:pPr>
            <a:r>
              <a:rPr lang="en-US" sz="1800" b="1" u="sng" dirty="0"/>
              <a:t>Outcome studies</a:t>
            </a:r>
            <a:r>
              <a:rPr lang="en-US" sz="1800" dirty="0"/>
              <a:t>:  (morbidity and mortality) </a:t>
            </a:r>
          </a:p>
          <a:p>
            <a:pPr lvl="1">
              <a:lnSpc>
                <a:spcPct val="75000"/>
              </a:lnSpc>
            </a:pPr>
            <a:r>
              <a:rPr lang="en-US" sz="1800" dirty="0"/>
              <a:t>Among healthy subjects</a:t>
            </a:r>
          </a:p>
          <a:p>
            <a:pPr lvl="1">
              <a:lnSpc>
                <a:spcPct val="75000"/>
              </a:lnSpc>
            </a:pPr>
            <a:r>
              <a:rPr lang="en-US" sz="1800" dirty="0"/>
              <a:t>Among subjects at risk for complications</a:t>
            </a:r>
          </a:p>
          <a:p>
            <a:pPr lvl="1">
              <a:lnSpc>
                <a:spcPct val="75000"/>
              </a:lnSpc>
            </a:pPr>
            <a:endParaRPr lang="en-US" sz="1800" dirty="0"/>
          </a:p>
          <a:p>
            <a:pPr>
              <a:lnSpc>
                <a:spcPct val="75000"/>
              </a:lnSpc>
            </a:pPr>
            <a:r>
              <a:rPr lang="en-US" sz="1800" b="1" u="sng" dirty="0"/>
              <a:t>Individual reference ranges</a:t>
            </a:r>
            <a:r>
              <a:rPr lang="en-US" sz="1800" dirty="0"/>
              <a:t>: the reference subject is the subject</a:t>
            </a:r>
          </a:p>
          <a:p>
            <a:pPr>
              <a:lnSpc>
                <a:spcPct val="75000"/>
              </a:lnSpc>
              <a:buFont typeface="Wingdings" pitchFamily="2" charset="2"/>
              <a:buNone/>
            </a:pPr>
            <a:r>
              <a:rPr lang="en-US" sz="1800" dirty="0"/>
              <a:t>	himself when he/she was healthy or uncomplicated (“</a:t>
            </a:r>
            <a:r>
              <a:rPr lang="en-US" sz="1800" i="1" dirty="0"/>
              <a:t>reference </a:t>
            </a:r>
          </a:p>
          <a:p>
            <a:pPr>
              <a:lnSpc>
                <a:spcPct val="75000"/>
              </a:lnSpc>
              <a:buFont typeface="Wingdings" pitchFamily="2" charset="2"/>
              <a:buNone/>
            </a:pPr>
            <a:r>
              <a:rPr lang="en-US" sz="1800" i="1" dirty="0"/>
              <a:t>	change values</a:t>
            </a:r>
            <a:r>
              <a:rPr lang="en-US" sz="1800" dirty="0"/>
              <a:t>”)</a:t>
            </a:r>
          </a:p>
          <a:p>
            <a:pPr lvl="2">
              <a:lnSpc>
                <a:spcPct val="75000"/>
              </a:lnSpc>
            </a:pPr>
            <a:endParaRPr lang="en-US" sz="1700" dirty="0"/>
          </a:p>
        </p:txBody>
      </p:sp>
    </p:spTree>
    <p:extLst>
      <p:ext uri="{BB962C8B-B14F-4D97-AF65-F5344CB8AC3E}">
        <p14:creationId xmlns:p14="http://schemas.microsoft.com/office/powerpoint/2010/main" xmlns="" val="22720348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Outline</a:t>
            </a:r>
          </a:p>
        </p:txBody>
      </p:sp>
      <p:sp>
        <p:nvSpPr>
          <p:cNvPr id="1144835" name="Rectangle 3"/>
          <p:cNvSpPr>
            <a:spLocks noGrp="1" noChangeArrowheads="1"/>
          </p:cNvSpPr>
          <p:nvPr>
            <p:ph type="body" idx="1"/>
          </p:nvPr>
        </p:nvSpPr>
        <p:spPr/>
        <p:txBody>
          <a:bodyPr/>
          <a:lstStyle/>
          <a:p>
            <a:pPr>
              <a:defRPr/>
            </a:pPr>
            <a:r>
              <a:rPr lang="en-US" dirty="0" smtClean="0">
                <a:solidFill>
                  <a:schemeClr val="bg1">
                    <a:lumMod val="85000"/>
                  </a:schemeClr>
                </a:solidFill>
                <a:ea typeface="+mn-ea"/>
              </a:rPr>
              <a:t>The concept of normality, and some considerations about the definition of reference ranges </a:t>
            </a:r>
          </a:p>
          <a:p>
            <a:pPr>
              <a:defRPr/>
            </a:pPr>
            <a:r>
              <a:rPr lang="en-US" dirty="0" smtClean="0"/>
              <a:t>Healthy ranges and other cutoffs for the diagnosis </a:t>
            </a:r>
            <a:r>
              <a:rPr lang="en-US" dirty="0" smtClean="0">
                <a:ea typeface="+mn-ea"/>
              </a:rPr>
              <a:t>liver injury </a:t>
            </a:r>
          </a:p>
        </p:txBody>
      </p:sp>
    </p:spTree>
    <p:extLst>
      <p:ext uri="{BB962C8B-B14F-4D97-AF65-F5344CB8AC3E}">
        <p14:creationId xmlns:p14="http://schemas.microsoft.com/office/powerpoint/2010/main" xmlns="" val="5141520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3746" name="Rectangle 2"/>
          <p:cNvSpPr>
            <a:spLocks noGrp="1" noChangeArrowheads="1"/>
          </p:cNvSpPr>
          <p:nvPr>
            <p:ph type="title"/>
          </p:nvPr>
        </p:nvSpPr>
        <p:spPr>
          <a:xfrm>
            <a:off x="269875" y="287338"/>
            <a:ext cx="8605838" cy="1143000"/>
          </a:xfrm>
        </p:spPr>
        <p:txBody>
          <a:bodyPr>
            <a:normAutofit/>
          </a:bodyPr>
          <a:lstStyle/>
          <a:p>
            <a:pPr>
              <a:lnSpc>
                <a:spcPct val="95000"/>
              </a:lnSpc>
            </a:pPr>
            <a:r>
              <a:rPr lang="it-IT" sz="2800" b="1" dirty="0" err="1">
                <a:solidFill>
                  <a:srgbClr val="C00000"/>
                </a:solidFill>
              </a:rPr>
              <a:t>Different</a:t>
            </a:r>
            <a:r>
              <a:rPr lang="it-IT" sz="2800" b="1" dirty="0">
                <a:solidFill>
                  <a:srgbClr val="C00000"/>
                </a:solidFill>
              </a:rPr>
              <a:t> </a:t>
            </a:r>
            <a:r>
              <a:rPr lang="it-IT" sz="2800" b="1" dirty="0" err="1">
                <a:solidFill>
                  <a:srgbClr val="C00000"/>
                </a:solidFill>
              </a:rPr>
              <a:t>approaches</a:t>
            </a:r>
            <a:r>
              <a:rPr lang="it-IT" sz="2800" b="1" dirty="0">
                <a:solidFill>
                  <a:srgbClr val="C00000"/>
                </a:solidFill>
              </a:rPr>
              <a:t> to </a:t>
            </a:r>
            <a:r>
              <a:rPr lang="it-IT" sz="2800" b="1" dirty="0" err="1">
                <a:solidFill>
                  <a:srgbClr val="C00000"/>
                </a:solidFill>
              </a:rPr>
              <a:t>define</a:t>
            </a:r>
            <a:r>
              <a:rPr lang="it-IT" sz="2800" b="1" dirty="0">
                <a:solidFill>
                  <a:srgbClr val="C00000"/>
                </a:solidFill>
              </a:rPr>
              <a:t> </a:t>
            </a:r>
            <a:r>
              <a:rPr lang="it-IT" sz="2800" b="1" dirty="0" err="1">
                <a:solidFill>
                  <a:srgbClr val="C00000"/>
                </a:solidFill>
              </a:rPr>
              <a:t>cutoffs</a:t>
            </a:r>
            <a:r>
              <a:rPr lang="it-IT" sz="2800" b="1" dirty="0">
                <a:solidFill>
                  <a:srgbClr val="C00000"/>
                </a:solidFill>
              </a:rPr>
              <a:t> for alanine </a:t>
            </a:r>
            <a:r>
              <a:rPr lang="it-IT" sz="2800" b="1" dirty="0" err="1">
                <a:solidFill>
                  <a:srgbClr val="C00000"/>
                </a:solidFill>
              </a:rPr>
              <a:t>aminotransferase</a:t>
            </a:r>
            <a:endParaRPr lang="it-IT" sz="2800" b="1" dirty="0">
              <a:solidFill>
                <a:srgbClr val="C00000"/>
              </a:solidFill>
            </a:endParaRPr>
          </a:p>
        </p:txBody>
      </p:sp>
      <p:sp>
        <p:nvSpPr>
          <p:cNvPr id="1183747" name="Rectangle 3"/>
          <p:cNvSpPr>
            <a:spLocks noGrp="1" noChangeArrowheads="1"/>
          </p:cNvSpPr>
          <p:nvPr>
            <p:ph idx="1"/>
          </p:nvPr>
        </p:nvSpPr>
        <p:spPr>
          <a:xfrm>
            <a:off x="493713" y="1724025"/>
            <a:ext cx="8348662" cy="4114800"/>
          </a:xfrm>
        </p:spPr>
        <p:txBody>
          <a:bodyPr>
            <a:normAutofit/>
          </a:bodyPr>
          <a:lstStyle/>
          <a:p>
            <a:pPr marL="571203" indent="-571203">
              <a:lnSpc>
                <a:spcPct val="105000"/>
              </a:lnSpc>
              <a:buFont typeface="Wingdings" pitchFamily="2" charset="2"/>
              <a:buAutoNum type="arabicPeriod"/>
            </a:pPr>
            <a:r>
              <a:rPr lang="it-IT" sz="2400" dirty="0">
                <a:solidFill>
                  <a:srgbClr val="C00000"/>
                </a:solidFill>
              </a:rPr>
              <a:t>“</a:t>
            </a:r>
            <a:r>
              <a:rPr lang="it-IT" sz="2400" dirty="0" err="1">
                <a:solidFill>
                  <a:srgbClr val="C00000"/>
                </a:solidFill>
              </a:rPr>
              <a:t>Low</a:t>
            </a:r>
            <a:r>
              <a:rPr lang="it-IT" sz="2400" dirty="0">
                <a:solidFill>
                  <a:srgbClr val="C00000"/>
                </a:solidFill>
              </a:rPr>
              <a:t> </a:t>
            </a:r>
            <a:r>
              <a:rPr lang="it-IT" sz="2400" dirty="0" err="1">
                <a:solidFill>
                  <a:srgbClr val="C00000"/>
                </a:solidFill>
              </a:rPr>
              <a:t>risk</a:t>
            </a:r>
            <a:r>
              <a:rPr lang="it-IT" sz="2400" dirty="0">
                <a:solidFill>
                  <a:srgbClr val="C00000"/>
                </a:solidFill>
              </a:rPr>
              <a:t> </a:t>
            </a:r>
            <a:r>
              <a:rPr lang="it-IT" sz="2400" dirty="0" err="1">
                <a:solidFill>
                  <a:srgbClr val="C00000"/>
                </a:solidFill>
              </a:rPr>
              <a:t>population</a:t>
            </a:r>
            <a:r>
              <a:rPr lang="it-IT" sz="2400" dirty="0">
                <a:solidFill>
                  <a:srgbClr val="C00000"/>
                </a:solidFill>
              </a:rPr>
              <a:t>”: </a:t>
            </a:r>
            <a:r>
              <a:rPr lang="it-IT" sz="2400" dirty="0" err="1"/>
              <a:t>values</a:t>
            </a:r>
            <a:r>
              <a:rPr lang="it-IT" sz="2400" dirty="0"/>
              <a:t> </a:t>
            </a:r>
            <a:r>
              <a:rPr lang="it-IT" sz="2400" dirty="0" err="1"/>
              <a:t>observed</a:t>
            </a:r>
            <a:r>
              <a:rPr lang="it-IT" sz="2400" dirty="0"/>
              <a:t> in </a:t>
            </a:r>
            <a:r>
              <a:rPr lang="it-IT" sz="2400" dirty="0" err="1"/>
              <a:t>subjects</a:t>
            </a:r>
            <a:r>
              <a:rPr lang="it-IT" sz="2400" dirty="0"/>
              <a:t> </a:t>
            </a:r>
            <a:r>
              <a:rPr lang="it-IT" sz="2400" dirty="0" err="1"/>
              <a:t>at</a:t>
            </a:r>
            <a:r>
              <a:rPr lang="it-IT" sz="2400" dirty="0"/>
              <a:t> </a:t>
            </a:r>
            <a:r>
              <a:rPr lang="it-IT" sz="2400" dirty="0" err="1"/>
              <a:t>low</a:t>
            </a:r>
            <a:r>
              <a:rPr lang="it-IT" sz="2400" dirty="0"/>
              <a:t> </a:t>
            </a:r>
            <a:r>
              <a:rPr lang="it-IT" sz="2400" dirty="0" err="1"/>
              <a:t>risk</a:t>
            </a:r>
            <a:r>
              <a:rPr lang="it-IT" sz="2400" dirty="0"/>
              <a:t> for </a:t>
            </a:r>
            <a:r>
              <a:rPr lang="it-IT" sz="2400" dirty="0" err="1"/>
              <a:t>liver</a:t>
            </a:r>
            <a:r>
              <a:rPr lang="it-IT" sz="2400" dirty="0"/>
              <a:t> </a:t>
            </a:r>
            <a:r>
              <a:rPr lang="it-IT" sz="2400" dirty="0" err="1"/>
              <a:t>disease</a:t>
            </a:r>
            <a:r>
              <a:rPr lang="it-IT" sz="2400" dirty="0"/>
              <a:t> (</a:t>
            </a:r>
            <a:r>
              <a:rPr lang="it-IT" sz="2400" dirty="0" err="1"/>
              <a:t>exclude</a:t>
            </a:r>
            <a:r>
              <a:rPr lang="it-IT" sz="2400" dirty="0"/>
              <a:t> </a:t>
            </a:r>
            <a:r>
              <a:rPr lang="it-IT" sz="2400" dirty="0" err="1"/>
              <a:t>those</a:t>
            </a:r>
            <a:r>
              <a:rPr lang="it-IT" sz="2400" dirty="0"/>
              <a:t> </a:t>
            </a:r>
            <a:r>
              <a:rPr lang="it-IT" sz="2400" dirty="0" err="1"/>
              <a:t>at</a:t>
            </a:r>
            <a:r>
              <a:rPr lang="it-IT" sz="2400" dirty="0"/>
              <a:t> high </a:t>
            </a:r>
            <a:r>
              <a:rPr lang="it-IT" sz="2400" dirty="0" err="1"/>
              <a:t>risk</a:t>
            </a:r>
            <a:r>
              <a:rPr lang="it-IT" sz="2400" dirty="0"/>
              <a:t> </a:t>
            </a:r>
            <a:r>
              <a:rPr lang="it-IT" sz="2400" dirty="0" err="1"/>
              <a:t>including</a:t>
            </a:r>
            <a:r>
              <a:rPr lang="it-IT" sz="2400" dirty="0"/>
              <a:t> HBV, HCV, </a:t>
            </a:r>
            <a:r>
              <a:rPr lang="it-IT" sz="2400" dirty="0" err="1"/>
              <a:t>alcoholic</a:t>
            </a:r>
            <a:r>
              <a:rPr lang="it-IT" sz="2400" dirty="0"/>
              <a:t>, NAFLD, </a:t>
            </a:r>
            <a:r>
              <a:rPr lang="it-IT" sz="2400" dirty="0" err="1"/>
              <a:t>etc</a:t>
            </a:r>
            <a:r>
              <a:rPr lang="it-IT" sz="2400" dirty="0"/>
              <a:t>)</a:t>
            </a:r>
          </a:p>
          <a:p>
            <a:pPr marL="571203" indent="-571203">
              <a:lnSpc>
                <a:spcPct val="105000"/>
              </a:lnSpc>
              <a:buFont typeface="Wingdings" pitchFamily="2" charset="2"/>
              <a:buAutoNum type="arabicPeriod"/>
            </a:pPr>
            <a:endParaRPr lang="it-IT" sz="2400" dirty="0"/>
          </a:p>
          <a:p>
            <a:pPr marL="571203" indent="-571203">
              <a:lnSpc>
                <a:spcPct val="105000"/>
              </a:lnSpc>
              <a:buFont typeface="Wingdings" pitchFamily="2" charset="2"/>
              <a:buAutoNum type="arabicPeriod"/>
            </a:pPr>
            <a:r>
              <a:rPr lang="it-IT" sz="2400" dirty="0">
                <a:solidFill>
                  <a:srgbClr val="C00000"/>
                </a:solidFill>
              </a:rPr>
              <a:t>“</a:t>
            </a:r>
            <a:r>
              <a:rPr lang="it-IT" sz="2400" dirty="0" err="1">
                <a:solidFill>
                  <a:srgbClr val="C00000"/>
                </a:solidFill>
              </a:rPr>
              <a:t>Mortality</a:t>
            </a:r>
            <a:r>
              <a:rPr lang="it-IT" sz="2400" dirty="0">
                <a:solidFill>
                  <a:srgbClr val="C00000"/>
                </a:solidFill>
              </a:rPr>
              <a:t> </a:t>
            </a:r>
            <a:r>
              <a:rPr lang="it-IT" sz="2400" dirty="0" err="1">
                <a:solidFill>
                  <a:srgbClr val="C00000"/>
                </a:solidFill>
              </a:rPr>
              <a:t>definition</a:t>
            </a:r>
            <a:r>
              <a:rPr lang="it-IT" sz="2400" dirty="0">
                <a:solidFill>
                  <a:srgbClr val="C00000"/>
                </a:solidFill>
              </a:rPr>
              <a:t>”: </a:t>
            </a:r>
            <a:r>
              <a:rPr lang="it-IT" sz="2400" dirty="0"/>
              <a:t>the </a:t>
            </a:r>
            <a:r>
              <a:rPr lang="it-IT" sz="2400" dirty="0" err="1"/>
              <a:t>values</a:t>
            </a:r>
            <a:r>
              <a:rPr lang="it-IT" sz="2400" dirty="0"/>
              <a:t> </a:t>
            </a:r>
            <a:r>
              <a:rPr lang="it-IT" sz="2400" dirty="0" err="1"/>
              <a:t>predicting</a:t>
            </a:r>
            <a:r>
              <a:rPr lang="it-IT" sz="2400" dirty="0"/>
              <a:t> </a:t>
            </a:r>
            <a:r>
              <a:rPr lang="it-IT" sz="2400" dirty="0" err="1"/>
              <a:t>mortality</a:t>
            </a:r>
            <a:r>
              <a:rPr lang="it-IT" sz="2400" dirty="0"/>
              <a:t> for </a:t>
            </a:r>
            <a:r>
              <a:rPr lang="it-IT" sz="2400" dirty="0" err="1"/>
              <a:t>chronic</a:t>
            </a:r>
            <a:r>
              <a:rPr lang="it-IT" sz="2400" dirty="0"/>
              <a:t> </a:t>
            </a:r>
            <a:r>
              <a:rPr lang="it-IT" sz="2400" dirty="0" err="1"/>
              <a:t>liver</a:t>
            </a:r>
            <a:r>
              <a:rPr lang="it-IT" sz="2400" dirty="0"/>
              <a:t> </a:t>
            </a:r>
            <a:r>
              <a:rPr lang="it-IT" sz="2400" dirty="0" err="1"/>
              <a:t>disease</a:t>
            </a:r>
            <a:r>
              <a:rPr lang="it-IT" sz="2400" dirty="0"/>
              <a:t> </a:t>
            </a:r>
          </a:p>
          <a:p>
            <a:pPr marL="571203" indent="-571203">
              <a:lnSpc>
                <a:spcPct val="105000"/>
              </a:lnSpc>
              <a:buFont typeface="Wingdings" pitchFamily="2" charset="2"/>
              <a:buAutoNum type="arabicPeriod"/>
            </a:pPr>
            <a:endParaRPr lang="it-IT" sz="2400" dirty="0"/>
          </a:p>
          <a:p>
            <a:pPr marL="571203" indent="-571203">
              <a:lnSpc>
                <a:spcPct val="105000"/>
              </a:lnSpc>
              <a:buFont typeface="Wingdings" pitchFamily="2" charset="2"/>
              <a:buAutoNum type="arabicPeriod"/>
            </a:pPr>
            <a:r>
              <a:rPr lang="it-IT" sz="2400" dirty="0">
                <a:solidFill>
                  <a:srgbClr val="C00000"/>
                </a:solidFill>
              </a:rPr>
              <a:t>“</a:t>
            </a:r>
            <a:r>
              <a:rPr lang="it-IT" sz="2400" dirty="0" err="1">
                <a:solidFill>
                  <a:srgbClr val="C00000"/>
                </a:solidFill>
              </a:rPr>
              <a:t>Therapeutic</a:t>
            </a:r>
            <a:r>
              <a:rPr lang="it-IT" sz="2400" dirty="0">
                <a:solidFill>
                  <a:srgbClr val="C00000"/>
                </a:solidFill>
              </a:rPr>
              <a:t> </a:t>
            </a:r>
            <a:r>
              <a:rPr lang="it-IT" sz="2400" dirty="0" err="1">
                <a:solidFill>
                  <a:srgbClr val="C00000"/>
                </a:solidFill>
              </a:rPr>
              <a:t>definition</a:t>
            </a:r>
            <a:r>
              <a:rPr lang="it-IT" sz="2400" dirty="0">
                <a:solidFill>
                  <a:srgbClr val="C00000"/>
                </a:solidFill>
              </a:rPr>
              <a:t>”: </a:t>
            </a:r>
            <a:r>
              <a:rPr lang="it-IT" sz="2400" dirty="0" err="1"/>
              <a:t>values</a:t>
            </a:r>
            <a:r>
              <a:rPr lang="it-IT" sz="2400" dirty="0"/>
              <a:t> </a:t>
            </a:r>
            <a:r>
              <a:rPr lang="it-IT" sz="2400" dirty="0" err="1"/>
              <a:t>observed</a:t>
            </a:r>
            <a:r>
              <a:rPr lang="it-IT" sz="2400" dirty="0"/>
              <a:t> in </a:t>
            </a:r>
            <a:r>
              <a:rPr lang="it-IT" sz="2400" dirty="0" err="1"/>
              <a:t>individuals</a:t>
            </a:r>
            <a:r>
              <a:rPr lang="it-IT" sz="2400" dirty="0"/>
              <a:t> </a:t>
            </a:r>
            <a:r>
              <a:rPr lang="it-IT" sz="2400" dirty="0" err="1"/>
              <a:t>cured</a:t>
            </a:r>
            <a:r>
              <a:rPr lang="it-IT" sz="2400" dirty="0"/>
              <a:t> from </a:t>
            </a:r>
            <a:r>
              <a:rPr lang="it-IT" sz="2400" dirty="0" err="1"/>
              <a:t>liver</a:t>
            </a:r>
            <a:r>
              <a:rPr lang="it-IT" sz="2400" dirty="0"/>
              <a:t> </a:t>
            </a:r>
            <a:r>
              <a:rPr lang="it-IT" sz="2400" dirty="0" err="1"/>
              <a:t>disease</a:t>
            </a:r>
            <a:r>
              <a:rPr lang="it-IT" sz="2400" dirty="0"/>
              <a:t> (</a:t>
            </a:r>
            <a:r>
              <a:rPr lang="it-IT" sz="2400" dirty="0" err="1"/>
              <a:t>eg</a:t>
            </a:r>
            <a:r>
              <a:rPr lang="it-IT" sz="2400" dirty="0"/>
              <a:t>, SVR for </a:t>
            </a:r>
            <a:r>
              <a:rPr lang="it-IT" sz="2400" dirty="0" err="1"/>
              <a:t>hepatitis</a:t>
            </a:r>
            <a:r>
              <a:rPr lang="it-IT" sz="2400" dirty="0"/>
              <a:t> C) </a:t>
            </a:r>
          </a:p>
        </p:txBody>
      </p:sp>
    </p:spTree>
    <p:extLst>
      <p:ext uri="{BB962C8B-B14F-4D97-AF65-F5344CB8AC3E}">
        <p14:creationId xmlns:p14="http://schemas.microsoft.com/office/powerpoint/2010/main" xmlns="" val="970366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179392" y="319921"/>
            <a:ext cx="8785225" cy="1379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80" tIns="45692" rIns="91380" bIns="45692"/>
          <a:lstStyle/>
          <a:p>
            <a:pPr algn="ctr" defTabSz="977291" eaLnBrk="0" fontAlgn="base" hangingPunct="0">
              <a:lnSpc>
                <a:spcPct val="85000"/>
              </a:lnSpc>
              <a:spcBef>
                <a:spcPct val="0"/>
              </a:spcBef>
              <a:spcAft>
                <a:spcPct val="0"/>
              </a:spcAft>
            </a:pPr>
            <a:r>
              <a:rPr lang="en-GB" sz="2800" dirty="0">
                <a:solidFill>
                  <a:srgbClr val="FFFF00"/>
                </a:solidFill>
                <a:latin typeface="Comic Sans MS" pitchFamily="66" charset="0"/>
                <a:ea typeface="ＭＳ Ｐゴシック" charset="-128"/>
              </a:rPr>
              <a:t>Different ALT thresholds for different clinical outcomes</a:t>
            </a:r>
          </a:p>
        </p:txBody>
      </p:sp>
      <p:sp>
        <p:nvSpPr>
          <p:cNvPr id="106499" name="Freeform 3"/>
          <p:cNvSpPr>
            <a:spLocks/>
          </p:cNvSpPr>
          <p:nvPr/>
        </p:nvSpPr>
        <p:spPr bwMode="auto">
          <a:xfrm>
            <a:off x="2671769" y="1644650"/>
            <a:ext cx="4643437" cy="4152900"/>
          </a:xfrm>
          <a:custGeom>
            <a:avLst/>
            <a:gdLst>
              <a:gd name="T0" fmla="*/ 0 w 2925"/>
              <a:gd name="T1" fmla="*/ 0 h 2995"/>
              <a:gd name="T2" fmla="*/ 0 w 2925"/>
              <a:gd name="T3" fmla="*/ 4152900 h 2995"/>
              <a:gd name="T4" fmla="*/ 4643437 w 2925"/>
              <a:gd name="T5" fmla="*/ 4152900 h 2995"/>
              <a:gd name="T6" fmla="*/ 0 60000 65536"/>
              <a:gd name="T7" fmla="*/ 0 60000 65536"/>
              <a:gd name="T8" fmla="*/ 0 60000 65536"/>
              <a:gd name="T9" fmla="*/ 0 w 2925"/>
              <a:gd name="T10" fmla="*/ 0 h 2995"/>
              <a:gd name="T11" fmla="*/ 2925 w 2925"/>
              <a:gd name="T12" fmla="*/ 2995 h 2995"/>
            </a:gdLst>
            <a:ahLst/>
            <a:cxnLst>
              <a:cxn ang="T6">
                <a:pos x="T0" y="T1"/>
              </a:cxn>
              <a:cxn ang="T7">
                <a:pos x="T2" y="T3"/>
              </a:cxn>
              <a:cxn ang="T8">
                <a:pos x="T4" y="T5"/>
              </a:cxn>
            </a:cxnLst>
            <a:rect l="T9" t="T10" r="T11" b="T12"/>
            <a:pathLst>
              <a:path w="2925" h="2995">
                <a:moveTo>
                  <a:pt x="0" y="0"/>
                </a:moveTo>
                <a:lnTo>
                  <a:pt x="0" y="2995"/>
                </a:lnTo>
                <a:lnTo>
                  <a:pt x="2925" y="2995"/>
                </a:lnTo>
              </a:path>
            </a:pathLst>
          </a:cu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91380" tIns="45692" rIns="91380" bIns="45692"/>
          <a:lstStyle/>
          <a:p>
            <a:pPr algn="ctr" eaLnBrk="0" fontAlgn="base" hangingPunct="0">
              <a:spcBef>
                <a:spcPct val="0"/>
              </a:spcBef>
              <a:spcAft>
                <a:spcPct val="0"/>
              </a:spcAft>
            </a:pPr>
            <a:endParaRPr lang="it-IT">
              <a:solidFill>
                <a:srgbClr val="FFFF00"/>
              </a:solidFill>
              <a:ea typeface="ＭＳ Ｐゴシック" charset="-128"/>
            </a:endParaRPr>
          </a:p>
        </p:txBody>
      </p:sp>
      <p:sp>
        <p:nvSpPr>
          <p:cNvPr id="106500" name="Line 4"/>
          <p:cNvSpPr>
            <a:spLocks noChangeShapeType="1"/>
          </p:cNvSpPr>
          <p:nvPr/>
        </p:nvSpPr>
        <p:spPr bwMode="auto">
          <a:xfrm flipH="1">
            <a:off x="2563815" y="3041650"/>
            <a:ext cx="101600" cy="0"/>
          </a:xfrm>
          <a:prstGeom prst="line">
            <a:avLst/>
          </a:prstGeom>
          <a:noFill/>
          <a:ln w="28575">
            <a:solidFill>
              <a:srgbClr val="FFFFFF"/>
            </a:solidFill>
            <a:miter lim="800000"/>
            <a:headEnd/>
            <a:tailEnd/>
          </a:ln>
          <a:extLst>
            <a:ext uri="{909E8E84-426E-40DD-AFC4-6F175D3DCCD1}">
              <a14:hiddenFill xmlns:a14="http://schemas.microsoft.com/office/drawing/2010/main" xmlns="">
                <a:noFill/>
              </a14:hiddenFill>
            </a:ext>
          </a:extLst>
        </p:spPr>
        <p:txBody>
          <a:bodyPr lIns="91380" tIns="45692" rIns="91380" bIns="45692"/>
          <a:lstStyle/>
          <a:p>
            <a:pPr algn="ctr" eaLnBrk="0" fontAlgn="base" hangingPunct="0">
              <a:spcBef>
                <a:spcPct val="0"/>
              </a:spcBef>
              <a:spcAft>
                <a:spcPct val="0"/>
              </a:spcAft>
            </a:pPr>
            <a:endParaRPr lang="it-IT">
              <a:solidFill>
                <a:srgbClr val="FFFF00"/>
              </a:solidFill>
              <a:ea typeface="ＭＳ Ｐゴシック" charset="-128"/>
            </a:endParaRPr>
          </a:p>
        </p:txBody>
      </p:sp>
      <p:sp>
        <p:nvSpPr>
          <p:cNvPr id="106501" name="Line 5"/>
          <p:cNvSpPr>
            <a:spLocks noChangeShapeType="1"/>
          </p:cNvSpPr>
          <p:nvPr/>
        </p:nvSpPr>
        <p:spPr bwMode="auto">
          <a:xfrm flipH="1">
            <a:off x="2563815" y="5797550"/>
            <a:ext cx="101600" cy="1588"/>
          </a:xfrm>
          <a:prstGeom prst="line">
            <a:avLst/>
          </a:prstGeom>
          <a:noFill/>
          <a:ln w="28575">
            <a:solidFill>
              <a:srgbClr val="FFFFFF"/>
            </a:solidFill>
            <a:miter lim="800000"/>
            <a:headEnd/>
            <a:tailEnd/>
          </a:ln>
          <a:extLst>
            <a:ext uri="{909E8E84-426E-40DD-AFC4-6F175D3DCCD1}">
              <a14:hiddenFill xmlns:a14="http://schemas.microsoft.com/office/drawing/2010/main" xmlns="">
                <a:noFill/>
              </a14:hiddenFill>
            </a:ext>
          </a:extLst>
        </p:spPr>
        <p:txBody>
          <a:bodyPr lIns="91380" tIns="45692" rIns="91380" bIns="45692"/>
          <a:lstStyle/>
          <a:p>
            <a:pPr algn="ctr" eaLnBrk="0" fontAlgn="base" hangingPunct="0">
              <a:spcBef>
                <a:spcPct val="0"/>
              </a:spcBef>
              <a:spcAft>
                <a:spcPct val="0"/>
              </a:spcAft>
            </a:pPr>
            <a:endParaRPr lang="it-IT">
              <a:solidFill>
                <a:srgbClr val="FFFF00"/>
              </a:solidFill>
              <a:ea typeface="ＭＳ Ｐゴシック" charset="-128"/>
            </a:endParaRPr>
          </a:p>
        </p:txBody>
      </p:sp>
      <p:sp>
        <p:nvSpPr>
          <p:cNvPr id="106502" name="Line 6"/>
          <p:cNvSpPr>
            <a:spLocks noChangeShapeType="1"/>
          </p:cNvSpPr>
          <p:nvPr/>
        </p:nvSpPr>
        <p:spPr bwMode="auto">
          <a:xfrm>
            <a:off x="2671763" y="5803900"/>
            <a:ext cx="1587" cy="92075"/>
          </a:xfrm>
          <a:prstGeom prst="line">
            <a:avLst/>
          </a:prstGeom>
          <a:noFill/>
          <a:ln w="28575">
            <a:solidFill>
              <a:srgbClr val="FFFFFF"/>
            </a:solidFill>
            <a:miter lim="800000"/>
            <a:headEnd/>
            <a:tailEnd/>
          </a:ln>
          <a:extLst>
            <a:ext uri="{909E8E84-426E-40DD-AFC4-6F175D3DCCD1}">
              <a14:hiddenFill xmlns:a14="http://schemas.microsoft.com/office/drawing/2010/main" xmlns="">
                <a:noFill/>
              </a14:hiddenFill>
            </a:ext>
          </a:extLst>
        </p:spPr>
        <p:txBody>
          <a:bodyPr lIns="91380" tIns="45692" rIns="91380" bIns="45692"/>
          <a:lstStyle/>
          <a:p>
            <a:pPr algn="ctr" eaLnBrk="0" fontAlgn="base" hangingPunct="0">
              <a:spcBef>
                <a:spcPct val="0"/>
              </a:spcBef>
              <a:spcAft>
                <a:spcPct val="0"/>
              </a:spcAft>
            </a:pPr>
            <a:endParaRPr lang="it-IT">
              <a:solidFill>
                <a:srgbClr val="FFFF00"/>
              </a:solidFill>
              <a:ea typeface="ＭＳ Ｐゴシック" charset="-128"/>
            </a:endParaRPr>
          </a:p>
        </p:txBody>
      </p:sp>
      <p:sp>
        <p:nvSpPr>
          <p:cNvPr id="106503" name="Line 7"/>
          <p:cNvSpPr>
            <a:spLocks noChangeShapeType="1"/>
          </p:cNvSpPr>
          <p:nvPr/>
        </p:nvSpPr>
        <p:spPr bwMode="auto">
          <a:xfrm>
            <a:off x="7308850" y="5803900"/>
            <a:ext cx="1588" cy="92075"/>
          </a:xfrm>
          <a:prstGeom prst="line">
            <a:avLst/>
          </a:prstGeom>
          <a:noFill/>
          <a:ln w="28575">
            <a:solidFill>
              <a:srgbClr val="FFFFFF"/>
            </a:solidFill>
            <a:miter lim="800000"/>
            <a:headEnd/>
            <a:tailEnd/>
          </a:ln>
          <a:extLst>
            <a:ext uri="{909E8E84-426E-40DD-AFC4-6F175D3DCCD1}">
              <a14:hiddenFill xmlns:a14="http://schemas.microsoft.com/office/drawing/2010/main" xmlns="">
                <a:noFill/>
              </a14:hiddenFill>
            </a:ext>
          </a:extLst>
        </p:spPr>
        <p:txBody>
          <a:bodyPr lIns="91380" tIns="45692" rIns="91380" bIns="45692"/>
          <a:lstStyle/>
          <a:p>
            <a:pPr algn="ctr" eaLnBrk="0" fontAlgn="base" hangingPunct="0">
              <a:spcBef>
                <a:spcPct val="0"/>
              </a:spcBef>
              <a:spcAft>
                <a:spcPct val="0"/>
              </a:spcAft>
            </a:pPr>
            <a:endParaRPr lang="it-IT">
              <a:solidFill>
                <a:srgbClr val="FFFF00"/>
              </a:solidFill>
              <a:ea typeface="ＭＳ Ｐゴシック" charset="-128"/>
            </a:endParaRPr>
          </a:p>
        </p:txBody>
      </p:sp>
      <p:sp>
        <p:nvSpPr>
          <p:cNvPr id="106504" name="Line 8"/>
          <p:cNvSpPr>
            <a:spLocks noChangeShapeType="1"/>
          </p:cNvSpPr>
          <p:nvPr/>
        </p:nvSpPr>
        <p:spPr bwMode="auto">
          <a:xfrm flipH="1">
            <a:off x="2563815" y="4416425"/>
            <a:ext cx="101600" cy="1588"/>
          </a:xfrm>
          <a:prstGeom prst="line">
            <a:avLst/>
          </a:prstGeom>
          <a:noFill/>
          <a:ln w="28575">
            <a:solidFill>
              <a:srgbClr val="FFFFFF"/>
            </a:solidFill>
            <a:miter lim="800000"/>
            <a:headEnd/>
            <a:tailEnd/>
          </a:ln>
          <a:extLst>
            <a:ext uri="{909E8E84-426E-40DD-AFC4-6F175D3DCCD1}">
              <a14:hiddenFill xmlns:a14="http://schemas.microsoft.com/office/drawing/2010/main" xmlns="">
                <a:noFill/>
              </a14:hiddenFill>
            </a:ext>
          </a:extLst>
        </p:spPr>
        <p:txBody>
          <a:bodyPr lIns="91380" tIns="45692" rIns="91380" bIns="45692"/>
          <a:lstStyle/>
          <a:p>
            <a:pPr algn="ctr" eaLnBrk="0" fontAlgn="base" hangingPunct="0">
              <a:spcBef>
                <a:spcPct val="0"/>
              </a:spcBef>
              <a:spcAft>
                <a:spcPct val="0"/>
              </a:spcAft>
            </a:pPr>
            <a:endParaRPr lang="it-IT">
              <a:solidFill>
                <a:srgbClr val="FFFF00"/>
              </a:solidFill>
              <a:ea typeface="ＭＳ Ｐゴシック" charset="-128"/>
            </a:endParaRPr>
          </a:p>
        </p:txBody>
      </p:sp>
      <p:sp>
        <p:nvSpPr>
          <p:cNvPr id="106505" name="Line 9"/>
          <p:cNvSpPr>
            <a:spLocks noChangeShapeType="1"/>
          </p:cNvSpPr>
          <p:nvPr/>
        </p:nvSpPr>
        <p:spPr bwMode="auto">
          <a:xfrm flipH="1">
            <a:off x="2563815" y="1651000"/>
            <a:ext cx="101600" cy="1588"/>
          </a:xfrm>
          <a:prstGeom prst="line">
            <a:avLst/>
          </a:prstGeom>
          <a:noFill/>
          <a:ln w="28575">
            <a:solidFill>
              <a:srgbClr val="FFFFFF"/>
            </a:solidFill>
            <a:miter lim="800000"/>
            <a:headEnd/>
            <a:tailEnd/>
          </a:ln>
          <a:extLst>
            <a:ext uri="{909E8E84-426E-40DD-AFC4-6F175D3DCCD1}">
              <a14:hiddenFill xmlns:a14="http://schemas.microsoft.com/office/drawing/2010/main" xmlns="">
                <a:noFill/>
              </a14:hiddenFill>
            </a:ext>
          </a:extLst>
        </p:spPr>
        <p:txBody>
          <a:bodyPr lIns="91380" tIns="45692" rIns="91380" bIns="45692"/>
          <a:lstStyle/>
          <a:p>
            <a:pPr algn="ctr" eaLnBrk="0" fontAlgn="base" hangingPunct="0">
              <a:spcBef>
                <a:spcPct val="0"/>
              </a:spcBef>
              <a:spcAft>
                <a:spcPct val="0"/>
              </a:spcAft>
            </a:pPr>
            <a:endParaRPr lang="it-IT">
              <a:solidFill>
                <a:srgbClr val="FFFF00"/>
              </a:solidFill>
              <a:ea typeface="ＭＳ Ｐゴシック" charset="-128"/>
            </a:endParaRPr>
          </a:p>
        </p:txBody>
      </p:sp>
      <p:sp>
        <p:nvSpPr>
          <p:cNvPr id="106506" name="Rectangle 10"/>
          <p:cNvSpPr>
            <a:spLocks noChangeArrowheads="1"/>
          </p:cNvSpPr>
          <p:nvPr/>
        </p:nvSpPr>
        <p:spPr bwMode="auto">
          <a:xfrm>
            <a:off x="2220918" y="1568453"/>
            <a:ext cx="32701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400" b="1">
                <a:solidFill>
                  <a:srgbClr val="FFFFFF"/>
                </a:solidFill>
                <a:latin typeface="Comic Sans MS" charset="0"/>
                <a:ea typeface="ＭＳ Ｐゴシック" charset="-128"/>
              </a:rPr>
              <a:t>120</a:t>
            </a:r>
            <a:endParaRPr lang="en-GB" b="1">
              <a:solidFill>
                <a:srgbClr val="FFFFFF"/>
              </a:solidFill>
              <a:latin typeface="Comic Sans MS" charset="0"/>
              <a:ea typeface="ＭＳ Ｐゴシック" charset="-128"/>
            </a:endParaRPr>
          </a:p>
        </p:txBody>
      </p:sp>
      <p:sp>
        <p:nvSpPr>
          <p:cNvPr id="106507" name="Rectangle 11"/>
          <p:cNvSpPr>
            <a:spLocks noChangeArrowheads="1"/>
          </p:cNvSpPr>
          <p:nvPr/>
        </p:nvSpPr>
        <p:spPr bwMode="auto">
          <a:xfrm>
            <a:off x="2287590" y="2940053"/>
            <a:ext cx="21800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400" b="1">
                <a:solidFill>
                  <a:srgbClr val="FFFFFF"/>
                </a:solidFill>
                <a:latin typeface="Comic Sans MS" charset="0"/>
                <a:ea typeface="ＭＳ Ｐゴシック" charset="-128"/>
              </a:rPr>
              <a:t>80</a:t>
            </a:r>
            <a:endParaRPr lang="en-GB" b="1">
              <a:solidFill>
                <a:srgbClr val="FFFFFF"/>
              </a:solidFill>
              <a:latin typeface="Comic Sans MS" charset="0"/>
              <a:ea typeface="ＭＳ Ｐゴシック" charset="-128"/>
            </a:endParaRPr>
          </a:p>
        </p:txBody>
      </p:sp>
      <p:sp>
        <p:nvSpPr>
          <p:cNvPr id="106508" name="Rectangle 12"/>
          <p:cNvSpPr>
            <a:spLocks noChangeArrowheads="1"/>
          </p:cNvSpPr>
          <p:nvPr/>
        </p:nvSpPr>
        <p:spPr bwMode="auto">
          <a:xfrm>
            <a:off x="2320930" y="4319589"/>
            <a:ext cx="21800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400" b="1">
                <a:solidFill>
                  <a:srgbClr val="FFFFFF"/>
                </a:solidFill>
                <a:latin typeface="Comic Sans MS" charset="0"/>
                <a:ea typeface="ＭＳ Ｐゴシック" charset="-128"/>
              </a:rPr>
              <a:t>40</a:t>
            </a:r>
            <a:endParaRPr lang="en-GB" b="1">
              <a:solidFill>
                <a:srgbClr val="FFFFFF"/>
              </a:solidFill>
              <a:latin typeface="Comic Sans MS" charset="0"/>
              <a:ea typeface="ＭＳ Ｐゴシック" charset="-128"/>
            </a:endParaRPr>
          </a:p>
        </p:txBody>
      </p:sp>
      <p:sp>
        <p:nvSpPr>
          <p:cNvPr id="106509" name="Rectangle 13"/>
          <p:cNvSpPr>
            <a:spLocks noChangeArrowheads="1"/>
          </p:cNvSpPr>
          <p:nvPr/>
        </p:nvSpPr>
        <p:spPr bwMode="auto">
          <a:xfrm>
            <a:off x="2420938" y="5716591"/>
            <a:ext cx="10900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400" b="1">
                <a:solidFill>
                  <a:srgbClr val="FFFFFF"/>
                </a:solidFill>
                <a:latin typeface="Comic Sans MS" charset="0"/>
                <a:ea typeface="ＭＳ Ｐゴシック" charset="-128"/>
              </a:rPr>
              <a:t>0</a:t>
            </a:r>
            <a:endParaRPr lang="en-GB" b="1">
              <a:solidFill>
                <a:srgbClr val="FFFFFF"/>
              </a:solidFill>
              <a:latin typeface="Comic Sans MS" charset="0"/>
              <a:ea typeface="ＭＳ Ｐゴシック" charset="-128"/>
            </a:endParaRPr>
          </a:p>
        </p:txBody>
      </p:sp>
      <p:sp>
        <p:nvSpPr>
          <p:cNvPr id="106510" name="Rectangle 14"/>
          <p:cNvSpPr>
            <a:spLocks noChangeArrowheads="1"/>
          </p:cNvSpPr>
          <p:nvPr/>
        </p:nvSpPr>
        <p:spPr bwMode="auto">
          <a:xfrm>
            <a:off x="2627313" y="6154739"/>
            <a:ext cx="4730750" cy="279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en-GB" b="1">
                <a:solidFill>
                  <a:srgbClr val="FFFFFF"/>
                </a:solidFill>
                <a:latin typeface="Comic Sans MS" charset="0"/>
                <a:ea typeface="ＭＳ Ｐゴシック" charset="-128"/>
              </a:rPr>
              <a:t>Outcomes</a:t>
            </a:r>
          </a:p>
        </p:txBody>
      </p:sp>
      <p:sp>
        <p:nvSpPr>
          <p:cNvPr id="106511" name="Line 15"/>
          <p:cNvSpPr>
            <a:spLocks noChangeShapeType="1"/>
          </p:cNvSpPr>
          <p:nvPr/>
        </p:nvSpPr>
        <p:spPr bwMode="auto">
          <a:xfrm flipH="1">
            <a:off x="2563815" y="5191125"/>
            <a:ext cx="101600" cy="1588"/>
          </a:xfrm>
          <a:prstGeom prst="line">
            <a:avLst/>
          </a:prstGeom>
          <a:noFill/>
          <a:ln w="28575">
            <a:solidFill>
              <a:srgbClr val="FFFFFF"/>
            </a:solidFill>
            <a:miter lim="800000"/>
            <a:headEnd/>
            <a:tailEnd/>
          </a:ln>
          <a:extLst>
            <a:ext uri="{909E8E84-426E-40DD-AFC4-6F175D3DCCD1}">
              <a14:hiddenFill xmlns:a14="http://schemas.microsoft.com/office/drawing/2010/main" xmlns="">
                <a:noFill/>
              </a14:hiddenFill>
            </a:ext>
          </a:extLst>
        </p:spPr>
        <p:txBody>
          <a:bodyPr lIns="91380" tIns="45692" rIns="91380" bIns="45692"/>
          <a:lstStyle/>
          <a:p>
            <a:pPr algn="ctr" eaLnBrk="0" fontAlgn="base" hangingPunct="0">
              <a:spcBef>
                <a:spcPct val="0"/>
              </a:spcBef>
              <a:spcAft>
                <a:spcPct val="0"/>
              </a:spcAft>
            </a:pPr>
            <a:endParaRPr lang="it-IT">
              <a:solidFill>
                <a:srgbClr val="FFFF00"/>
              </a:solidFill>
              <a:ea typeface="ＭＳ Ｐゴシック" charset="-128"/>
            </a:endParaRPr>
          </a:p>
        </p:txBody>
      </p:sp>
      <p:sp>
        <p:nvSpPr>
          <p:cNvPr id="106512" name="Rectangle 16"/>
          <p:cNvSpPr>
            <a:spLocks noChangeArrowheads="1"/>
          </p:cNvSpPr>
          <p:nvPr/>
        </p:nvSpPr>
        <p:spPr bwMode="auto">
          <a:xfrm>
            <a:off x="2320930" y="5094289"/>
            <a:ext cx="21800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400" b="1">
                <a:solidFill>
                  <a:srgbClr val="FFFFFF"/>
                </a:solidFill>
                <a:latin typeface="Comic Sans MS" charset="0"/>
                <a:ea typeface="ＭＳ Ｐゴシック" charset="-128"/>
              </a:rPr>
              <a:t>20</a:t>
            </a:r>
            <a:endParaRPr lang="en-GB" b="1">
              <a:solidFill>
                <a:srgbClr val="FFFFFF"/>
              </a:solidFill>
              <a:latin typeface="Comic Sans MS" charset="0"/>
              <a:ea typeface="ＭＳ Ｐゴシック" charset="-128"/>
            </a:endParaRPr>
          </a:p>
        </p:txBody>
      </p:sp>
      <p:sp>
        <p:nvSpPr>
          <p:cNvPr id="106513" name="Line 17"/>
          <p:cNvSpPr>
            <a:spLocks noChangeShapeType="1"/>
          </p:cNvSpPr>
          <p:nvPr/>
        </p:nvSpPr>
        <p:spPr bwMode="auto">
          <a:xfrm flipH="1">
            <a:off x="2554288" y="3789369"/>
            <a:ext cx="101600" cy="1587"/>
          </a:xfrm>
          <a:prstGeom prst="line">
            <a:avLst/>
          </a:prstGeom>
          <a:noFill/>
          <a:ln w="28575">
            <a:solidFill>
              <a:srgbClr val="FFFFFF"/>
            </a:solidFill>
            <a:miter lim="800000"/>
            <a:headEnd/>
            <a:tailEnd/>
          </a:ln>
          <a:extLst>
            <a:ext uri="{909E8E84-426E-40DD-AFC4-6F175D3DCCD1}">
              <a14:hiddenFill xmlns:a14="http://schemas.microsoft.com/office/drawing/2010/main" xmlns="">
                <a:noFill/>
              </a14:hiddenFill>
            </a:ext>
          </a:extLst>
        </p:spPr>
        <p:txBody>
          <a:bodyPr lIns="91380" tIns="45692" rIns="91380" bIns="45692"/>
          <a:lstStyle/>
          <a:p>
            <a:pPr algn="ctr" eaLnBrk="0" fontAlgn="base" hangingPunct="0">
              <a:spcBef>
                <a:spcPct val="0"/>
              </a:spcBef>
              <a:spcAft>
                <a:spcPct val="0"/>
              </a:spcAft>
            </a:pPr>
            <a:endParaRPr lang="it-IT">
              <a:solidFill>
                <a:srgbClr val="FFFF00"/>
              </a:solidFill>
              <a:ea typeface="ＭＳ Ｐゴシック" charset="-128"/>
            </a:endParaRPr>
          </a:p>
        </p:txBody>
      </p:sp>
      <p:sp>
        <p:nvSpPr>
          <p:cNvPr id="106514" name="Rectangle 18"/>
          <p:cNvSpPr>
            <a:spLocks noChangeArrowheads="1"/>
          </p:cNvSpPr>
          <p:nvPr/>
        </p:nvSpPr>
        <p:spPr bwMode="auto">
          <a:xfrm>
            <a:off x="2311402" y="3692526"/>
            <a:ext cx="21800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400" b="1">
                <a:solidFill>
                  <a:srgbClr val="FFFFFF"/>
                </a:solidFill>
                <a:latin typeface="Comic Sans MS" charset="0"/>
                <a:ea typeface="ＭＳ Ｐゴシック" charset="-128"/>
              </a:rPr>
              <a:t>60</a:t>
            </a:r>
            <a:endParaRPr lang="en-GB" b="1">
              <a:solidFill>
                <a:srgbClr val="FFFFFF"/>
              </a:solidFill>
              <a:latin typeface="Comic Sans MS" charset="0"/>
              <a:ea typeface="ＭＳ Ｐゴシック" charset="-128"/>
            </a:endParaRPr>
          </a:p>
        </p:txBody>
      </p:sp>
      <p:sp>
        <p:nvSpPr>
          <p:cNvPr id="106515" name="Line 19"/>
          <p:cNvSpPr>
            <a:spLocks noChangeShapeType="1"/>
          </p:cNvSpPr>
          <p:nvPr/>
        </p:nvSpPr>
        <p:spPr bwMode="auto">
          <a:xfrm flipH="1">
            <a:off x="2538413" y="2376494"/>
            <a:ext cx="101600" cy="1587"/>
          </a:xfrm>
          <a:prstGeom prst="line">
            <a:avLst/>
          </a:prstGeom>
          <a:noFill/>
          <a:ln w="28575">
            <a:solidFill>
              <a:srgbClr val="FFFFFF"/>
            </a:solidFill>
            <a:miter lim="800000"/>
            <a:headEnd/>
            <a:tailEnd/>
          </a:ln>
          <a:extLst>
            <a:ext uri="{909E8E84-426E-40DD-AFC4-6F175D3DCCD1}">
              <a14:hiddenFill xmlns:a14="http://schemas.microsoft.com/office/drawing/2010/main" xmlns="">
                <a:noFill/>
              </a14:hiddenFill>
            </a:ext>
          </a:extLst>
        </p:spPr>
        <p:txBody>
          <a:bodyPr lIns="91380" tIns="45692" rIns="91380" bIns="45692"/>
          <a:lstStyle/>
          <a:p>
            <a:pPr algn="ctr" eaLnBrk="0" fontAlgn="base" hangingPunct="0">
              <a:spcBef>
                <a:spcPct val="0"/>
              </a:spcBef>
              <a:spcAft>
                <a:spcPct val="0"/>
              </a:spcAft>
            </a:pPr>
            <a:endParaRPr lang="it-IT">
              <a:solidFill>
                <a:srgbClr val="FFFF00"/>
              </a:solidFill>
              <a:ea typeface="ＭＳ Ｐゴシック" charset="-128"/>
            </a:endParaRPr>
          </a:p>
        </p:txBody>
      </p:sp>
      <p:sp>
        <p:nvSpPr>
          <p:cNvPr id="106516" name="Rectangle 20"/>
          <p:cNvSpPr>
            <a:spLocks noChangeArrowheads="1"/>
          </p:cNvSpPr>
          <p:nvPr/>
        </p:nvSpPr>
        <p:spPr bwMode="auto">
          <a:xfrm>
            <a:off x="2190755" y="2279650"/>
            <a:ext cx="32701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400" b="1">
                <a:solidFill>
                  <a:srgbClr val="FFFFFF"/>
                </a:solidFill>
                <a:latin typeface="Comic Sans MS" charset="0"/>
                <a:ea typeface="ＭＳ Ｐゴシック" charset="-128"/>
              </a:rPr>
              <a:t>100</a:t>
            </a:r>
            <a:endParaRPr lang="en-GB" b="1">
              <a:solidFill>
                <a:srgbClr val="FFFFFF"/>
              </a:solidFill>
              <a:latin typeface="Comic Sans MS" charset="0"/>
              <a:ea typeface="ＭＳ Ｐゴシック" charset="-128"/>
            </a:endParaRPr>
          </a:p>
        </p:txBody>
      </p:sp>
      <p:sp>
        <p:nvSpPr>
          <p:cNvPr id="106517" name="Oval 21"/>
          <p:cNvSpPr>
            <a:spLocks noChangeArrowheads="1"/>
          </p:cNvSpPr>
          <p:nvPr/>
        </p:nvSpPr>
        <p:spPr bwMode="auto">
          <a:xfrm>
            <a:off x="3294067" y="4813300"/>
            <a:ext cx="195262" cy="203200"/>
          </a:xfrm>
          <a:prstGeom prst="ellipse">
            <a:avLst/>
          </a:prstGeom>
          <a:solidFill>
            <a:srgbClr val="FF9900"/>
          </a:solidFill>
          <a:ln w="9525">
            <a:solidFill>
              <a:srgbClr val="FFFFFF"/>
            </a:solidFill>
            <a:round/>
            <a:headEnd/>
            <a:tailEnd/>
          </a:ln>
        </p:spPr>
        <p:txBody>
          <a:bodyPr wrap="none" lIns="91380" tIns="45692" rIns="91380" bIns="45692" anchor="ctr"/>
          <a:lstStyle/>
          <a:p>
            <a:pPr algn="ctr" eaLnBrk="0" fontAlgn="base" hangingPunct="0">
              <a:spcBef>
                <a:spcPct val="0"/>
              </a:spcBef>
              <a:spcAft>
                <a:spcPct val="0"/>
              </a:spcAft>
            </a:pPr>
            <a:endParaRPr lang="it-IT">
              <a:solidFill>
                <a:srgbClr val="FFFF00"/>
              </a:solidFill>
              <a:ea typeface="ＭＳ Ｐゴシック" charset="-128"/>
            </a:endParaRPr>
          </a:p>
        </p:txBody>
      </p:sp>
      <p:sp>
        <p:nvSpPr>
          <p:cNvPr id="106518" name="Text Box 22"/>
          <p:cNvSpPr txBox="1">
            <a:spLocks noChangeArrowheads="1"/>
          </p:cNvSpPr>
          <p:nvPr/>
        </p:nvSpPr>
        <p:spPr bwMode="auto">
          <a:xfrm>
            <a:off x="3752856" y="4900613"/>
            <a:ext cx="4497393" cy="65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80" tIns="45692" rIns="91380" bIns="45692">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fontAlgn="base">
              <a:spcBef>
                <a:spcPct val="0"/>
              </a:spcBef>
              <a:spcAft>
                <a:spcPct val="0"/>
              </a:spcAft>
            </a:pPr>
            <a:r>
              <a:rPr lang="it-IT" sz="1800">
                <a:solidFill>
                  <a:srgbClr val="FF9900"/>
                </a:solidFill>
                <a:latin typeface="Comic Sans MS" charset="0"/>
              </a:rPr>
              <a:t>Any histological disease in CLD pts</a:t>
            </a:r>
          </a:p>
          <a:p>
            <a:pPr fontAlgn="base">
              <a:spcBef>
                <a:spcPct val="0"/>
              </a:spcBef>
              <a:spcAft>
                <a:spcPct val="0"/>
              </a:spcAft>
            </a:pPr>
            <a:r>
              <a:rPr lang="it-IT" sz="1800">
                <a:solidFill>
                  <a:srgbClr val="FF9900"/>
                </a:solidFill>
                <a:latin typeface="Comic Sans MS" charset="0"/>
              </a:rPr>
              <a:t>Death for CLD in the general population</a:t>
            </a:r>
            <a:endParaRPr lang="en-US" sz="1800">
              <a:solidFill>
                <a:srgbClr val="FF9900"/>
              </a:solidFill>
              <a:latin typeface="Comic Sans MS" charset="0"/>
            </a:endParaRPr>
          </a:p>
        </p:txBody>
      </p:sp>
      <p:sp>
        <p:nvSpPr>
          <p:cNvPr id="106519" name="Line 23"/>
          <p:cNvSpPr>
            <a:spLocks noChangeShapeType="1"/>
          </p:cNvSpPr>
          <p:nvPr/>
        </p:nvSpPr>
        <p:spPr bwMode="auto">
          <a:xfrm flipH="1" flipV="1">
            <a:off x="3536953" y="5068888"/>
            <a:ext cx="268288" cy="201612"/>
          </a:xfrm>
          <a:prstGeom prst="line">
            <a:avLst/>
          </a:prstGeom>
          <a:noFill/>
          <a:ln w="9525">
            <a:solidFill>
              <a:srgbClr val="FF9900"/>
            </a:solidFill>
            <a:round/>
            <a:headEnd/>
            <a:tailEnd type="triangle" w="med" len="med"/>
          </a:ln>
          <a:extLst>
            <a:ext uri="{909E8E84-426E-40DD-AFC4-6F175D3DCCD1}">
              <a14:hiddenFill xmlns:a14="http://schemas.microsoft.com/office/drawing/2010/main" xmlns="">
                <a:noFill/>
              </a14:hiddenFill>
            </a:ext>
          </a:extLst>
        </p:spPr>
        <p:txBody>
          <a:bodyPr lIns="91380" tIns="45692" rIns="91380" bIns="45692"/>
          <a:lstStyle/>
          <a:p>
            <a:pPr algn="ctr" eaLnBrk="0" fontAlgn="base" hangingPunct="0">
              <a:spcBef>
                <a:spcPct val="0"/>
              </a:spcBef>
              <a:spcAft>
                <a:spcPct val="0"/>
              </a:spcAft>
            </a:pPr>
            <a:endParaRPr lang="it-IT">
              <a:solidFill>
                <a:srgbClr val="FFFF00"/>
              </a:solidFill>
              <a:ea typeface="ＭＳ Ｐゴシック" charset="-128"/>
            </a:endParaRPr>
          </a:p>
        </p:txBody>
      </p:sp>
      <p:sp>
        <p:nvSpPr>
          <p:cNvPr id="106520" name="Rectangle 24"/>
          <p:cNvSpPr>
            <a:spLocks noChangeArrowheads="1"/>
          </p:cNvSpPr>
          <p:nvPr/>
        </p:nvSpPr>
        <p:spPr bwMode="auto">
          <a:xfrm>
            <a:off x="387350" y="1790700"/>
            <a:ext cx="1638300" cy="279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en-GB" b="1">
                <a:solidFill>
                  <a:srgbClr val="FFFFFF"/>
                </a:solidFill>
                <a:latin typeface="Comic Sans MS" charset="0"/>
                <a:ea typeface="ＭＳ Ｐゴシック" charset="-128"/>
              </a:rPr>
              <a:t>ALT U/L</a:t>
            </a:r>
          </a:p>
        </p:txBody>
      </p:sp>
      <p:sp>
        <p:nvSpPr>
          <p:cNvPr id="106521" name="Text Box 25"/>
          <p:cNvSpPr txBox="1">
            <a:spLocks noChangeArrowheads="1"/>
          </p:cNvSpPr>
          <p:nvPr/>
        </p:nvSpPr>
        <p:spPr bwMode="auto">
          <a:xfrm>
            <a:off x="4430713" y="3798887"/>
            <a:ext cx="388212" cy="525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80" tIns="45692" rIns="91380" bIns="45692">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fontAlgn="base">
              <a:spcBef>
                <a:spcPct val="0"/>
              </a:spcBef>
              <a:spcAft>
                <a:spcPct val="0"/>
              </a:spcAft>
            </a:pPr>
            <a:r>
              <a:rPr lang="it-IT" sz="2800" b="1">
                <a:solidFill>
                  <a:srgbClr val="FFFFFF"/>
                </a:solidFill>
                <a:latin typeface="Comic Sans MS" charset="0"/>
              </a:rPr>
              <a:t>?</a:t>
            </a:r>
            <a:endParaRPr lang="en-US" sz="2800" b="1">
              <a:solidFill>
                <a:srgbClr val="FFFFFF"/>
              </a:solidFill>
              <a:latin typeface="Comic Sans MS" charset="0"/>
            </a:endParaRPr>
          </a:p>
        </p:txBody>
      </p:sp>
      <p:sp>
        <p:nvSpPr>
          <p:cNvPr id="106522" name="Text Box 26"/>
          <p:cNvSpPr txBox="1">
            <a:spLocks noChangeArrowheads="1"/>
          </p:cNvSpPr>
          <p:nvPr/>
        </p:nvSpPr>
        <p:spPr bwMode="auto">
          <a:xfrm>
            <a:off x="5927731" y="2670175"/>
            <a:ext cx="591781" cy="525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80" tIns="45692" rIns="91380" bIns="45692">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fontAlgn="base">
              <a:spcBef>
                <a:spcPct val="0"/>
              </a:spcBef>
              <a:spcAft>
                <a:spcPct val="0"/>
              </a:spcAft>
            </a:pPr>
            <a:r>
              <a:rPr lang="it-IT" sz="2800" b="1">
                <a:solidFill>
                  <a:srgbClr val="00CC99"/>
                </a:solidFill>
                <a:latin typeface="Comic Sans MS" charset="0"/>
              </a:rPr>
              <a:t>??</a:t>
            </a:r>
            <a:endParaRPr lang="en-US" sz="2800" b="1">
              <a:solidFill>
                <a:srgbClr val="00CC99"/>
              </a:solidFill>
              <a:latin typeface="Comic Sans MS" charset="0"/>
            </a:endParaRPr>
          </a:p>
        </p:txBody>
      </p:sp>
      <p:sp>
        <p:nvSpPr>
          <p:cNvPr id="106523" name="Text Box 27"/>
          <p:cNvSpPr txBox="1">
            <a:spLocks noChangeArrowheads="1"/>
          </p:cNvSpPr>
          <p:nvPr/>
        </p:nvSpPr>
        <p:spPr bwMode="auto">
          <a:xfrm>
            <a:off x="5964238" y="3605214"/>
            <a:ext cx="2797594" cy="65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80" tIns="45692" rIns="91380" bIns="45692">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fontAlgn="base">
              <a:spcBef>
                <a:spcPct val="0"/>
              </a:spcBef>
              <a:spcAft>
                <a:spcPct val="0"/>
              </a:spcAft>
            </a:pPr>
            <a:r>
              <a:rPr lang="it-IT" sz="1800">
                <a:solidFill>
                  <a:srgbClr val="FFFFFF"/>
                </a:solidFill>
                <a:latin typeface="Comic Sans MS" charset="0"/>
              </a:rPr>
              <a:t>Risk of decompensation </a:t>
            </a:r>
          </a:p>
          <a:p>
            <a:pPr fontAlgn="base">
              <a:spcBef>
                <a:spcPct val="0"/>
              </a:spcBef>
              <a:spcAft>
                <a:spcPct val="0"/>
              </a:spcAft>
            </a:pPr>
            <a:r>
              <a:rPr lang="it-IT" sz="1800">
                <a:solidFill>
                  <a:srgbClr val="FFFFFF"/>
                </a:solidFill>
                <a:latin typeface="Comic Sans MS" charset="0"/>
              </a:rPr>
              <a:t>or HCC in HCV pts </a:t>
            </a:r>
            <a:endParaRPr lang="en-US" sz="1800">
              <a:solidFill>
                <a:srgbClr val="FFFFFF"/>
              </a:solidFill>
              <a:latin typeface="Comic Sans MS" charset="0"/>
            </a:endParaRPr>
          </a:p>
        </p:txBody>
      </p:sp>
      <p:sp>
        <p:nvSpPr>
          <p:cNvPr id="106524" name="Line 28"/>
          <p:cNvSpPr>
            <a:spLocks noChangeShapeType="1"/>
          </p:cNvSpPr>
          <p:nvPr/>
        </p:nvSpPr>
        <p:spPr bwMode="auto">
          <a:xfrm flipH="1">
            <a:off x="4827593" y="4006850"/>
            <a:ext cx="1155700" cy="120650"/>
          </a:xfrm>
          <a:prstGeom prst="line">
            <a:avLst/>
          </a:prstGeom>
          <a:noFill/>
          <a:ln w="9525">
            <a:solidFill>
              <a:srgbClr val="FFFF00"/>
            </a:solidFill>
            <a:round/>
            <a:headEnd/>
            <a:tailEnd type="triangle" w="med" len="med"/>
          </a:ln>
          <a:extLst>
            <a:ext uri="{909E8E84-426E-40DD-AFC4-6F175D3DCCD1}">
              <a14:hiddenFill xmlns:a14="http://schemas.microsoft.com/office/drawing/2010/main" xmlns="">
                <a:noFill/>
              </a14:hiddenFill>
            </a:ext>
          </a:extLst>
        </p:spPr>
        <p:txBody>
          <a:bodyPr lIns="91380" tIns="45692" rIns="91380" bIns="45692"/>
          <a:lstStyle/>
          <a:p>
            <a:pPr algn="ctr" eaLnBrk="0" fontAlgn="base" hangingPunct="0">
              <a:spcBef>
                <a:spcPct val="0"/>
              </a:spcBef>
              <a:spcAft>
                <a:spcPct val="0"/>
              </a:spcAft>
            </a:pPr>
            <a:endParaRPr lang="it-IT">
              <a:solidFill>
                <a:srgbClr val="FFFF00"/>
              </a:solidFill>
              <a:ea typeface="ＭＳ Ｐゴシック" charset="-128"/>
            </a:endParaRPr>
          </a:p>
        </p:txBody>
      </p:sp>
      <p:sp>
        <p:nvSpPr>
          <p:cNvPr id="106525" name="Line 29"/>
          <p:cNvSpPr>
            <a:spLocks noChangeShapeType="1"/>
          </p:cNvSpPr>
          <p:nvPr/>
        </p:nvSpPr>
        <p:spPr bwMode="auto">
          <a:xfrm flipH="1" flipV="1">
            <a:off x="6307144" y="3187706"/>
            <a:ext cx="485775" cy="417513"/>
          </a:xfrm>
          <a:prstGeom prst="line">
            <a:avLst/>
          </a:prstGeom>
          <a:noFill/>
          <a:ln w="9525">
            <a:solidFill>
              <a:srgbClr val="66FF66"/>
            </a:solidFill>
            <a:round/>
            <a:headEnd/>
            <a:tailEnd type="triangle" w="med" len="med"/>
          </a:ln>
          <a:extLst>
            <a:ext uri="{909E8E84-426E-40DD-AFC4-6F175D3DCCD1}">
              <a14:hiddenFill xmlns:a14="http://schemas.microsoft.com/office/drawing/2010/main" xmlns="">
                <a:noFill/>
              </a14:hiddenFill>
            </a:ext>
          </a:extLst>
        </p:spPr>
        <p:txBody>
          <a:bodyPr lIns="91380" tIns="45692" rIns="91380" bIns="45692"/>
          <a:lstStyle/>
          <a:p>
            <a:pPr algn="ctr" eaLnBrk="0" fontAlgn="base" hangingPunct="0">
              <a:spcBef>
                <a:spcPct val="0"/>
              </a:spcBef>
              <a:spcAft>
                <a:spcPct val="0"/>
              </a:spcAft>
            </a:pPr>
            <a:endParaRPr lang="it-IT">
              <a:solidFill>
                <a:srgbClr val="FFFF00"/>
              </a:solidFill>
              <a:ea typeface="ＭＳ Ｐゴシック" charset="-128"/>
            </a:endParaRPr>
          </a:p>
        </p:txBody>
      </p:sp>
      <p:sp>
        <p:nvSpPr>
          <p:cNvPr id="106526" name="Text Box 30"/>
          <p:cNvSpPr txBox="1">
            <a:spLocks noChangeArrowheads="1"/>
          </p:cNvSpPr>
          <p:nvPr/>
        </p:nvSpPr>
        <p:spPr bwMode="auto">
          <a:xfrm>
            <a:off x="6515099" y="3003556"/>
            <a:ext cx="1105066" cy="371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80" tIns="45692" rIns="91380" bIns="45692">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fontAlgn="base">
              <a:spcBef>
                <a:spcPct val="0"/>
              </a:spcBef>
              <a:spcAft>
                <a:spcPct val="0"/>
              </a:spcAft>
            </a:pPr>
            <a:r>
              <a:rPr lang="it-IT" sz="1800">
                <a:solidFill>
                  <a:srgbClr val="00CC99"/>
                </a:solidFill>
                <a:latin typeface="Comic Sans MS" charset="0"/>
              </a:rPr>
              <a:t>in 10 yrs</a:t>
            </a:r>
            <a:endParaRPr lang="en-US" sz="1800">
              <a:solidFill>
                <a:srgbClr val="00CC99"/>
              </a:solidFill>
              <a:latin typeface="Comic Sans MS" charset="0"/>
            </a:endParaRPr>
          </a:p>
        </p:txBody>
      </p:sp>
      <p:sp>
        <p:nvSpPr>
          <p:cNvPr id="106527" name="Text Box 31"/>
          <p:cNvSpPr txBox="1">
            <a:spLocks noChangeArrowheads="1"/>
          </p:cNvSpPr>
          <p:nvPr/>
        </p:nvSpPr>
        <p:spPr bwMode="auto">
          <a:xfrm>
            <a:off x="4805368" y="3605219"/>
            <a:ext cx="1142871" cy="371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80" tIns="45692" rIns="91380" bIns="45692">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fontAlgn="base">
              <a:spcBef>
                <a:spcPct val="0"/>
              </a:spcBef>
              <a:spcAft>
                <a:spcPct val="0"/>
              </a:spcAft>
            </a:pPr>
            <a:r>
              <a:rPr lang="it-IT" sz="1800">
                <a:solidFill>
                  <a:srgbClr val="FFFFFF"/>
                </a:solidFill>
                <a:latin typeface="Comic Sans MS" charset="0"/>
              </a:rPr>
              <a:t>in 30 yrs</a:t>
            </a:r>
            <a:endParaRPr lang="en-US" sz="1800">
              <a:solidFill>
                <a:srgbClr val="FFFFFF"/>
              </a:solidFill>
              <a:latin typeface="Comic Sans MS" charset="0"/>
            </a:endParaRPr>
          </a:p>
        </p:txBody>
      </p:sp>
      <p:sp>
        <p:nvSpPr>
          <p:cNvPr id="106528" name="Oval 32"/>
          <p:cNvSpPr>
            <a:spLocks noChangeArrowheads="1"/>
          </p:cNvSpPr>
          <p:nvPr/>
        </p:nvSpPr>
        <p:spPr bwMode="auto">
          <a:xfrm>
            <a:off x="3705228" y="4314825"/>
            <a:ext cx="195263" cy="203200"/>
          </a:xfrm>
          <a:prstGeom prst="ellipse">
            <a:avLst/>
          </a:prstGeom>
          <a:solidFill>
            <a:srgbClr val="FF99FF"/>
          </a:solidFill>
          <a:ln w="9525">
            <a:solidFill>
              <a:srgbClr val="FFFFFF"/>
            </a:solidFill>
            <a:round/>
            <a:headEnd/>
            <a:tailEnd/>
          </a:ln>
        </p:spPr>
        <p:txBody>
          <a:bodyPr wrap="none" lIns="91380" tIns="45692" rIns="91380" bIns="45692" anchor="ctr"/>
          <a:lstStyle/>
          <a:p>
            <a:pPr algn="ctr" eaLnBrk="0" fontAlgn="base" hangingPunct="0">
              <a:spcBef>
                <a:spcPct val="0"/>
              </a:spcBef>
              <a:spcAft>
                <a:spcPct val="0"/>
              </a:spcAft>
            </a:pPr>
            <a:endParaRPr lang="it-IT">
              <a:solidFill>
                <a:srgbClr val="FFFF00"/>
              </a:solidFill>
              <a:ea typeface="ＭＳ Ｐゴシック" charset="-128"/>
            </a:endParaRPr>
          </a:p>
        </p:txBody>
      </p:sp>
      <p:sp>
        <p:nvSpPr>
          <p:cNvPr id="106529" name="Text Box 33"/>
          <p:cNvSpPr txBox="1">
            <a:spLocks noChangeArrowheads="1"/>
          </p:cNvSpPr>
          <p:nvPr/>
        </p:nvSpPr>
        <p:spPr bwMode="auto">
          <a:xfrm>
            <a:off x="4116393" y="4348169"/>
            <a:ext cx="2723437" cy="371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80" tIns="45692" rIns="91380" bIns="45692">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fontAlgn="base">
              <a:spcBef>
                <a:spcPct val="0"/>
              </a:spcBef>
              <a:spcAft>
                <a:spcPct val="0"/>
              </a:spcAft>
            </a:pPr>
            <a:r>
              <a:rPr lang="it-IT" sz="1800">
                <a:solidFill>
                  <a:srgbClr val="FF99FF"/>
                </a:solidFill>
                <a:latin typeface="Comic Sans MS" charset="0"/>
              </a:rPr>
              <a:t>Intracranial hemorrage</a:t>
            </a:r>
            <a:endParaRPr lang="en-US" sz="1800">
              <a:solidFill>
                <a:srgbClr val="FF99FF"/>
              </a:solidFill>
              <a:latin typeface="Comic Sans MS" charset="0"/>
            </a:endParaRPr>
          </a:p>
        </p:txBody>
      </p:sp>
      <p:sp>
        <p:nvSpPr>
          <p:cNvPr id="106530" name="Line 34"/>
          <p:cNvSpPr>
            <a:spLocks noChangeShapeType="1"/>
          </p:cNvSpPr>
          <p:nvPr/>
        </p:nvSpPr>
        <p:spPr bwMode="auto">
          <a:xfrm rot="-2194143" flipH="1" flipV="1">
            <a:off x="3952879" y="4416431"/>
            <a:ext cx="163513" cy="201613"/>
          </a:xfrm>
          <a:prstGeom prst="line">
            <a:avLst/>
          </a:prstGeom>
          <a:noFill/>
          <a:ln w="9525">
            <a:solidFill>
              <a:srgbClr val="FF99FF"/>
            </a:solidFill>
            <a:round/>
            <a:headEnd/>
            <a:tailEnd type="triangle" w="med" len="med"/>
          </a:ln>
          <a:extLst>
            <a:ext uri="{909E8E84-426E-40DD-AFC4-6F175D3DCCD1}">
              <a14:hiddenFill xmlns:a14="http://schemas.microsoft.com/office/drawing/2010/main" xmlns="">
                <a:noFill/>
              </a14:hiddenFill>
            </a:ext>
          </a:extLst>
        </p:spPr>
        <p:txBody>
          <a:bodyPr lIns="91380" tIns="45692" rIns="91380" bIns="45692"/>
          <a:lstStyle/>
          <a:p>
            <a:pPr algn="ctr" eaLnBrk="0" fontAlgn="base" hangingPunct="0">
              <a:spcBef>
                <a:spcPct val="0"/>
              </a:spcBef>
              <a:spcAft>
                <a:spcPct val="0"/>
              </a:spcAft>
            </a:pPr>
            <a:endParaRPr lang="it-IT">
              <a:solidFill>
                <a:srgbClr val="FFFF00"/>
              </a:solidFill>
              <a:ea typeface="ＭＳ Ｐゴシック" charset="-128"/>
            </a:endParaRPr>
          </a:p>
        </p:txBody>
      </p:sp>
    </p:spTree>
    <p:extLst>
      <p:ext uri="{BB962C8B-B14F-4D97-AF65-F5344CB8AC3E}">
        <p14:creationId xmlns:p14="http://schemas.microsoft.com/office/powerpoint/2010/main" xmlns="" val="336193973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p:txBody>
          <a:bodyPr>
            <a:normAutofit/>
          </a:bodyPr>
          <a:lstStyle/>
          <a:p>
            <a:r>
              <a:rPr lang="en-US" sz="3600" dirty="0">
                <a:solidFill>
                  <a:srgbClr val="002060"/>
                </a:solidFill>
              </a:rPr>
              <a:t>ALT use in the early 2000s</a:t>
            </a:r>
          </a:p>
        </p:txBody>
      </p:sp>
      <p:sp>
        <p:nvSpPr>
          <p:cNvPr id="1180675" name="Rectangle 3"/>
          <p:cNvSpPr>
            <a:spLocks noGrp="1" noChangeArrowheads="1"/>
          </p:cNvSpPr>
          <p:nvPr>
            <p:ph idx="1"/>
          </p:nvPr>
        </p:nvSpPr>
        <p:spPr>
          <a:xfrm>
            <a:off x="395539" y="1639341"/>
            <a:ext cx="8229600" cy="4525963"/>
          </a:xfrm>
        </p:spPr>
        <p:txBody>
          <a:bodyPr/>
          <a:lstStyle/>
          <a:p>
            <a:pPr>
              <a:lnSpc>
                <a:spcPct val="105000"/>
              </a:lnSpc>
            </a:pPr>
            <a:r>
              <a:rPr lang="en-US" sz="2500" dirty="0"/>
              <a:t>Poor sensitivity for diagnosing liver disease</a:t>
            </a:r>
          </a:p>
          <a:p>
            <a:pPr>
              <a:lnSpc>
                <a:spcPct val="105000"/>
              </a:lnSpc>
            </a:pPr>
            <a:r>
              <a:rPr lang="en-US" sz="2500" dirty="0"/>
              <a:t>Technical standardization was lacking</a:t>
            </a:r>
          </a:p>
          <a:p>
            <a:pPr>
              <a:lnSpc>
                <a:spcPct val="105000"/>
              </a:lnSpc>
            </a:pPr>
            <a:r>
              <a:rPr lang="en-US" sz="2500" dirty="0"/>
              <a:t>ALT was (improperly) used as a marker of fibrosis</a:t>
            </a:r>
          </a:p>
          <a:p>
            <a:pPr>
              <a:lnSpc>
                <a:spcPct val="105000"/>
              </a:lnSpc>
            </a:pPr>
            <a:r>
              <a:rPr lang="en-US" sz="2500" dirty="0"/>
              <a:t>Reference values had not been critically updated after the ‘</a:t>
            </a:r>
            <a:r>
              <a:rPr lang="en-US" sz="2500" i="1" dirty="0"/>
              <a:t>golden age</a:t>
            </a:r>
            <a:r>
              <a:rPr lang="en-US" sz="2500" dirty="0"/>
              <a:t>’ of enzymology (i.e., 70s-80s)</a:t>
            </a:r>
          </a:p>
          <a:p>
            <a:pPr>
              <a:lnSpc>
                <a:spcPct val="105000"/>
              </a:lnSpc>
            </a:pPr>
            <a:r>
              <a:rPr lang="en-US" sz="2500" dirty="0"/>
              <a:t>‘Reference populations’ proposed by laboratories contained substantial proportions of subjects with subclinical liver disease (HCV, NAFLD, </a:t>
            </a:r>
            <a:r>
              <a:rPr lang="en-US" sz="2500" dirty="0" err="1"/>
              <a:t>etc</a:t>
            </a:r>
            <a:r>
              <a:rPr lang="en-US" sz="2500" dirty="0"/>
              <a:t>)</a:t>
            </a:r>
          </a:p>
          <a:p>
            <a:pPr>
              <a:lnSpc>
                <a:spcPct val="105000"/>
              </a:lnSpc>
              <a:buFont typeface="Wingdings" pitchFamily="2" charset="2"/>
              <a:buNone/>
            </a:pPr>
            <a:endParaRPr lang="en-US" sz="2500" dirty="0"/>
          </a:p>
          <a:p>
            <a:pPr>
              <a:lnSpc>
                <a:spcPct val="105000"/>
              </a:lnSpc>
            </a:pPr>
            <a:endParaRPr lang="en-US" sz="2500" dirty="0">
              <a:solidFill>
                <a:srgbClr val="FFFF00"/>
              </a:solidFill>
            </a:endParaRPr>
          </a:p>
        </p:txBody>
      </p:sp>
    </p:spTree>
    <p:extLst>
      <p:ext uri="{BB962C8B-B14F-4D97-AF65-F5344CB8AC3E}">
        <p14:creationId xmlns:p14="http://schemas.microsoft.com/office/powerpoint/2010/main" xmlns="" val="38836370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370" name="Titolo 1"/>
          <p:cNvSpPr>
            <a:spLocks noGrp="1"/>
          </p:cNvSpPr>
          <p:nvPr>
            <p:ph type="title"/>
          </p:nvPr>
        </p:nvSpPr>
        <p:spPr/>
        <p:txBody>
          <a:bodyPr/>
          <a:lstStyle/>
          <a:p>
            <a:r>
              <a:rPr lang="en-US" sz="2600" dirty="0">
                <a:solidFill>
                  <a:srgbClr val="002060"/>
                </a:solidFill>
              </a:rPr>
              <a:t>The healthy population for a liver disease </a:t>
            </a:r>
            <a:br>
              <a:rPr lang="en-US" sz="2600" dirty="0">
                <a:solidFill>
                  <a:srgbClr val="002060"/>
                </a:solidFill>
              </a:rPr>
            </a:br>
            <a:r>
              <a:rPr lang="en-US" sz="2600" dirty="0">
                <a:solidFill>
                  <a:srgbClr val="002060"/>
                </a:solidFill>
              </a:rPr>
              <a:t>targeting test</a:t>
            </a:r>
          </a:p>
        </p:txBody>
      </p:sp>
      <p:sp>
        <p:nvSpPr>
          <p:cNvPr id="3" name="Segnaposto contenuto 2"/>
          <p:cNvSpPr>
            <a:spLocks noGrp="1"/>
          </p:cNvSpPr>
          <p:nvPr>
            <p:ph idx="1"/>
          </p:nvPr>
        </p:nvSpPr>
        <p:spPr>
          <a:xfrm>
            <a:off x="467544" y="1700808"/>
            <a:ext cx="8348662" cy="5054600"/>
          </a:xfrm>
        </p:spPr>
        <p:txBody>
          <a:bodyPr/>
          <a:lstStyle/>
          <a:p>
            <a:r>
              <a:rPr lang="en-US" sz="2200" dirty="0"/>
              <a:t>Take a symptom free population (blood donors, general population </a:t>
            </a:r>
            <a:r>
              <a:rPr lang="en-US" sz="2200" dirty="0" err="1"/>
              <a:t>etc</a:t>
            </a:r>
            <a:r>
              <a:rPr lang="en-US" sz="2200" dirty="0"/>
              <a:t>)</a:t>
            </a:r>
          </a:p>
          <a:p>
            <a:r>
              <a:rPr lang="en-US" sz="2200" dirty="0"/>
              <a:t>Exclude viral hepatitis carriers</a:t>
            </a:r>
          </a:p>
          <a:p>
            <a:r>
              <a:rPr lang="en-US" sz="2200" dirty="0"/>
              <a:t>Exclude subjects at higher risk for metabolic syndrome/</a:t>
            </a:r>
            <a:r>
              <a:rPr lang="en-US" sz="2200" dirty="0" err="1"/>
              <a:t>steatosis</a:t>
            </a:r>
            <a:r>
              <a:rPr lang="en-US" sz="2200" dirty="0"/>
              <a:t>, </a:t>
            </a:r>
            <a:r>
              <a:rPr lang="en-US" sz="2200" dirty="0" err="1"/>
              <a:t>eg</a:t>
            </a:r>
            <a:r>
              <a:rPr lang="en-US" sz="2200" dirty="0"/>
              <a:t>: </a:t>
            </a:r>
          </a:p>
          <a:p>
            <a:pPr lvl="1"/>
            <a:r>
              <a:rPr lang="en-US" sz="2200" dirty="0"/>
              <a:t>High serum lipids/</a:t>
            </a:r>
            <a:r>
              <a:rPr lang="en-US" sz="2200" dirty="0" err="1"/>
              <a:t>tryglicerides</a:t>
            </a:r>
            <a:endParaRPr lang="en-US" sz="2200" dirty="0"/>
          </a:p>
          <a:p>
            <a:pPr lvl="1"/>
            <a:r>
              <a:rPr lang="en-US" sz="2200" dirty="0"/>
              <a:t>High glucose levels</a:t>
            </a:r>
          </a:p>
          <a:p>
            <a:pPr lvl="1"/>
            <a:r>
              <a:rPr lang="en-US" sz="2200" dirty="0"/>
              <a:t>Overweight individuals</a:t>
            </a:r>
          </a:p>
          <a:p>
            <a:pPr lvl="1"/>
            <a:r>
              <a:rPr lang="en-US" sz="2200" dirty="0"/>
              <a:t>Heavy drinkers</a:t>
            </a:r>
          </a:p>
          <a:p>
            <a:pPr lvl="1"/>
            <a:r>
              <a:rPr lang="en-US" sz="2200" dirty="0"/>
              <a:t>…. </a:t>
            </a:r>
          </a:p>
          <a:p>
            <a:r>
              <a:rPr lang="en-US" sz="2200" dirty="0"/>
              <a:t>Calculate </a:t>
            </a:r>
            <a:r>
              <a:rPr lang="en-US" sz="2200" dirty="0" smtClean="0"/>
              <a:t>reference </a:t>
            </a:r>
            <a:r>
              <a:rPr lang="en-US" sz="2200" dirty="0"/>
              <a:t>intervals (95</a:t>
            </a:r>
            <a:r>
              <a:rPr lang="en-US" sz="2200" baseline="30000" dirty="0"/>
              <a:t>th</a:t>
            </a:r>
            <a:r>
              <a:rPr lang="en-US" sz="2200" dirty="0"/>
              <a:t> centile)</a:t>
            </a:r>
          </a:p>
          <a:p>
            <a:endParaRPr lang="en-US" sz="2200" dirty="0"/>
          </a:p>
          <a:p>
            <a:pPr lvl="1"/>
            <a:endParaRPr lang="en-US" sz="2200" dirty="0"/>
          </a:p>
        </p:txBody>
      </p:sp>
    </p:spTree>
    <p:extLst>
      <p:ext uri="{BB962C8B-B14F-4D97-AF65-F5344CB8AC3E}">
        <p14:creationId xmlns:p14="http://schemas.microsoft.com/office/powerpoint/2010/main" xmlns="" val="3320953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a:xfrm>
            <a:off x="538166" y="548680"/>
            <a:ext cx="8605837" cy="1143000"/>
          </a:xfrm>
        </p:spPr>
        <p:txBody>
          <a:bodyPr/>
          <a:lstStyle/>
          <a:p>
            <a:r>
              <a:rPr lang="it-IT" sz="2800" dirty="0" err="1"/>
              <a:t>Updated</a:t>
            </a:r>
            <a:r>
              <a:rPr lang="it-IT" sz="2800" dirty="0"/>
              <a:t> </a:t>
            </a:r>
            <a:r>
              <a:rPr lang="it-IT" sz="2800" dirty="0" err="1"/>
              <a:t>limits</a:t>
            </a:r>
            <a:r>
              <a:rPr lang="it-IT" sz="2800" dirty="0"/>
              <a:t> for ALT </a:t>
            </a:r>
            <a:r>
              <a:rPr lang="it-IT" sz="2800" dirty="0" err="1"/>
              <a:t>activity</a:t>
            </a:r>
            <a:r>
              <a:rPr lang="it-IT" sz="2800" dirty="0"/>
              <a:t/>
            </a:r>
            <a:br>
              <a:rPr lang="it-IT" sz="2800" dirty="0"/>
            </a:br>
            <a:r>
              <a:rPr lang="it-IT" sz="2800" dirty="0"/>
              <a:t/>
            </a:r>
            <a:br>
              <a:rPr lang="it-IT" sz="2800" dirty="0"/>
            </a:br>
            <a:r>
              <a:rPr lang="it-IT" sz="2800" dirty="0"/>
              <a:t> </a:t>
            </a:r>
            <a:r>
              <a:rPr lang="en-US" sz="2800" dirty="0"/>
              <a:t>6,835 blood donors </a:t>
            </a:r>
            <a:br>
              <a:rPr lang="en-US" sz="2800" dirty="0"/>
            </a:br>
            <a:endParaRPr lang="it-IT" sz="2800" dirty="0"/>
          </a:p>
        </p:txBody>
      </p:sp>
      <p:sp>
        <p:nvSpPr>
          <p:cNvPr id="1192963" name="Text Box 3"/>
          <p:cNvSpPr txBox="1">
            <a:spLocks noChangeArrowheads="1"/>
          </p:cNvSpPr>
          <p:nvPr/>
        </p:nvSpPr>
        <p:spPr bwMode="auto">
          <a:xfrm>
            <a:off x="2552424" y="2084393"/>
            <a:ext cx="184702" cy="371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00"/>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192964" name="Text Box 4"/>
          <p:cNvSpPr txBox="1">
            <a:spLocks noChangeArrowheads="1"/>
          </p:cNvSpPr>
          <p:nvPr/>
        </p:nvSpPr>
        <p:spPr bwMode="auto">
          <a:xfrm>
            <a:off x="6411641" y="5160967"/>
            <a:ext cx="184702" cy="371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00"/>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spAutoFit/>
          </a:bodyPr>
          <a:lstStyle/>
          <a:p>
            <a:pPr algn="ctr" defTabSz="913926" eaLnBrk="0" fontAlgn="base" hangingPunct="0">
              <a:spcBef>
                <a:spcPct val="0"/>
              </a:spcBef>
              <a:spcAft>
                <a:spcPct val="0"/>
              </a:spcAft>
            </a:pPr>
            <a:endParaRPr lang="it-IT" smtClean="0">
              <a:solidFill>
                <a:srgbClr val="FFFF00"/>
              </a:solidFill>
            </a:endParaRPr>
          </a:p>
        </p:txBody>
      </p:sp>
      <p:graphicFrame>
        <p:nvGraphicFramePr>
          <p:cNvPr id="1192965" name="Group 5"/>
          <p:cNvGraphicFramePr>
            <a:graphicFrameLocks noGrp="1"/>
          </p:cNvGraphicFramePr>
          <p:nvPr>
            <p:extLst>
              <p:ext uri="{D42A27DB-BD31-4B8C-83A1-F6EECF244321}">
                <p14:modId xmlns:p14="http://schemas.microsoft.com/office/powerpoint/2010/main" xmlns="" val="3349235159"/>
              </p:ext>
            </p:extLst>
          </p:nvPr>
        </p:nvGraphicFramePr>
        <p:xfrm>
          <a:off x="585793" y="2084388"/>
          <a:ext cx="8289925" cy="4064000"/>
        </p:xfrm>
        <a:graphic>
          <a:graphicData uri="http://schemas.openxmlformats.org/drawingml/2006/table">
            <a:tbl>
              <a:tblPr/>
              <a:tblGrid>
                <a:gridCol w="3371850"/>
                <a:gridCol w="1271587"/>
                <a:gridCol w="3646488"/>
              </a:tblGrid>
              <a:tr h="2032000">
                <a:tc>
                  <a:txBody>
                    <a:bodyPr/>
                    <a:lstStyle/>
                    <a:p>
                      <a:pPr marL="0" marR="0" lvl="0" indent="0" algn="ctr" defTabSz="9779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400" b="0" i="0" u="none" strike="noStrike" cap="none" normalizeH="0" baseline="0" dirty="0" smtClean="0">
                          <a:ln>
                            <a:noFill/>
                          </a:ln>
                          <a:solidFill>
                            <a:srgbClr val="FFFF00"/>
                          </a:solidFill>
                          <a:effectLst/>
                          <a:latin typeface="Arial" charset="0"/>
                        </a:rPr>
                        <a:t>“</a:t>
                      </a:r>
                      <a:r>
                        <a:rPr kumimoji="0" lang="it-IT" sz="2400" b="0" i="0" u="none" strike="noStrike" cap="none" normalizeH="0" baseline="0" dirty="0" err="1" smtClean="0">
                          <a:ln>
                            <a:noFill/>
                          </a:ln>
                          <a:solidFill>
                            <a:srgbClr val="FFFF00"/>
                          </a:solidFill>
                          <a:effectLst/>
                          <a:latin typeface="Arial" charset="0"/>
                        </a:rPr>
                        <a:t>Historical</a:t>
                      </a:r>
                      <a:r>
                        <a:rPr kumimoji="0" lang="it-IT" sz="2400" b="0" i="0" u="none" strike="noStrike" cap="none" normalizeH="0" baseline="0" dirty="0" smtClean="0">
                          <a:ln>
                            <a:noFill/>
                          </a:ln>
                          <a:solidFill>
                            <a:srgbClr val="FFFF00"/>
                          </a:solidFill>
                          <a:effectLst/>
                          <a:latin typeface="Arial" charset="0"/>
                        </a:rPr>
                        <a:t>” </a:t>
                      </a:r>
                      <a:r>
                        <a:rPr kumimoji="0" lang="it-IT" sz="2400" b="0" i="0" u="none" strike="noStrike" cap="none" normalizeH="0" baseline="0" dirty="0" err="1" smtClean="0">
                          <a:ln>
                            <a:noFill/>
                          </a:ln>
                          <a:solidFill>
                            <a:srgbClr val="FFFF00"/>
                          </a:solidFill>
                          <a:effectLst/>
                          <a:latin typeface="Arial" charset="0"/>
                        </a:rPr>
                        <a:t>upper</a:t>
                      </a:r>
                      <a:r>
                        <a:rPr kumimoji="0" lang="it-IT" sz="2400" b="0" i="0" u="none" strike="noStrike" cap="none" normalizeH="0" baseline="0" dirty="0" smtClean="0">
                          <a:ln>
                            <a:noFill/>
                          </a:ln>
                          <a:solidFill>
                            <a:srgbClr val="FFFF00"/>
                          </a:solidFill>
                          <a:effectLst/>
                          <a:latin typeface="Arial" charset="0"/>
                        </a:rPr>
                        <a:t> </a:t>
                      </a:r>
                      <a:r>
                        <a:rPr kumimoji="0" lang="it-IT" sz="2400" b="0" i="0" u="none" strike="noStrike" cap="none" normalizeH="0" baseline="0" dirty="0" err="1" smtClean="0">
                          <a:ln>
                            <a:noFill/>
                          </a:ln>
                          <a:solidFill>
                            <a:srgbClr val="FFFF00"/>
                          </a:solidFill>
                          <a:effectLst/>
                          <a:latin typeface="Arial" charset="0"/>
                        </a:rPr>
                        <a:t>limits</a:t>
                      </a:r>
                      <a:endParaRPr kumimoji="0" lang="it-IT" sz="2400" b="0" i="0" u="none" strike="noStrike" cap="none" normalizeH="0" baseline="0" dirty="0" smtClean="0">
                        <a:ln>
                          <a:noFill/>
                        </a:ln>
                        <a:solidFill>
                          <a:srgbClr val="FFFF00"/>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77900" rtl="0" eaLnBrk="0" fontAlgn="base" latinLnBrk="0" hangingPunct="0">
                        <a:lnSpc>
                          <a:spcPct val="95000"/>
                        </a:lnSpc>
                        <a:spcBef>
                          <a:spcPct val="20000"/>
                        </a:spcBef>
                        <a:spcAft>
                          <a:spcPct val="20000"/>
                        </a:spcAft>
                        <a:buClr>
                          <a:srgbClr val="FFFFFF"/>
                        </a:buClr>
                        <a:buSzPct val="75000"/>
                        <a:buFont typeface="Wingdings" pitchFamily="2" charset="2"/>
                        <a:buNone/>
                        <a:tabLst/>
                      </a:pPr>
                      <a:endParaRPr kumimoji="0" lang="it-IT" sz="2600" b="0" i="0" u="none" strike="noStrike" cap="none" normalizeH="0" baseline="0" smtClean="0">
                        <a:ln>
                          <a:noFill/>
                        </a:ln>
                        <a:solidFill>
                          <a:srgbClr val="FFFFFF"/>
                        </a:solidFill>
                        <a:effectLst>
                          <a:outerShdw blurRad="38100" dist="38100" dir="2700000" algn="tl">
                            <a:srgbClr val="000000"/>
                          </a:outerShdw>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779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rgbClr val="FFFF00"/>
                          </a:solidFill>
                          <a:effectLst/>
                          <a:latin typeface="Arial" charset="0"/>
                        </a:rPr>
                        <a:t>“</a:t>
                      </a:r>
                      <a:r>
                        <a:rPr kumimoji="0" lang="it-IT" sz="2400" b="0" i="0" u="none" strike="noStrike" cap="none" normalizeH="0" baseline="0" dirty="0" err="1" smtClean="0">
                          <a:ln>
                            <a:noFill/>
                          </a:ln>
                          <a:solidFill>
                            <a:srgbClr val="FFFF00"/>
                          </a:solidFill>
                          <a:effectLst/>
                          <a:latin typeface="Arial" charset="0"/>
                        </a:rPr>
                        <a:t>Healthy</a:t>
                      </a:r>
                      <a:r>
                        <a:rPr kumimoji="0" lang="it-IT" sz="2400" b="0" i="0" u="none" strike="noStrike" cap="none" normalizeH="0" baseline="0" dirty="0" smtClean="0">
                          <a:ln>
                            <a:noFill/>
                          </a:ln>
                          <a:solidFill>
                            <a:srgbClr val="FFFF00"/>
                          </a:solidFill>
                          <a:effectLst/>
                          <a:latin typeface="Arial" charset="0"/>
                        </a:rPr>
                        <a:t>” </a:t>
                      </a:r>
                      <a:r>
                        <a:rPr kumimoji="0" lang="it-IT" sz="2400" b="0" i="0" u="none" strike="noStrike" cap="none" normalizeH="0" baseline="0" dirty="0" err="1" smtClean="0">
                          <a:ln>
                            <a:noFill/>
                          </a:ln>
                          <a:solidFill>
                            <a:srgbClr val="FFFF00"/>
                          </a:solidFill>
                          <a:effectLst/>
                          <a:latin typeface="Arial" charset="0"/>
                        </a:rPr>
                        <a:t>upper</a:t>
                      </a:r>
                      <a:r>
                        <a:rPr kumimoji="0" lang="it-IT" sz="2400" b="0" i="0" u="none" strike="noStrike" cap="none" normalizeH="0" baseline="0" dirty="0" smtClean="0">
                          <a:ln>
                            <a:noFill/>
                          </a:ln>
                          <a:solidFill>
                            <a:srgbClr val="FFFF00"/>
                          </a:solidFill>
                          <a:effectLst/>
                          <a:latin typeface="Arial" charset="0"/>
                        </a:rPr>
                        <a:t> </a:t>
                      </a:r>
                      <a:r>
                        <a:rPr kumimoji="0" lang="it-IT" sz="2400" b="0" i="0" u="none" strike="noStrike" cap="none" normalizeH="0" baseline="0" dirty="0" err="1" smtClean="0">
                          <a:ln>
                            <a:noFill/>
                          </a:ln>
                          <a:solidFill>
                            <a:srgbClr val="FFFF00"/>
                          </a:solidFill>
                          <a:effectLst/>
                          <a:latin typeface="Arial" charset="0"/>
                        </a:rPr>
                        <a:t>limits</a:t>
                      </a:r>
                      <a:endParaRPr kumimoji="0" lang="it-IT" sz="2400" b="0" i="0" u="none" strike="noStrike" cap="none" normalizeH="0" baseline="0" dirty="0" smtClean="0">
                        <a:ln>
                          <a:noFill/>
                        </a:ln>
                        <a:solidFill>
                          <a:srgbClr val="FFFF00"/>
                        </a:solidFill>
                        <a:effectLst/>
                        <a:latin typeface="Arial" charset="0"/>
                      </a:endParaRPr>
                    </a:p>
                    <a:p>
                      <a:pPr marL="0" marR="0" lvl="0" indent="0" algn="ctr" defTabSz="9779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FFFF00"/>
                          </a:solidFill>
                          <a:effectLst/>
                          <a:latin typeface="Arial" charset="0"/>
                        </a:rPr>
                        <a:t>(</a:t>
                      </a:r>
                      <a:r>
                        <a:rPr kumimoji="0" lang="it-IT" sz="1400" b="0" i="0" u="none" strike="noStrike" cap="none" normalizeH="0" baseline="0" dirty="0" err="1" smtClean="0">
                          <a:ln>
                            <a:noFill/>
                          </a:ln>
                          <a:solidFill>
                            <a:srgbClr val="FFFF00"/>
                          </a:solidFill>
                          <a:effectLst/>
                          <a:latin typeface="Arial" charset="0"/>
                        </a:rPr>
                        <a:t>population</a:t>
                      </a:r>
                      <a:r>
                        <a:rPr kumimoji="0" lang="it-IT" sz="1400" b="0" i="0" u="none" strike="noStrike" cap="none" normalizeH="0" baseline="0" dirty="0" smtClean="0">
                          <a:ln>
                            <a:noFill/>
                          </a:ln>
                          <a:solidFill>
                            <a:srgbClr val="FFFF00"/>
                          </a:solidFill>
                          <a:effectLst/>
                          <a:latin typeface="Arial" charset="0"/>
                        </a:rPr>
                        <a:t> </a:t>
                      </a:r>
                      <a:r>
                        <a:rPr kumimoji="0" lang="it-IT" sz="1400" b="0" i="0" u="none" strike="noStrike" cap="none" normalizeH="0" baseline="0" dirty="0" err="1" smtClean="0">
                          <a:ln>
                            <a:noFill/>
                          </a:ln>
                          <a:solidFill>
                            <a:srgbClr val="FFFF00"/>
                          </a:solidFill>
                          <a:effectLst/>
                          <a:latin typeface="Arial" charset="0"/>
                        </a:rPr>
                        <a:t>at</a:t>
                      </a:r>
                      <a:r>
                        <a:rPr kumimoji="0" lang="it-IT" sz="1400" b="0" i="0" u="none" strike="noStrike" cap="none" normalizeH="0" baseline="0" dirty="0" smtClean="0">
                          <a:ln>
                            <a:noFill/>
                          </a:ln>
                          <a:solidFill>
                            <a:srgbClr val="FFFF00"/>
                          </a:solidFill>
                          <a:effectLst/>
                          <a:latin typeface="Arial" charset="0"/>
                        </a:rPr>
                        <a:t> </a:t>
                      </a:r>
                      <a:r>
                        <a:rPr kumimoji="0" lang="it-IT" sz="1400" b="0" i="0" u="none" strike="noStrike" cap="none" normalizeH="0" baseline="0" dirty="0" err="1" smtClean="0">
                          <a:ln>
                            <a:noFill/>
                          </a:ln>
                          <a:solidFill>
                            <a:srgbClr val="FFFF00"/>
                          </a:solidFill>
                          <a:effectLst/>
                          <a:latin typeface="Arial" charset="0"/>
                        </a:rPr>
                        <a:t>low</a:t>
                      </a:r>
                      <a:r>
                        <a:rPr kumimoji="0" lang="it-IT" sz="1400" b="0" i="0" u="none" strike="noStrike" cap="none" normalizeH="0" baseline="0" dirty="0" smtClean="0">
                          <a:ln>
                            <a:noFill/>
                          </a:ln>
                          <a:solidFill>
                            <a:srgbClr val="FFFF00"/>
                          </a:solidFill>
                          <a:effectLst/>
                          <a:latin typeface="Arial" charset="0"/>
                        </a:rPr>
                        <a:t> </a:t>
                      </a:r>
                      <a:r>
                        <a:rPr kumimoji="0" lang="it-IT" sz="1400" b="0" i="0" u="none" strike="noStrike" cap="none" normalizeH="0" baseline="0" dirty="0" err="1" smtClean="0">
                          <a:ln>
                            <a:noFill/>
                          </a:ln>
                          <a:solidFill>
                            <a:srgbClr val="FFFF00"/>
                          </a:solidFill>
                          <a:effectLst/>
                          <a:latin typeface="Arial" charset="0"/>
                        </a:rPr>
                        <a:t>risk</a:t>
                      </a:r>
                      <a:r>
                        <a:rPr kumimoji="0" lang="it-IT" sz="1400" b="0" i="0" u="none" strike="noStrike" cap="none" normalizeH="0" baseline="0" dirty="0" smtClean="0">
                          <a:ln>
                            <a:noFill/>
                          </a:ln>
                          <a:solidFill>
                            <a:srgbClr val="FFFF00"/>
                          </a:solidFill>
                          <a:effectLst/>
                          <a:latin typeface="Arial" charset="0"/>
                        </a:rPr>
                        <a:t> for </a:t>
                      </a:r>
                      <a:r>
                        <a:rPr kumimoji="0" lang="it-IT" sz="1400" b="0" i="0" u="none" strike="noStrike" cap="none" normalizeH="0" baseline="0" dirty="0" err="1" smtClean="0">
                          <a:ln>
                            <a:noFill/>
                          </a:ln>
                          <a:solidFill>
                            <a:srgbClr val="FFFF00"/>
                          </a:solidFill>
                          <a:effectLst/>
                          <a:latin typeface="Arial" charset="0"/>
                        </a:rPr>
                        <a:t>liver</a:t>
                      </a:r>
                      <a:r>
                        <a:rPr kumimoji="0" lang="it-IT" sz="1400" b="0" i="0" u="none" strike="noStrike" cap="none" normalizeH="0" baseline="0" dirty="0" smtClean="0">
                          <a:ln>
                            <a:noFill/>
                          </a:ln>
                          <a:solidFill>
                            <a:srgbClr val="FFFF00"/>
                          </a:solidFill>
                          <a:effectLst/>
                          <a:latin typeface="Arial" charset="0"/>
                        </a:rPr>
                        <a:t> </a:t>
                      </a:r>
                      <a:r>
                        <a:rPr kumimoji="0" lang="it-IT" sz="1400" b="0" i="0" u="none" strike="noStrike" cap="none" normalizeH="0" baseline="0" dirty="0" err="1" smtClean="0">
                          <a:ln>
                            <a:noFill/>
                          </a:ln>
                          <a:solidFill>
                            <a:srgbClr val="FFFF00"/>
                          </a:solidFill>
                          <a:effectLst/>
                          <a:latin typeface="Arial" charset="0"/>
                        </a:rPr>
                        <a:t>disease</a:t>
                      </a:r>
                      <a:r>
                        <a:rPr kumimoji="0" lang="it-IT" sz="2000" b="0" i="0" u="none" strike="noStrike" cap="none" normalizeH="0" baseline="0" dirty="0" smtClean="0">
                          <a:ln>
                            <a:noFill/>
                          </a:ln>
                          <a:solidFill>
                            <a:srgbClr val="FFFF00"/>
                          </a:solidFill>
                          <a:effectLst/>
                          <a:latin typeface="Arial" charset="0"/>
                        </a:rPr>
                        <a:t>)</a:t>
                      </a:r>
                      <a:r>
                        <a:rPr kumimoji="0" lang="it-IT" sz="2000" b="0" i="0" u="none" strike="noStrike" cap="none" normalizeH="0" baseline="0" dirty="0" smtClean="0">
                          <a:ln>
                            <a:noFill/>
                          </a:ln>
                          <a:solidFill>
                            <a:srgbClr val="99FF33"/>
                          </a:solidFill>
                          <a:effectLst/>
                          <a:latin typeface="Arial" charset="0"/>
                        </a:rPr>
                        <a:t>*</a:t>
                      </a:r>
                    </a:p>
                  </a:txBody>
                  <a:tcPr horzOverflow="overflow">
                    <a:lnL>
                      <a:noFill/>
                    </a:lnL>
                    <a:lnR cap="flat">
                      <a:noFill/>
                    </a:lnR>
                    <a:lnT cap="flat">
                      <a:noFill/>
                    </a:lnT>
                    <a:lnB>
                      <a:noFill/>
                    </a:lnB>
                    <a:lnTlToBr>
                      <a:noFill/>
                    </a:lnTlToBr>
                    <a:lnBlToTr>
                      <a:noFill/>
                    </a:lnBlToTr>
                    <a:noFill/>
                  </a:tcPr>
                </a:tc>
              </a:tr>
              <a:tr h="2032000">
                <a:tc>
                  <a:txBody>
                    <a:bodyPr/>
                    <a:lstStyle/>
                    <a:p>
                      <a:pPr marL="0" marR="0" lvl="0" indent="0" algn="ctr" defTabSz="9779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400" b="0" i="0" u="none" strike="noStrike" cap="none" normalizeH="0" baseline="0" smtClean="0">
                          <a:ln>
                            <a:noFill/>
                          </a:ln>
                          <a:solidFill>
                            <a:srgbClr val="FFFFFF"/>
                          </a:solidFill>
                          <a:effectLst>
                            <a:outerShdw blurRad="38100" dist="38100" dir="2700000" algn="tl">
                              <a:srgbClr val="000000"/>
                            </a:outerShdw>
                          </a:effectLst>
                          <a:latin typeface="Arial" charset="0"/>
                        </a:rPr>
                        <a:t>40 U/L males</a:t>
                      </a:r>
                    </a:p>
                    <a:p>
                      <a:pPr marL="0" marR="0" lvl="0" indent="0" algn="ctr" defTabSz="9779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400" b="0" i="0" u="none" strike="noStrike" cap="none" normalizeH="0" baseline="0" smtClean="0">
                          <a:ln>
                            <a:noFill/>
                          </a:ln>
                          <a:solidFill>
                            <a:srgbClr val="FFFFFF"/>
                          </a:solidFill>
                          <a:effectLst>
                            <a:outerShdw blurRad="38100" dist="38100" dir="2700000" algn="tl">
                              <a:srgbClr val="000000"/>
                            </a:outerShdw>
                          </a:effectLst>
                          <a:latin typeface="Arial" charset="0"/>
                        </a:rPr>
                        <a:t>30 U/L females</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77900" rtl="0" eaLnBrk="0" fontAlgn="base" latinLnBrk="0" hangingPunct="0">
                        <a:lnSpc>
                          <a:spcPct val="95000"/>
                        </a:lnSpc>
                        <a:spcBef>
                          <a:spcPct val="20000"/>
                        </a:spcBef>
                        <a:spcAft>
                          <a:spcPct val="20000"/>
                        </a:spcAft>
                        <a:buClr>
                          <a:srgbClr val="FFFFFF"/>
                        </a:buClr>
                        <a:buSzPct val="75000"/>
                        <a:buFont typeface="Wingdings" pitchFamily="2" charset="2"/>
                        <a:buNone/>
                        <a:tabLst/>
                      </a:pPr>
                      <a:endParaRPr kumimoji="0" lang="it-IT" sz="2600" b="0" i="0" u="none" strike="noStrike" cap="none" normalizeH="0" baseline="0" smtClean="0">
                        <a:ln>
                          <a:noFill/>
                        </a:ln>
                        <a:solidFill>
                          <a:srgbClr val="FFFFFF"/>
                        </a:solidFill>
                        <a:effectLst>
                          <a:outerShdw blurRad="38100" dist="38100" dir="2700000" algn="tl">
                            <a:srgbClr val="000000"/>
                          </a:outerShdw>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779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400" b="0" i="0" u="none" strike="noStrike" cap="none" normalizeH="0" baseline="0" dirty="0" smtClean="0">
                          <a:ln>
                            <a:noFill/>
                          </a:ln>
                          <a:solidFill>
                            <a:srgbClr val="FFFFFF"/>
                          </a:solidFill>
                          <a:effectLst>
                            <a:outerShdw blurRad="38100" dist="38100" dir="2700000" algn="tl">
                              <a:srgbClr val="000000"/>
                            </a:outerShdw>
                          </a:effectLst>
                          <a:latin typeface="Arial" charset="0"/>
                        </a:rPr>
                        <a:t>30 U/L </a:t>
                      </a:r>
                      <a:r>
                        <a:rPr kumimoji="0" lang="it-IT" sz="2400" b="0" i="0" u="none" strike="noStrike" cap="none" normalizeH="0" baseline="0" dirty="0" err="1" smtClean="0">
                          <a:ln>
                            <a:noFill/>
                          </a:ln>
                          <a:solidFill>
                            <a:srgbClr val="FFFFFF"/>
                          </a:solidFill>
                          <a:effectLst>
                            <a:outerShdw blurRad="38100" dist="38100" dir="2700000" algn="tl">
                              <a:srgbClr val="000000"/>
                            </a:outerShdw>
                          </a:effectLst>
                          <a:latin typeface="Arial" charset="0"/>
                        </a:rPr>
                        <a:t>males</a:t>
                      </a:r>
                      <a:endParaRPr kumimoji="0" lang="it-IT" sz="2400" b="0" i="0" u="none" strike="noStrike" cap="none" normalizeH="0" baseline="0" dirty="0" smtClean="0">
                        <a:ln>
                          <a:noFill/>
                        </a:ln>
                        <a:solidFill>
                          <a:srgbClr val="FFFFFF"/>
                        </a:solidFill>
                        <a:effectLst>
                          <a:outerShdw blurRad="38100" dist="38100" dir="2700000" algn="tl">
                            <a:srgbClr val="000000"/>
                          </a:outerShdw>
                        </a:effectLst>
                        <a:latin typeface="Arial" charset="0"/>
                      </a:endParaRPr>
                    </a:p>
                    <a:p>
                      <a:pPr marL="0" marR="0" lvl="0" indent="0" algn="ctr" defTabSz="9779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400" b="0" i="0" u="none" strike="noStrike" cap="none" normalizeH="0" baseline="0" dirty="0" smtClean="0">
                          <a:ln>
                            <a:noFill/>
                          </a:ln>
                          <a:solidFill>
                            <a:srgbClr val="FFFFFF"/>
                          </a:solidFill>
                          <a:effectLst>
                            <a:outerShdw blurRad="38100" dist="38100" dir="2700000" algn="tl">
                              <a:srgbClr val="000000"/>
                            </a:outerShdw>
                          </a:effectLst>
                          <a:latin typeface="Arial" charset="0"/>
                        </a:rPr>
                        <a:t>19 U/L </a:t>
                      </a:r>
                      <a:r>
                        <a:rPr kumimoji="0" lang="it-IT" sz="2400" b="0" i="0" u="none" strike="noStrike" cap="none" normalizeH="0" baseline="0" dirty="0" err="1" smtClean="0">
                          <a:ln>
                            <a:noFill/>
                          </a:ln>
                          <a:solidFill>
                            <a:srgbClr val="FFFFFF"/>
                          </a:solidFill>
                          <a:effectLst>
                            <a:outerShdw blurRad="38100" dist="38100" dir="2700000" algn="tl">
                              <a:srgbClr val="000000"/>
                            </a:outerShdw>
                          </a:effectLst>
                          <a:latin typeface="Arial" charset="0"/>
                        </a:rPr>
                        <a:t>females</a:t>
                      </a:r>
                      <a:endParaRPr kumimoji="0" lang="it-IT" sz="2400" b="0" i="0" u="none" strike="noStrike" cap="none" normalizeH="0" baseline="0" dirty="0" smtClean="0">
                        <a:ln>
                          <a:noFill/>
                        </a:ln>
                        <a:solidFill>
                          <a:srgbClr val="FFFFFF"/>
                        </a:solidFill>
                        <a:effectLst>
                          <a:outerShdw blurRad="38100" dist="38100" dir="2700000" algn="tl">
                            <a:srgbClr val="000000"/>
                          </a:outerShdw>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192982" name="Line 22"/>
          <p:cNvSpPr>
            <a:spLocks noChangeShapeType="1"/>
          </p:cNvSpPr>
          <p:nvPr/>
        </p:nvSpPr>
        <p:spPr bwMode="auto">
          <a:xfrm>
            <a:off x="3657600" y="4657725"/>
            <a:ext cx="1957388" cy="0"/>
          </a:xfrm>
          <a:prstGeom prst="line">
            <a:avLst/>
          </a:prstGeom>
          <a:noFill/>
          <a:ln w="38100">
            <a:solidFill>
              <a:srgbClr val="FFFFFF"/>
            </a:solidFill>
            <a:round/>
            <a:headEnd type="none" w="lg" len="lg"/>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192983" name="Line 23"/>
          <p:cNvSpPr>
            <a:spLocks noChangeShapeType="1"/>
          </p:cNvSpPr>
          <p:nvPr/>
        </p:nvSpPr>
        <p:spPr bwMode="auto">
          <a:xfrm>
            <a:off x="538163" y="1471613"/>
            <a:ext cx="8018462" cy="0"/>
          </a:xfrm>
          <a:prstGeom prst="line">
            <a:avLst/>
          </a:prstGeom>
          <a:noFill/>
          <a:ln w="12700">
            <a:solidFill>
              <a:srgbClr val="FFFF00"/>
            </a:solidFill>
            <a:round/>
            <a:headEnd type="none" w="lg" len="lg"/>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192984" name="Text Box 24"/>
          <p:cNvSpPr txBox="1">
            <a:spLocks noChangeArrowheads="1"/>
          </p:cNvSpPr>
          <p:nvPr/>
        </p:nvSpPr>
        <p:spPr bwMode="auto">
          <a:xfrm>
            <a:off x="111506" y="5884743"/>
            <a:ext cx="8929687" cy="5232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FFFF00"/>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390" tIns="45697" rIns="91390" bIns="45697" anchor="ctr">
            <a:spAutoFit/>
          </a:bodyPr>
          <a:lstStyle/>
          <a:p>
            <a:pPr algn="ctr" defTabSz="913926" eaLnBrk="0" fontAlgn="base" hangingPunct="0">
              <a:spcBef>
                <a:spcPct val="0"/>
              </a:spcBef>
              <a:spcAft>
                <a:spcPct val="0"/>
              </a:spcAft>
            </a:pPr>
            <a:r>
              <a:rPr lang="en-US" sz="1400" dirty="0">
                <a:solidFill>
                  <a:srgbClr val="66FF33"/>
                </a:solidFill>
              </a:rPr>
              <a:t>(*) Normal BMI,  triglycerides , cholesterol, and glucose levels; absence of concurrent medication use</a:t>
            </a:r>
          </a:p>
          <a:p>
            <a:pPr algn="ctr" defTabSz="913926" eaLnBrk="0" fontAlgn="base" hangingPunct="0">
              <a:spcBef>
                <a:spcPct val="0"/>
              </a:spcBef>
              <a:spcAft>
                <a:spcPct val="0"/>
              </a:spcAft>
            </a:pPr>
            <a:endParaRPr lang="en-US" sz="1400" dirty="0">
              <a:solidFill>
                <a:srgbClr val="66FF33"/>
              </a:solidFill>
            </a:endParaRPr>
          </a:p>
        </p:txBody>
      </p:sp>
      <p:sp>
        <p:nvSpPr>
          <p:cNvPr id="2" name="CasellaDiTesto 1"/>
          <p:cNvSpPr txBox="1"/>
          <p:nvPr/>
        </p:nvSpPr>
        <p:spPr>
          <a:xfrm>
            <a:off x="5342770" y="6488673"/>
            <a:ext cx="2880660" cy="307777"/>
          </a:xfrm>
          <a:prstGeom prst="rect">
            <a:avLst/>
          </a:prstGeom>
          <a:noFill/>
        </p:spPr>
        <p:txBody>
          <a:bodyPr wrap="none" lIns="91390" tIns="45697" rIns="91390" bIns="45697" rtlCol="0">
            <a:spAutoFit/>
          </a:bodyPr>
          <a:lstStyle/>
          <a:p>
            <a:r>
              <a:rPr lang="it-IT" sz="1400" dirty="0">
                <a:solidFill>
                  <a:srgbClr val="FFFF00"/>
                </a:solidFill>
              </a:rPr>
              <a:t>Prati D et al, </a:t>
            </a:r>
            <a:r>
              <a:rPr lang="it-IT" sz="1400" dirty="0" err="1">
                <a:solidFill>
                  <a:srgbClr val="FFFF00"/>
                </a:solidFill>
              </a:rPr>
              <a:t>Ann</a:t>
            </a:r>
            <a:r>
              <a:rPr lang="it-IT" sz="1400" dirty="0">
                <a:solidFill>
                  <a:srgbClr val="FFFF00"/>
                </a:solidFill>
              </a:rPr>
              <a:t> </a:t>
            </a:r>
            <a:r>
              <a:rPr lang="it-IT" sz="1400" dirty="0" err="1">
                <a:solidFill>
                  <a:srgbClr val="FFFF00"/>
                </a:solidFill>
              </a:rPr>
              <a:t>Intern</a:t>
            </a:r>
            <a:r>
              <a:rPr lang="it-IT" sz="1400" dirty="0">
                <a:solidFill>
                  <a:srgbClr val="FFFF00"/>
                </a:solidFill>
              </a:rPr>
              <a:t> </a:t>
            </a:r>
            <a:r>
              <a:rPr lang="it-IT" sz="1400" dirty="0" err="1">
                <a:solidFill>
                  <a:srgbClr val="FFFF00"/>
                </a:solidFill>
              </a:rPr>
              <a:t>Med</a:t>
            </a:r>
            <a:r>
              <a:rPr lang="it-IT" sz="1400" dirty="0">
                <a:solidFill>
                  <a:srgbClr val="FFFF00"/>
                </a:solidFill>
              </a:rPr>
              <a:t> 2002</a:t>
            </a:r>
          </a:p>
        </p:txBody>
      </p:sp>
    </p:spTree>
    <p:extLst>
      <p:ext uri="{BB962C8B-B14F-4D97-AF65-F5344CB8AC3E}">
        <p14:creationId xmlns:p14="http://schemas.microsoft.com/office/powerpoint/2010/main" xmlns="" val="102385015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3202" name="Rectangle 2"/>
          <p:cNvSpPr>
            <a:spLocks noChangeArrowheads="1"/>
          </p:cNvSpPr>
          <p:nvPr/>
        </p:nvSpPr>
        <p:spPr bwMode="auto">
          <a:xfrm>
            <a:off x="285750" y="242893"/>
            <a:ext cx="851535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00"/>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390" tIns="45697" rIns="91390" bIns="45697" anchor="ctr">
            <a:spAutoFit/>
          </a:bodyPr>
          <a:lstStyle/>
          <a:p>
            <a:pPr defTabSz="913926" eaLnBrk="0" fontAlgn="base" hangingPunct="0">
              <a:spcBef>
                <a:spcPct val="0"/>
              </a:spcBef>
              <a:spcAft>
                <a:spcPct val="0"/>
              </a:spcAft>
            </a:pPr>
            <a:r>
              <a:rPr lang="en-US" sz="2000" b="1" dirty="0">
                <a:solidFill>
                  <a:srgbClr val="000066"/>
                </a:solidFill>
              </a:rPr>
              <a:t>“Receiver operating characteristic (ROC) curves of serum ALT for identification of people at risk of death from liver diseases</a:t>
            </a:r>
          </a:p>
        </p:txBody>
      </p:sp>
      <p:sp>
        <p:nvSpPr>
          <p:cNvPr id="1203203" name="Rectangle 3"/>
          <p:cNvSpPr>
            <a:spLocks noChangeArrowheads="1"/>
          </p:cNvSpPr>
          <p:nvPr/>
        </p:nvSpPr>
        <p:spPr bwMode="auto">
          <a:xfrm>
            <a:off x="-2914647" y="5734050"/>
            <a:ext cx="8605838"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6778" tIns="47596" rIns="96778" bIns="47596" anchor="ctr"/>
          <a:lstStyle/>
          <a:p>
            <a:pPr algn="ctr" defTabSz="977393" eaLnBrk="0" fontAlgn="base" hangingPunct="0">
              <a:lnSpc>
                <a:spcPct val="85000"/>
              </a:lnSpc>
              <a:spcBef>
                <a:spcPct val="0"/>
              </a:spcBef>
              <a:spcAft>
                <a:spcPct val="0"/>
              </a:spcAft>
            </a:pPr>
            <a:r>
              <a:rPr lang="en-US" sz="1200" i="1">
                <a:solidFill>
                  <a:srgbClr val="000000"/>
                </a:solidFill>
              </a:rPr>
              <a:t>Chang Kim H et al, BMJ 2004</a:t>
            </a:r>
          </a:p>
        </p:txBody>
      </p:sp>
      <p:grpSp>
        <p:nvGrpSpPr>
          <p:cNvPr id="1203204" name="Group 4"/>
          <p:cNvGrpSpPr>
            <a:grpSpLocks/>
          </p:cNvGrpSpPr>
          <p:nvPr/>
        </p:nvGrpSpPr>
        <p:grpSpPr bwMode="auto">
          <a:xfrm>
            <a:off x="1074738" y="1138239"/>
            <a:ext cx="6642100" cy="5272087"/>
            <a:chOff x="677" y="717"/>
            <a:chExt cx="4184" cy="3321"/>
          </a:xfrm>
        </p:grpSpPr>
        <p:pic>
          <p:nvPicPr>
            <p:cNvPr id="120320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l="3307" t="8557" b="6859"/>
            <a:stretch>
              <a:fillRect/>
            </a:stretch>
          </p:blipFill>
          <p:spPr bwMode="auto">
            <a:xfrm>
              <a:off x="1170" y="717"/>
              <a:ext cx="3691" cy="3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00"/>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03206" name="Text Box 6"/>
            <p:cNvSpPr txBox="1">
              <a:spLocks noChangeArrowheads="1"/>
            </p:cNvSpPr>
            <p:nvPr/>
          </p:nvSpPr>
          <p:spPr bwMode="auto">
            <a:xfrm rot="16200000">
              <a:off x="243" y="1151"/>
              <a:ext cx="110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defTabSz="913926" eaLnBrk="0" fontAlgn="base" hangingPunct="0">
                <a:spcBef>
                  <a:spcPct val="0"/>
                </a:spcBef>
                <a:spcAft>
                  <a:spcPct val="0"/>
                </a:spcAft>
              </a:pPr>
              <a:r>
                <a:rPr lang="it-IT" b="1" smtClean="0">
                  <a:solidFill>
                    <a:srgbClr val="000000"/>
                  </a:solidFill>
                </a:rPr>
                <a:t>Sensitivity (%)</a:t>
              </a:r>
            </a:p>
          </p:txBody>
        </p:sp>
        <p:sp>
          <p:nvSpPr>
            <p:cNvPr id="1203207" name="Text Box 7"/>
            <p:cNvSpPr txBox="1">
              <a:spLocks noChangeArrowheads="1"/>
            </p:cNvSpPr>
            <p:nvPr/>
          </p:nvSpPr>
          <p:spPr bwMode="auto">
            <a:xfrm>
              <a:off x="1024" y="717"/>
              <a:ext cx="35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defTabSz="913926" eaLnBrk="0" fontAlgn="base" hangingPunct="0">
                <a:spcBef>
                  <a:spcPct val="0"/>
                </a:spcBef>
                <a:spcAft>
                  <a:spcPct val="0"/>
                </a:spcAft>
              </a:pPr>
              <a:r>
                <a:rPr lang="it-IT" smtClean="0">
                  <a:solidFill>
                    <a:srgbClr val="000000"/>
                  </a:solidFill>
                </a:rPr>
                <a:t>100</a:t>
              </a:r>
            </a:p>
          </p:txBody>
        </p:sp>
        <p:sp>
          <p:nvSpPr>
            <p:cNvPr id="1203208" name="Text Box 8"/>
            <p:cNvSpPr txBox="1">
              <a:spLocks noChangeArrowheads="1"/>
            </p:cNvSpPr>
            <p:nvPr/>
          </p:nvSpPr>
          <p:spPr bwMode="auto">
            <a:xfrm>
              <a:off x="1024" y="1172"/>
              <a:ext cx="35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defTabSz="913926" eaLnBrk="0" fontAlgn="base" hangingPunct="0">
                <a:spcBef>
                  <a:spcPct val="0"/>
                </a:spcBef>
                <a:spcAft>
                  <a:spcPct val="0"/>
                </a:spcAft>
              </a:pPr>
              <a:r>
                <a:rPr lang="it-IT" smtClean="0">
                  <a:solidFill>
                    <a:srgbClr val="000000"/>
                  </a:solidFill>
                </a:rPr>
                <a:t>80</a:t>
              </a:r>
            </a:p>
          </p:txBody>
        </p:sp>
        <p:sp>
          <p:nvSpPr>
            <p:cNvPr id="1203209" name="Text Box 9"/>
            <p:cNvSpPr txBox="1">
              <a:spLocks noChangeArrowheads="1"/>
            </p:cNvSpPr>
            <p:nvPr/>
          </p:nvSpPr>
          <p:spPr bwMode="auto">
            <a:xfrm>
              <a:off x="1024" y="1701"/>
              <a:ext cx="35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defTabSz="913926" eaLnBrk="0" fontAlgn="base" hangingPunct="0">
                <a:spcBef>
                  <a:spcPct val="0"/>
                </a:spcBef>
                <a:spcAft>
                  <a:spcPct val="0"/>
                </a:spcAft>
              </a:pPr>
              <a:r>
                <a:rPr lang="it-IT" smtClean="0">
                  <a:solidFill>
                    <a:srgbClr val="000000"/>
                  </a:solidFill>
                </a:rPr>
                <a:t>60</a:t>
              </a:r>
            </a:p>
          </p:txBody>
        </p:sp>
        <p:sp>
          <p:nvSpPr>
            <p:cNvPr id="1203210" name="Text Box 10"/>
            <p:cNvSpPr txBox="1">
              <a:spLocks noChangeArrowheads="1"/>
            </p:cNvSpPr>
            <p:nvPr/>
          </p:nvSpPr>
          <p:spPr bwMode="auto">
            <a:xfrm>
              <a:off x="1024" y="2294"/>
              <a:ext cx="35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defTabSz="913926" eaLnBrk="0" fontAlgn="base" hangingPunct="0">
                <a:spcBef>
                  <a:spcPct val="0"/>
                </a:spcBef>
                <a:spcAft>
                  <a:spcPct val="0"/>
                </a:spcAft>
              </a:pPr>
              <a:r>
                <a:rPr lang="it-IT" smtClean="0">
                  <a:solidFill>
                    <a:srgbClr val="000000"/>
                  </a:solidFill>
                </a:rPr>
                <a:t>40</a:t>
              </a:r>
            </a:p>
          </p:txBody>
        </p:sp>
        <p:sp>
          <p:nvSpPr>
            <p:cNvPr id="1203211" name="Text Box 11"/>
            <p:cNvSpPr txBox="1">
              <a:spLocks noChangeArrowheads="1"/>
            </p:cNvSpPr>
            <p:nvPr/>
          </p:nvSpPr>
          <p:spPr bwMode="auto">
            <a:xfrm>
              <a:off x="1024" y="2832"/>
              <a:ext cx="35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defTabSz="913926" eaLnBrk="0" fontAlgn="base" hangingPunct="0">
                <a:spcBef>
                  <a:spcPct val="0"/>
                </a:spcBef>
                <a:spcAft>
                  <a:spcPct val="0"/>
                </a:spcAft>
              </a:pPr>
              <a:r>
                <a:rPr lang="it-IT" smtClean="0">
                  <a:solidFill>
                    <a:srgbClr val="000000"/>
                  </a:solidFill>
                </a:rPr>
                <a:t>20</a:t>
              </a:r>
            </a:p>
          </p:txBody>
        </p:sp>
        <p:sp>
          <p:nvSpPr>
            <p:cNvPr id="1203212" name="Text Box 12"/>
            <p:cNvSpPr txBox="1">
              <a:spLocks noChangeArrowheads="1"/>
            </p:cNvSpPr>
            <p:nvPr/>
          </p:nvSpPr>
          <p:spPr bwMode="auto">
            <a:xfrm>
              <a:off x="1024" y="3381"/>
              <a:ext cx="35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defTabSz="913926" eaLnBrk="0" fontAlgn="base" hangingPunct="0">
                <a:spcBef>
                  <a:spcPct val="0"/>
                </a:spcBef>
                <a:spcAft>
                  <a:spcPct val="0"/>
                </a:spcAft>
              </a:pPr>
              <a:r>
                <a:rPr lang="it-IT" smtClean="0">
                  <a:solidFill>
                    <a:srgbClr val="000000"/>
                  </a:solidFill>
                </a:rPr>
                <a:t>0</a:t>
              </a:r>
            </a:p>
          </p:txBody>
        </p:sp>
        <p:sp>
          <p:nvSpPr>
            <p:cNvPr id="1203213" name="Text Box 13"/>
            <p:cNvSpPr txBox="1">
              <a:spLocks noChangeArrowheads="1"/>
            </p:cNvSpPr>
            <p:nvPr/>
          </p:nvSpPr>
          <p:spPr bwMode="auto">
            <a:xfrm>
              <a:off x="3268" y="3807"/>
              <a:ext cx="122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defTabSz="913926" eaLnBrk="0" fontAlgn="base" hangingPunct="0">
                <a:spcBef>
                  <a:spcPct val="0"/>
                </a:spcBef>
                <a:spcAft>
                  <a:spcPct val="0"/>
                </a:spcAft>
              </a:pPr>
              <a:r>
                <a:rPr lang="it-IT" b="1" smtClean="0">
                  <a:solidFill>
                    <a:srgbClr val="000000"/>
                  </a:solidFill>
                </a:rPr>
                <a:t>1-Specificity (%)</a:t>
              </a:r>
            </a:p>
          </p:txBody>
        </p:sp>
      </p:grpSp>
    </p:spTree>
    <p:extLst>
      <p:ext uri="{BB962C8B-B14F-4D97-AF65-F5344CB8AC3E}">
        <p14:creationId xmlns:p14="http://schemas.microsoft.com/office/powerpoint/2010/main" xmlns="" val="10073500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p:txBody>
          <a:bodyPr/>
          <a:lstStyle/>
          <a:p>
            <a:r>
              <a:rPr lang="it-IT" sz="2400"/>
              <a:t>“Therapeutic definition” of upper normal limit for ALT </a:t>
            </a:r>
          </a:p>
        </p:txBody>
      </p:sp>
      <p:sp>
        <p:nvSpPr>
          <p:cNvPr id="1207299" name="Rectangle 3"/>
          <p:cNvSpPr>
            <a:spLocks noGrp="1" noChangeArrowheads="1"/>
          </p:cNvSpPr>
          <p:nvPr>
            <p:ph type="body" idx="1"/>
          </p:nvPr>
        </p:nvSpPr>
        <p:spPr/>
        <p:txBody>
          <a:bodyPr/>
          <a:lstStyle/>
          <a:p>
            <a:r>
              <a:rPr lang="it-IT" sz="2200"/>
              <a:t>Population: 2881 patients included in 3 trials using pegylated IFN + Ribavirin</a:t>
            </a:r>
          </a:p>
          <a:p>
            <a:r>
              <a:rPr lang="it-IT" sz="2200"/>
              <a:t>Threshold: 95th percentile in of ALT in sustained virological responders </a:t>
            </a:r>
          </a:p>
        </p:txBody>
      </p:sp>
      <p:sp>
        <p:nvSpPr>
          <p:cNvPr id="1207300" name="Text Box 4"/>
          <p:cNvSpPr txBox="1">
            <a:spLocks noChangeArrowheads="1"/>
          </p:cNvSpPr>
          <p:nvPr/>
        </p:nvSpPr>
        <p:spPr bwMode="auto">
          <a:xfrm>
            <a:off x="422491" y="3541717"/>
            <a:ext cx="3044403" cy="2215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00"/>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spAutoFit/>
          </a:bodyPr>
          <a:lstStyle/>
          <a:p>
            <a:pPr algn="ctr" defTabSz="913926" eaLnBrk="0" fontAlgn="base" hangingPunct="0">
              <a:spcBef>
                <a:spcPct val="0"/>
              </a:spcBef>
              <a:spcAft>
                <a:spcPct val="0"/>
              </a:spcAft>
            </a:pPr>
            <a:r>
              <a:rPr lang="it-IT" sz="2400">
                <a:solidFill>
                  <a:srgbClr val="FFFF00"/>
                </a:solidFill>
              </a:rPr>
              <a:t>Historical thresholds </a:t>
            </a:r>
          </a:p>
          <a:p>
            <a:pPr algn="ctr" defTabSz="913926" eaLnBrk="0" fontAlgn="base" hangingPunct="0">
              <a:spcBef>
                <a:spcPct val="0"/>
              </a:spcBef>
              <a:spcAft>
                <a:spcPct val="0"/>
              </a:spcAft>
            </a:pPr>
            <a:r>
              <a:rPr lang="it-IT" sz="2400">
                <a:solidFill>
                  <a:srgbClr val="FFFF00"/>
                </a:solidFill>
              </a:rPr>
              <a:t>(Lab-specific)</a:t>
            </a:r>
          </a:p>
          <a:p>
            <a:pPr algn="ctr" defTabSz="913926" eaLnBrk="0" fontAlgn="base" hangingPunct="0">
              <a:spcBef>
                <a:spcPct val="0"/>
              </a:spcBef>
              <a:spcAft>
                <a:spcPct val="0"/>
              </a:spcAft>
            </a:pPr>
            <a:endParaRPr lang="it-IT" sz="2400">
              <a:solidFill>
                <a:srgbClr val="FFFF00"/>
              </a:solidFill>
            </a:endParaRPr>
          </a:p>
          <a:p>
            <a:pPr algn="ctr" defTabSz="913926" eaLnBrk="0" fontAlgn="base" hangingPunct="0">
              <a:spcBef>
                <a:spcPct val="0"/>
              </a:spcBef>
              <a:spcAft>
                <a:spcPct val="0"/>
              </a:spcAft>
            </a:pPr>
            <a:endParaRPr lang="it-IT" sz="2400">
              <a:solidFill>
                <a:srgbClr val="66FF33"/>
              </a:solidFill>
            </a:endParaRPr>
          </a:p>
          <a:p>
            <a:pPr algn="ctr" defTabSz="913926" eaLnBrk="0" fontAlgn="base" hangingPunct="0">
              <a:spcBef>
                <a:spcPct val="0"/>
              </a:spcBef>
              <a:spcAft>
                <a:spcPct val="0"/>
              </a:spcAft>
            </a:pPr>
            <a:r>
              <a:rPr lang="it-IT" smtClean="0">
                <a:solidFill>
                  <a:srgbClr val="66FF33"/>
                </a:solidFill>
              </a:rPr>
              <a:t>E.g.</a:t>
            </a:r>
          </a:p>
          <a:p>
            <a:pPr algn="ctr" defTabSz="913926" eaLnBrk="0" fontAlgn="base" hangingPunct="0">
              <a:spcBef>
                <a:spcPct val="0"/>
              </a:spcBef>
              <a:spcAft>
                <a:spcPct val="0"/>
              </a:spcAft>
            </a:pPr>
            <a:r>
              <a:rPr lang="it-IT" sz="2400">
                <a:solidFill>
                  <a:srgbClr val="66FF33"/>
                </a:solidFill>
              </a:rPr>
              <a:t>40 U/L</a:t>
            </a:r>
          </a:p>
        </p:txBody>
      </p:sp>
      <p:sp>
        <p:nvSpPr>
          <p:cNvPr id="1207301" name="Line 5"/>
          <p:cNvSpPr>
            <a:spLocks noChangeShapeType="1"/>
          </p:cNvSpPr>
          <p:nvPr/>
        </p:nvSpPr>
        <p:spPr bwMode="auto">
          <a:xfrm>
            <a:off x="3795718" y="4052888"/>
            <a:ext cx="1843087" cy="0"/>
          </a:xfrm>
          <a:prstGeom prst="line">
            <a:avLst/>
          </a:prstGeom>
          <a:noFill/>
          <a:ln w="38100">
            <a:solidFill>
              <a:srgbClr val="FFFF00"/>
            </a:solidFill>
            <a:round/>
            <a:headEnd type="none" w="lg" len="lg"/>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207302" name="Text Box 6"/>
          <p:cNvSpPr txBox="1">
            <a:spLocks noChangeArrowheads="1"/>
          </p:cNvSpPr>
          <p:nvPr/>
        </p:nvSpPr>
        <p:spPr bwMode="auto">
          <a:xfrm>
            <a:off x="6033840" y="3389314"/>
            <a:ext cx="2154737" cy="2369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00"/>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spAutoFit/>
          </a:bodyPr>
          <a:lstStyle/>
          <a:p>
            <a:pPr algn="ctr" defTabSz="913926" eaLnBrk="0" fontAlgn="base" hangingPunct="0">
              <a:spcBef>
                <a:spcPct val="0"/>
              </a:spcBef>
              <a:spcAft>
                <a:spcPct val="0"/>
              </a:spcAft>
            </a:pPr>
            <a:endParaRPr lang="it-IT" sz="2400">
              <a:solidFill>
                <a:srgbClr val="FFFF00"/>
              </a:solidFill>
            </a:endParaRPr>
          </a:p>
          <a:p>
            <a:pPr algn="ctr" defTabSz="913926" eaLnBrk="0" fontAlgn="base" hangingPunct="0">
              <a:spcBef>
                <a:spcPct val="0"/>
              </a:spcBef>
              <a:spcAft>
                <a:spcPct val="0"/>
              </a:spcAft>
            </a:pPr>
            <a:r>
              <a:rPr lang="it-IT" sz="2400">
                <a:solidFill>
                  <a:srgbClr val="FFFF00"/>
                </a:solidFill>
              </a:rPr>
              <a:t>25% reduction</a:t>
            </a:r>
          </a:p>
          <a:p>
            <a:pPr algn="ctr" defTabSz="913926" eaLnBrk="0" fontAlgn="base" hangingPunct="0">
              <a:spcBef>
                <a:spcPct val="0"/>
              </a:spcBef>
              <a:spcAft>
                <a:spcPct val="0"/>
              </a:spcAft>
            </a:pPr>
            <a:endParaRPr lang="it-IT" sz="2400">
              <a:solidFill>
                <a:srgbClr val="FFFF00"/>
              </a:solidFill>
            </a:endParaRPr>
          </a:p>
          <a:p>
            <a:pPr algn="ctr" defTabSz="913926" eaLnBrk="0" fontAlgn="base" hangingPunct="0">
              <a:spcBef>
                <a:spcPct val="0"/>
              </a:spcBef>
              <a:spcAft>
                <a:spcPct val="0"/>
              </a:spcAft>
            </a:pPr>
            <a:endParaRPr lang="it-IT" sz="2400">
              <a:solidFill>
                <a:srgbClr val="FFFF00"/>
              </a:solidFill>
            </a:endParaRPr>
          </a:p>
          <a:p>
            <a:pPr algn="ctr" defTabSz="913926" eaLnBrk="0" fontAlgn="base" hangingPunct="0">
              <a:spcBef>
                <a:spcPct val="0"/>
              </a:spcBef>
              <a:spcAft>
                <a:spcPct val="0"/>
              </a:spcAft>
            </a:pPr>
            <a:r>
              <a:rPr lang="it-IT" smtClean="0">
                <a:solidFill>
                  <a:srgbClr val="66FF33"/>
                </a:solidFill>
              </a:rPr>
              <a:t>E.g</a:t>
            </a:r>
            <a:r>
              <a:rPr lang="it-IT" sz="2800">
                <a:solidFill>
                  <a:srgbClr val="66FF33"/>
                </a:solidFill>
              </a:rPr>
              <a:t>.</a:t>
            </a:r>
          </a:p>
          <a:p>
            <a:pPr algn="ctr" defTabSz="913926" eaLnBrk="0" fontAlgn="base" hangingPunct="0">
              <a:spcBef>
                <a:spcPct val="0"/>
              </a:spcBef>
              <a:spcAft>
                <a:spcPct val="0"/>
              </a:spcAft>
            </a:pPr>
            <a:r>
              <a:rPr lang="it-IT" sz="2400">
                <a:solidFill>
                  <a:srgbClr val="66FF33"/>
                </a:solidFill>
              </a:rPr>
              <a:t>30 U/L </a:t>
            </a:r>
          </a:p>
        </p:txBody>
      </p:sp>
      <p:sp>
        <p:nvSpPr>
          <p:cNvPr id="1207303" name="Line 7"/>
          <p:cNvSpPr>
            <a:spLocks noChangeShapeType="1"/>
          </p:cNvSpPr>
          <p:nvPr/>
        </p:nvSpPr>
        <p:spPr bwMode="auto">
          <a:xfrm>
            <a:off x="3582993" y="5324475"/>
            <a:ext cx="1843087" cy="0"/>
          </a:xfrm>
          <a:prstGeom prst="line">
            <a:avLst/>
          </a:prstGeom>
          <a:noFill/>
          <a:ln w="38100">
            <a:solidFill>
              <a:srgbClr val="66FF33"/>
            </a:solidFill>
            <a:round/>
            <a:headEnd type="none" w="lg" len="lg"/>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nchor="ctr">
            <a:spAutoFit/>
          </a:bodyPr>
          <a:lstStyle/>
          <a:p>
            <a:pPr algn="ctr" defTabSz="913926" eaLnBrk="0" fontAlgn="base" hangingPunct="0">
              <a:spcBef>
                <a:spcPct val="0"/>
              </a:spcBef>
              <a:spcAft>
                <a:spcPct val="0"/>
              </a:spcAft>
            </a:pPr>
            <a:endParaRPr lang="it-IT" smtClean="0">
              <a:solidFill>
                <a:srgbClr val="FFFF00"/>
              </a:solidFill>
            </a:endParaRPr>
          </a:p>
        </p:txBody>
      </p:sp>
      <p:sp>
        <p:nvSpPr>
          <p:cNvPr id="1207304" name="Text Box 8"/>
          <p:cNvSpPr txBox="1">
            <a:spLocks noChangeArrowheads="1"/>
          </p:cNvSpPr>
          <p:nvPr/>
        </p:nvSpPr>
        <p:spPr bwMode="auto">
          <a:xfrm>
            <a:off x="5964238" y="6303963"/>
            <a:ext cx="24511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00"/>
                </a:solidFill>
                <a:miter lim="800000"/>
                <a:headEnd type="none" w="lg" len="lg"/>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0" tIns="45697" rIns="91390" bIns="45697">
            <a:spAutoFit/>
          </a:bodyPr>
          <a:lstStyle/>
          <a:p>
            <a:pPr algn="ctr" defTabSz="913926" eaLnBrk="0" fontAlgn="base" hangingPunct="0">
              <a:spcBef>
                <a:spcPct val="0"/>
              </a:spcBef>
              <a:spcAft>
                <a:spcPct val="0"/>
              </a:spcAft>
            </a:pPr>
            <a:r>
              <a:rPr lang="it-IT" sz="1400" dirty="0">
                <a:solidFill>
                  <a:srgbClr val="FFFF00"/>
                </a:solidFill>
              </a:rPr>
              <a:t>Prati D et al., J </a:t>
            </a:r>
            <a:r>
              <a:rPr lang="it-IT" sz="1400" dirty="0" err="1">
                <a:solidFill>
                  <a:srgbClr val="FFFF00"/>
                </a:solidFill>
              </a:rPr>
              <a:t>Hepatol</a:t>
            </a:r>
            <a:r>
              <a:rPr lang="it-IT" sz="1400" dirty="0">
                <a:solidFill>
                  <a:srgbClr val="FFFF00"/>
                </a:solidFill>
              </a:rPr>
              <a:t> 2006</a:t>
            </a:r>
          </a:p>
        </p:txBody>
      </p:sp>
    </p:spTree>
    <p:extLst>
      <p:ext uri="{BB962C8B-B14F-4D97-AF65-F5344CB8AC3E}">
        <p14:creationId xmlns:p14="http://schemas.microsoft.com/office/powerpoint/2010/main" xmlns="" val="310111686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51520" y="0"/>
            <a:ext cx="8605838" cy="1143000"/>
          </a:xfrm>
        </p:spPr>
        <p:txBody>
          <a:bodyPr/>
          <a:lstStyle/>
          <a:p>
            <a:r>
              <a:rPr lang="it-IT" sz="2400" dirty="0"/>
              <a:t>ALT </a:t>
            </a:r>
            <a:r>
              <a:rPr lang="it-IT" sz="2400" dirty="0" err="1"/>
              <a:t>cutoffs</a:t>
            </a:r>
            <a:r>
              <a:rPr lang="it-IT" sz="2400" dirty="0"/>
              <a:t> </a:t>
            </a:r>
            <a:r>
              <a:rPr lang="it-IT" sz="2400" dirty="0" err="1"/>
              <a:t>determined</a:t>
            </a:r>
            <a:r>
              <a:rPr lang="it-IT" sz="2400" dirty="0"/>
              <a:t> with </a:t>
            </a:r>
            <a:r>
              <a:rPr lang="it-IT" sz="2400" dirty="0" err="1"/>
              <a:t>different</a:t>
            </a:r>
            <a:r>
              <a:rPr lang="it-IT" sz="2400" dirty="0"/>
              <a:t> </a:t>
            </a:r>
            <a:r>
              <a:rPr lang="it-IT" sz="2400" dirty="0" err="1"/>
              <a:t>approaches</a:t>
            </a:r>
            <a:endParaRPr lang="it-IT" sz="2400" dirty="0"/>
          </a:p>
        </p:txBody>
      </p:sp>
      <p:graphicFrame>
        <p:nvGraphicFramePr>
          <p:cNvPr id="1209347" name="Group 3"/>
          <p:cNvGraphicFramePr>
            <a:graphicFrameLocks noGrp="1"/>
          </p:cNvGraphicFramePr>
          <p:nvPr>
            <p:ph type="tbl" idx="1"/>
            <p:extLst>
              <p:ext uri="{D42A27DB-BD31-4B8C-83A1-F6EECF244321}">
                <p14:modId xmlns:p14="http://schemas.microsoft.com/office/powerpoint/2010/main" xmlns="" val="767732302"/>
              </p:ext>
            </p:extLst>
          </p:nvPr>
        </p:nvGraphicFramePr>
        <p:xfrm>
          <a:off x="384180" y="1019220"/>
          <a:ext cx="8352155" cy="5262725"/>
        </p:xfrm>
        <a:graphic>
          <a:graphicData uri="http://schemas.openxmlformats.org/drawingml/2006/table">
            <a:tbl>
              <a:tblPr/>
              <a:tblGrid>
                <a:gridCol w="2060575"/>
                <a:gridCol w="2170430"/>
                <a:gridCol w="2060575"/>
                <a:gridCol w="2060575"/>
              </a:tblGrid>
              <a:tr h="1615003">
                <a:tc>
                  <a:txBody>
                    <a:bodyPr/>
                    <a:lstStyle/>
                    <a:p>
                      <a:pPr marL="0" marR="0" lvl="0" indent="0" algn="ctr"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dirty="0" err="1" smtClean="0">
                          <a:ln>
                            <a:noFill/>
                          </a:ln>
                          <a:solidFill>
                            <a:srgbClr val="FF9900"/>
                          </a:solidFill>
                          <a:effectLst>
                            <a:outerShdw blurRad="38100" dist="38100" dir="2700000" algn="tl">
                              <a:srgbClr val="000000"/>
                            </a:outerShdw>
                          </a:effectLst>
                          <a:latin typeface="Arial" charset="0"/>
                        </a:rPr>
                        <a:t>Approach</a:t>
                      </a:r>
                      <a:endParaRPr kumimoji="0" lang="it-IT" sz="2600" b="0" i="0" u="none" strike="noStrike" cap="none" normalizeH="0" baseline="0" dirty="0" smtClean="0">
                        <a:ln>
                          <a:noFill/>
                        </a:ln>
                        <a:solidFill>
                          <a:srgbClr val="FF9900"/>
                        </a:solidFill>
                        <a:effectLst>
                          <a:outerShdw blurRad="38100" dist="38100" dir="2700000" algn="tl">
                            <a:srgbClr val="000000"/>
                          </a:outerShdw>
                        </a:effectLst>
                        <a:latin typeface="Arial" charset="0"/>
                      </a:endParaRPr>
                    </a:p>
                  </a:txBody>
                  <a:tcPr marT="45719" marB="4571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smtClean="0">
                          <a:ln>
                            <a:noFill/>
                          </a:ln>
                          <a:solidFill>
                            <a:srgbClr val="FF9900"/>
                          </a:solidFill>
                          <a:effectLst>
                            <a:outerShdw blurRad="38100" dist="38100" dir="2700000" algn="tl">
                              <a:srgbClr val="000000"/>
                            </a:outerShdw>
                          </a:effectLst>
                          <a:latin typeface="Arial" charset="0"/>
                        </a:rPr>
                        <a:t>New</a:t>
                      </a:r>
                    </a:p>
                    <a:p>
                      <a:pPr marL="0" marR="0" lvl="0" indent="0" algn="ctr"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smtClean="0">
                          <a:ln>
                            <a:noFill/>
                          </a:ln>
                          <a:solidFill>
                            <a:srgbClr val="FF9900"/>
                          </a:solidFill>
                          <a:effectLst>
                            <a:outerShdw blurRad="38100" dist="38100" dir="2700000" algn="tl">
                              <a:srgbClr val="000000"/>
                            </a:outerShdw>
                          </a:effectLst>
                          <a:latin typeface="Arial" charset="0"/>
                        </a:rPr>
                        <a:t>thresholsds </a:t>
                      </a:r>
                    </a:p>
                    <a:p>
                      <a:pPr marL="0" marR="0" lvl="0" indent="0" algn="ctr"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smtClean="0">
                          <a:ln>
                            <a:noFill/>
                          </a:ln>
                          <a:solidFill>
                            <a:srgbClr val="FF9900"/>
                          </a:solidFill>
                          <a:effectLst>
                            <a:outerShdw blurRad="38100" dist="38100" dir="2700000" algn="tl">
                              <a:srgbClr val="000000"/>
                            </a:outerShdw>
                          </a:effectLst>
                          <a:latin typeface="Arial" charset="0"/>
                        </a:rPr>
                        <a:t>(U/L)</a:t>
                      </a:r>
                    </a:p>
                  </a:txBody>
                  <a:tcPr marT="45719" marB="4571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smtClean="0">
                          <a:ln>
                            <a:noFill/>
                          </a:ln>
                          <a:solidFill>
                            <a:srgbClr val="FF9900"/>
                          </a:solidFill>
                          <a:effectLst>
                            <a:outerShdw blurRad="38100" dist="38100" dir="2700000" algn="tl">
                              <a:srgbClr val="000000"/>
                            </a:outerShdw>
                          </a:effectLst>
                          <a:latin typeface="Arial" charset="0"/>
                        </a:rPr>
                        <a:t>Reduction from to historical thresholds</a:t>
                      </a:r>
                    </a:p>
                  </a:txBody>
                  <a:tcPr marT="45719" marB="4571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lg" len="lg"/>
                      <a:tailEnd type="none" w="lg" len="lg"/>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smtClean="0">
                          <a:ln>
                            <a:noFill/>
                          </a:ln>
                          <a:solidFill>
                            <a:srgbClr val="FF9900"/>
                          </a:solidFill>
                          <a:effectLst>
                            <a:outerShdw blurRad="38100" dist="38100" dir="2700000" algn="tl">
                              <a:srgbClr val="000000"/>
                            </a:outerShdw>
                          </a:effectLst>
                          <a:latin typeface="Arial" charset="0"/>
                        </a:rPr>
                        <a:t>Reference</a:t>
                      </a:r>
                    </a:p>
                  </a:txBody>
                  <a:tcPr marT="45719" marB="45719" horzOverflow="overflow">
                    <a:lnL w="12700" cap="flat" cmpd="sng" algn="ctr">
                      <a:solidFill>
                        <a:schemeClr val="accent1"/>
                      </a:solidFill>
                      <a:prstDash val="solid"/>
                      <a:round/>
                      <a:headEnd type="none" w="lg" len="lg"/>
                      <a:tailEnd type="none" w="lg" len="lg"/>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234112">
                <a:tc>
                  <a:txBody>
                    <a:bodyPr/>
                    <a:lstStyle/>
                    <a:p>
                      <a:pPr marL="0" marR="0" lvl="0" indent="0" algn="ctr"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smtClean="0">
                          <a:ln>
                            <a:noFill/>
                          </a:ln>
                          <a:solidFill>
                            <a:srgbClr val="FFFFFF"/>
                          </a:solidFill>
                          <a:effectLst>
                            <a:outerShdw blurRad="38100" dist="38100" dir="2700000" algn="tl">
                              <a:srgbClr val="000000"/>
                            </a:outerShdw>
                          </a:effectLst>
                          <a:latin typeface="Arial" charset="0"/>
                        </a:rPr>
                        <a:t>Low risk population</a:t>
                      </a:r>
                    </a:p>
                  </a:txBody>
                  <a:tcPr marT="45719" marB="4571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smtClean="0">
                          <a:ln>
                            <a:noFill/>
                          </a:ln>
                          <a:solidFill>
                            <a:srgbClr val="FFFFFF"/>
                          </a:solidFill>
                          <a:effectLst>
                            <a:outerShdw blurRad="38100" dist="38100" dir="2700000" algn="tl">
                              <a:srgbClr val="000000"/>
                            </a:outerShdw>
                          </a:effectLst>
                          <a:latin typeface="Arial" charset="0"/>
                        </a:rPr>
                        <a:t>30 </a:t>
                      </a:r>
                      <a:r>
                        <a:rPr kumimoji="0" lang="it-IT" sz="2200" b="0" i="0" u="none" strike="noStrike" cap="none" normalizeH="0" baseline="0" smtClean="0">
                          <a:ln>
                            <a:noFill/>
                          </a:ln>
                          <a:solidFill>
                            <a:srgbClr val="FFFFFF"/>
                          </a:solidFill>
                          <a:effectLst>
                            <a:outerShdw blurRad="38100" dist="38100" dir="2700000" algn="tl">
                              <a:srgbClr val="000000"/>
                            </a:outerShdw>
                          </a:effectLst>
                          <a:latin typeface="Arial" charset="0"/>
                        </a:rPr>
                        <a:t>in males,</a:t>
                      </a:r>
                      <a:r>
                        <a:rPr kumimoji="0" lang="it-IT" sz="2600" b="0" i="0" u="none" strike="noStrike" cap="none" normalizeH="0" baseline="0" smtClean="0">
                          <a:ln>
                            <a:noFill/>
                          </a:ln>
                          <a:solidFill>
                            <a:srgbClr val="FFFFFF"/>
                          </a:solidFill>
                          <a:effectLst>
                            <a:outerShdw blurRad="38100" dist="38100" dir="2700000" algn="tl">
                              <a:srgbClr val="000000"/>
                            </a:outerShdw>
                          </a:effectLst>
                          <a:latin typeface="Arial" charset="0"/>
                        </a:rPr>
                        <a:t> </a:t>
                      </a:r>
                    </a:p>
                    <a:p>
                      <a:pPr marL="0" marR="0" lvl="0" indent="0" algn="ctr"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smtClean="0">
                          <a:ln>
                            <a:noFill/>
                          </a:ln>
                          <a:solidFill>
                            <a:srgbClr val="FFFFFF"/>
                          </a:solidFill>
                          <a:effectLst>
                            <a:outerShdw blurRad="38100" dist="38100" dir="2700000" algn="tl">
                              <a:srgbClr val="000000"/>
                            </a:outerShdw>
                          </a:effectLst>
                          <a:latin typeface="Arial" charset="0"/>
                        </a:rPr>
                        <a:t>19 </a:t>
                      </a:r>
                      <a:r>
                        <a:rPr kumimoji="0" lang="it-IT" sz="2200" b="0" i="0" u="none" strike="noStrike" cap="none" normalizeH="0" baseline="0" smtClean="0">
                          <a:ln>
                            <a:noFill/>
                          </a:ln>
                          <a:solidFill>
                            <a:srgbClr val="FFFFFF"/>
                          </a:solidFill>
                          <a:effectLst>
                            <a:outerShdw blurRad="38100" dist="38100" dir="2700000" algn="tl">
                              <a:srgbClr val="000000"/>
                            </a:outerShdw>
                          </a:effectLst>
                          <a:latin typeface="Arial" charset="0"/>
                        </a:rPr>
                        <a:t>in females</a:t>
                      </a:r>
                    </a:p>
                  </a:txBody>
                  <a:tcPr marT="45719" marB="4571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smtClean="0">
                          <a:ln>
                            <a:noFill/>
                          </a:ln>
                          <a:solidFill>
                            <a:srgbClr val="FFFFFF"/>
                          </a:solidFill>
                          <a:effectLst>
                            <a:outerShdw blurRad="38100" dist="38100" dir="2700000" algn="tl">
                              <a:srgbClr val="000000"/>
                            </a:outerShdw>
                          </a:effectLst>
                          <a:latin typeface="Arial" charset="0"/>
                        </a:rPr>
                        <a:t>25-35%</a:t>
                      </a:r>
                    </a:p>
                  </a:txBody>
                  <a:tcPr marT="45719" marB="4571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lg" len="lg"/>
                      <a:tailEnd type="none" w="lg" len="lg"/>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dirty="0" smtClean="0">
                          <a:ln>
                            <a:noFill/>
                          </a:ln>
                          <a:solidFill>
                            <a:srgbClr val="FFFFFF"/>
                          </a:solidFill>
                          <a:effectLst>
                            <a:outerShdw blurRad="38100" dist="38100" dir="2700000" algn="tl">
                              <a:srgbClr val="000000"/>
                            </a:outerShdw>
                          </a:effectLst>
                          <a:latin typeface="Arial" charset="0"/>
                        </a:rPr>
                        <a:t>Prati, </a:t>
                      </a:r>
                      <a:r>
                        <a:rPr kumimoji="0" lang="it-IT" sz="2600" b="0" i="0" u="none" strike="noStrike" cap="none" normalizeH="0" baseline="0" dirty="0" err="1" smtClean="0">
                          <a:ln>
                            <a:noFill/>
                          </a:ln>
                          <a:solidFill>
                            <a:srgbClr val="FFFFFF"/>
                          </a:solidFill>
                          <a:effectLst>
                            <a:outerShdw blurRad="38100" dist="38100" dir="2700000" algn="tl">
                              <a:srgbClr val="000000"/>
                            </a:outerShdw>
                          </a:effectLst>
                          <a:latin typeface="Arial" charset="0"/>
                        </a:rPr>
                        <a:t>Ann</a:t>
                      </a:r>
                      <a:r>
                        <a:rPr kumimoji="0" lang="it-IT" sz="2600" b="0" i="0" u="none" strike="noStrike" cap="none" normalizeH="0" baseline="0" dirty="0" smtClean="0">
                          <a:ln>
                            <a:noFill/>
                          </a:ln>
                          <a:solidFill>
                            <a:srgbClr val="FFFFFF"/>
                          </a:solidFill>
                          <a:effectLst>
                            <a:outerShdw blurRad="38100" dist="38100" dir="2700000" algn="tl">
                              <a:srgbClr val="000000"/>
                            </a:outerShdw>
                          </a:effectLst>
                          <a:latin typeface="Arial" charset="0"/>
                        </a:rPr>
                        <a:t> </a:t>
                      </a:r>
                      <a:r>
                        <a:rPr kumimoji="0" lang="it-IT" sz="2600" b="0" i="0" u="none" strike="noStrike" cap="none" normalizeH="0" baseline="0" dirty="0" err="1" smtClean="0">
                          <a:ln>
                            <a:noFill/>
                          </a:ln>
                          <a:solidFill>
                            <a:srgbClr val="FFFFFF"/>
                          </a:solidFill>
                          <a:effectLst>
                            <a:outerShdw blurRad="38100" dist="38100" dir="2700000" algn="tl">
                              <a:srgbClr val="000000"/>
                            </a:outerShdw>
                          </a:effectLst>
                          <a:latin typeface="Arial" charset="0"/>
                        </a:rPr>
                        <a:t>Int</a:t>
                      </a:r>
                      <a:r>
                        <a:rPr kumimoji="0" lang="it-IT" sz="2600" b="0" i="0" u="none" strike="noStrike" cap="none" normalizeH="0" baseline="0" dirty="0" smtClean="0">
                          <a:ln>
                            <a:noFill/>
                          </a:ln>
                          <a:solidFill>
                            <a:srgbClr val="FFFFFF"/>
                          </a:solidFill>
                          <a:effectLst>
                            <a:outerShdw blurRad="38100" dist="38100" dir="2700000" algn="tl">
                              <a:srgbClr val="000000"/>
                            </a:outerShdw>
                          </a:effectLst>
                          <a:latin typeface="Arial" charset="0"/>
                        </a:rPr>
                        <a:t> </a:t>
                      </a:r>
                      <a:r>
                        <a:rPr kumimoji="0" lang="it-IT" sz="2600" b="0" i="0" u="none" strike="noStrike" cap="none" normalizeH="0" baseline="0" dirty="0" err="1" smtClean="0">
                          <a:ln>
                            <a:noFill/>
                          </a:ln>
                          <a:solidFill>
                            <a:srgbClr val="FFFFFF"/>
                          </a:solidFill>
                          <a:effectLst>
                            <a:outerShdw blurRad="38100" dist="38100" dir="2700000" algn="tl">
                              <a:srgbClr val="000000"/>
                            </a:outerShdw>
                          </a:effectLst>
                          <a:latin typeface="Arial" charset="0"/>
                        </a:rPr>
                        <a:t>Med</a:t>
                      </a:r>
                      <a:r>
                        <a:rPr kumimoji="0" lang="it-IT" sz="2600" b="0" i="0" u="none" strike="noStrike" cap="none" normalizeH="0" baseline="0" dirty="0" smtClean="0">
                          <a:ln>
                            <a:noFill/>
                          </a:ln>
                          <a:solidFill>
                            <a:srgbClr val="FFFFFF"/>
                          </a:solidFill>
                          <a:effectLst>
                            <a:outerShdw blurRad="38100" dist="38100" dir="2700000" algn="tl">
                              <a:srgbClr val="000000"/>
                            </a:outerShdw>
                          </a:effectLst>
                          <a:latin typeface="Arial" charset="0"/>
                        </a:rPr>
                        <a:t> 2002</a:t>
                      </a:r>
                    </a:p>
                  </a:txBody>
                  <a:tcPr marT="45719" marB="45719" horzOverflow="overflow">
                    <a:lnL w="12700" cap="flat" cmpd="sng" algn="ctr">
                      <a:solidFill>
                        <a:schemeClr val="accent1"/>
                      </a:solidFill>
                      <a:prstDash val="solid"/>
                      <a:round/>
                      <a:headEnd type="none" w="lg" len="lg"/>
                      <a:tailEnd type="none" w="lg" len="lg"/>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179498">
                <a:tc>
                  <a:txBody>
                    <a:bodyPr/>
                    <a:lstStyle/>
                    <a:p>
                      <a:pPr marL="0" marR="0" lvl="0" indent="0" algn="ctr"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smtClean="0">
                          <a:ln>
                            <a:noFill/>
                          </a:ln>
                          <a:solidFill>
                            <a:srgbClr val="FFFFFF"/>
                          </a:solidFill>
                          <a:effectLst>
                            <a:outerShdw blurRad="38100" dist="38100" dir="2700000" algn="tl">
                              <a:srgbClr val="000000"/>
                            </a:outerShdw>
                          </a:effectLst>
                          <a:latin typeface="Arial" charset="0"/>
                        </a:rPr>
                        <a:t>Mortality</a:t>
                      </a:r>
                    </a:p>
                  </a:txBody>
                  <a:tcPr marT="45719" marB="4571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smtClean="0">
                          <a:ln>
                            <a:noFill/>
                          </a:ln>
                          <a:solidFill>
                            <a:srgbClr val="FFFFFF"/>
                          </a:solidFill>
                          <a:effectLst>
                            <a:outerShdw blurRad="38100" dist="38100" dir="2700000" algn="tl">
                              <a:srgbClr val="000000"/>
                            </a:outerShdw>
                          </a:effectLst>
                          <a:latin typeface="Arial" charset="0"/>
                        </a:rPr>
                        <a:t>30 </a:t>
                      </a:r>
                      <a:r>
                        <a:rPr kumimoji="0" lang="it-IT" sz="2200" b="0" i="0" u="none" strike="noStrike" cap="none" normalizeH="0" baseline="0" smtClean="0">
                          <a:ln>
                            <a:noFill/>
                          </a:ln>
                          <a:solidFill>
                            <a:srgbClr val="FFFFFF"/>
                          </a:solidFill>
                          <a:effectLst>
                            <a:outerShdw blurRad="38100" dist="38100" dir="2700000" algn="tl">
                              <a:srgbClr val="000000"/>
                            </a:outerShdw>
                          </a:effectLst>
                          <a:latin typeface="Arial" charset="0"/>
                        </a:rPr>
                        <a:t>in males</a:t>
                      </a:r>
                    </a:p>
                  </a:txBody>
                  <a:tcPr marT="45719" marB="4571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smtClean="0">
                          <a:ln>
                            <a:noFill/>
                          </a:ln>
                          <a:solidFill>
                            <a:srgbClr val="FFFFFF"/>
                          </a:solidFill>
                          <a:effectLst>
                            <a:outerShdw blurRad="38100" dist="38100" dir="2700000" algn="tl">
                              <a:srgbClr val="000000"/>
                            </a:outerShdw>
                          </a:effectLst>
                          <a:latin typeface="Arial" charset="0"/>
                        </a:rPr>
                        <a:t>25%</a:t>
                      </a:r>
                    </a:p>
                  </a:txBody>
                  <a:tcPr marT="45719" marB="4571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lg" len="lg"/>
                      <a:tailEnd type="none" w="lg" len="lg"/>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dirty="0" err="1" smtClean="0">
                          <a:ln>
                            <a:noFill/>
                          </a:ln>
                          <a:solidFill>
                            <a:srgbClr val="FFFFFF"/>
                          </a:solidFill>
                          <a:effectLst>
                            <a:outerShdw blurRad="38100" dist="38100" dir="2700000" algn="tl">
                              <a:srgbClr val="000000"/>
                            </a:outerShdw>
                          </a:effectLst>
                          <a:latin typeface="Arial" charset="0"/>
                        </a:rPr>
                        <a:t>Kim</a:t>
                      </a:r>
                      <a:r>
                        <a:rPr kumimoji="0" lang="it-IT" sz="2600" b="0" i="0" u="none" strike="noStrike" cap="none" normalizeH="0" baseline="0" dirty="0" smtClean="0">
                          <a:ln>
                            <a:noFill/>
                          </a:ln>
                          <a:solidFill>
                            <a:srgbClr val="FFFFFF"/>
                          </a:solidFill>
                          <a:effectLst>
                            <a:outerShdw blurRad="38100" dist="38100" dir="2700000" algn="tl">
                              <a:srgbClr val="000000"/>
                            </a:outerShdw>
                          </a:effectLst>
                          <a:latin typeface="Arial" charset="0"/>
                        </a:rPr>
                        <a:t>, BMJ 2004</a:t>
                      </a:r>
                    </a:p>
                  </a:txBody>
                  <a:tcPr marT="45719" marB="45719" horzOverflow="overflow">
                    <a:lnL w="12700" cap="flat" cmpd="sng" algn="ctr">
                      <a:solidFill>
                        <a:schemeClr val="accent1"/>
                      </a:solidFill>
                      <a:prstDash val="solid"/>
                      <a:round/>
                      <a:headEnd type="none" w="lg" len="lg"/>
                      <a:tailEnd type="none" w="lg" len="lg"/>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234112">
                <a:tc>
                  <a:txBody>
                    <a:bodyPr/>
                    <a:lstStyle/>
                    <a:p>
                      <a:pPr marL="0" marR="0" lvl="0" indent="0" algn="ctr"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smtClean="0">
                          <a:ln>
                            <a:noFill/>
                          </a:ln>
                          <a:solidFill>
                            <a:srgbClr val="FFFFFF"/>
                          </a:solidFill>
                          <a:effectLst>
                            <a:outerShdw blurRad="38100" dist="38100" dir="2700000" algn="tl">
                              <a:srgbClr val="000000"/>
                            </a:outerShdw>
                          </a:effectLst>
                          <a:latin typeface="Arial" charset="0"/>
                        </a:rPr>
                        <a:t>Therapeutic efficacy</a:t>
                      </a:r>
                    </a:p>
                  </a:txBody>
                  <a:tcPr marT="45719" marB="4571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dirty="0" smtClean="0">
                          <a:ln>
                            <a:noFill/>
                          </a:ln>
                          <a:solidFill>
                            <a:srgbClr val="FFFFFF"/>
                          </a:solidFill>
                          <a:effectLst>
                            <a:outerShdw blurRad="38100" dist="38100" dir="2700000" algn="tl">
                              <a:srgbClr val="000000"/>
                            </a:outerShdw>
                          </a:effectLst>
                          <a:latin typeface="Arial" charset="0"/>
                        </a:rPr>
                        <a:t>--</a:t>
                      </a:r>
                    </a:p>
                    <a:p>
                      <a:pPr marL="0" marR="0" lvl="0" indent="0" algn="ctr"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1600" b="0" i="0" u="none" strike="noStrike" cap="none" normalizeH="0" baseline="0" dirty="0" smtClean="0">
                          <a:ln>
                            <a:noFill/>
                          </a:ln>
                          <a:solidFill>
                            <a:srgbClr val="FFFFFF"/>
                          </a:solidFill>
                          <a:effectLst>
                            <a:outerShdw blurRad="38100" dist="38100" dir="2700000" algn="tl">
                              <a:srgbClr val="000000"/>
                            </a:outerShdw>
                          </a:effectLst>
                          <a:latin typeface="Arial" charset="0"/>
                        </a:rPr>
                        <a:t>(</a:t>
                      </a:r>
                      <a:r>
                        <a:rPr kumimoji="0" lang="it-IT" sz="1600" b="0" i="1" u="none" strike="noStrike" cap="none" normalizeH="0" baseline="0" dirty="0" err="1" smtClean="0">
                          <a:ln>
                            <a:noFill/>
                          </a:ln>
                          <a:solidFill>
                            <a:srgbClr val="FFFFFF"/>
                          </a:solidFill>
                          <a:effectLst>
                            <a:outerShdw blurRad="38100" dist="38100" dir="2700000" algn="tl">
                              <a:srgbClr val="000000"/>
                            </a:outerShdw>
                          </a:effectLst>
                          <a:latin typeface="Arial" charset="0"/>
                        </a:rPr>
                        <a:t>Expressed</a:t>
                      </a:r>
                      <a:r>
                        <a:rPr kumimoji="0" lang="it-IT" sz="1600" b="0" i="1" u="none" strike="noStrike" cap="none" normalizeH="0" baseline="0" dirty="0" smtClean="0">
                          <a:ln>
                            <a:noFill/>
                          </a:ln>
                          <a:solidFill>
                            <a:srgbClr val="FFFFFF"/>
                          </a:solidFill>
                          <a:effectLst>
                            <a:outerShdw blurRad="38100" dist="38100" dir="2700000" algn="tl">
                              <a:srgbClr val="000000"/>
                            </a:outerShdw>
                          </a:effectLst>
                          <a:latin typeface="Arial" charset="0"/>
                        </a:rPr>
                        <a:t> </a:t>
                      </a:r>
                      <a:r>
                        <a:rPr kumimoji="0" lang="it-IT" sz="1600" b="0" i="1" u="none" strike="noStrike" cap="none" normalizeH="0" baseline="0" dirty="0" err="1" smtClean="0">
                          <a:ln>
                            <a:noFill/>
                          </a:ln>
                          <a:solidFill>
                            <a:srgbClr val="FFFFFF"/>
                          </a:solidFill>
                          <a:effectLst>
                            <a:outerShdw blurRad="38100" dist="38100" dir="2700000" algn="tl">
                              <a:srgbClr val="000000"/>
                            </a:outerShdw>
                          </a:effectLst>
                          <a:latin typeface="Arial" charset="0"/>
                        </a:rPr>
                        <a:t>as</a:t>
                      </a:r>
                      <a:r>
                        <a:rPr kumimoji="0" lang="it-IT" sz="1600" b="0" i="1" u="none" strike="noStrike" cap="none" normalizeH="0" baseline="0" dirty="0" smtClean="0">
                          <a:ln>
                            <a:noFill/>
                          </a:ln>
                          <a:solidFill>
                            <a:srgbClr val="FFFFFF"/>
                          </a:solidFill>
                          <a:effectLst>
                            <a:outerShdw blurRad="38100" dist="38100" dir="2700000" algn="tl">
                              <a:srgbClr val="000000"/>
                            </a:outerShdw>
                          </a:effectLst>
                          <a:latin typeface="Arial" charset="0"/>
                        </a:rPr>
                        <a:t> </a:t>
                      </a:r>
                      <a:r>
                        <a:rPr kumimoji="0" lang="it-IT" sz="1600" b="0" i="1" u="none" strike="noStrike" cap="none" normalizeH="0" baseline="0" dirty="0" err="1" smtClean="0">
                          <a:ln>
                            <a:noFill/>
                          </a:ln>
                          <a:solidFill>
                            <a:srgbClr val="FFFFFF"/>
                          </a:solidFill>
                          <a:effectLst>
                            <a:outerShdw blurRad="38100" dist="38100" dir="2700000" algn="tl">
                              <a:srgbClr val="000000"/>
                            </a:outerShdw>
                          </a:effectLst>
                          <a:latin typeface="Arial" charset="0"/>
                        </a:rPr>
                        <a:t>xULN</a:t>
                      </a:r>
                      <a:r>
                        <a:rPr kumimoji="0" lang="it-IT" sz="1600" b="0" i="0" u="none" strike="noStrike" cap="none" normalizeH="0" baseline="0" dirty="0" smtClean="0">
                          <a:ln>
                            <a:noFill/>
                          </a:ln>
                          <a:solidFill>
                            <a:srgbClr val="FFFFFF"/>
                          </a:solidFill>
                          <a:effectLst>
                            <a:outerShdw blurRad="38100" dist="38100" dir="2700000" algn="tl">
                              <a:srgbClr val="000000"/>
                            </a:outerShdw>
                          </a:effectLst>
                          <a:latin typeface="Arial" charset="0"/>
                        </a:rPr>
                        <a:t>)</a:t>
                      </a:r>
                    </a:p>
                  </a:txBody>
                  <a:tcPr marT="45719" marB="4571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smtClean="0">
                          <a:ln>
                            <a:noFill/>
                          </a:ln>
                          <a:solidFill>
                            <a:srgbClr val="FFFFFF"/>
                          </a:solidFill>
                          <a:effectLst>
                            <a:outerShdw blurRad="38100" dist="38100" dir="2700000" algn="tl">
                              <a:srgbClr val="000000"/>
                            </a:outerShdw>
                          </a:effectLst>
                          <a:latin typeface="Arial" charset="0"/>
                        </a:rPr>
                        <a:t>27%</a:t>
                      </a:r>
                    </a:p>
                  </a:txBody>
                  <a:tcPr marT="45719" marB="4571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lg" len="lg"/>
                      <a:tailEnd type="none" w="lg" len="lg"/>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20000"/>
                        </a:spcBef>
                        <a:spcAft>
                          <a:spcPct val="20000"/>
                        </a:spcAft>
                        <a:buClr>
                          <a:srgbClr val="FFFFFF"/>
                        </a:buClr>
                        <a:buSzPct val="75000"/>
                        <a:buFont typeface="Wingdings" pitchFamily="2" charset="2"/>
                        <a:buNone/>
                        <a:tabLst/>
                      </a:pPr>
                      <a:r>
                        <a:rPr kumimoji="0" lang="it-IT" sz="2600" b="0" i="0" u="none" strike="noStrike" cap="none" normalizeH="0" baseline="0" dirty="0" smtClean="0">
                          <a:ln>
                            <a:noFill/>
                          </a:ln>
                          <a:solidFill>
                            <a:srgbClr val="FFFFFF"/>
                          </a:solidFill>
                          <a:effectLst>
                            <a:outerShdw blurRad="38100" dist="38100" dir="2700000" algn="tl">
                              <a:srgbClr val="000000"/>
                            </a:outerShdw>
                          </a:effectLst>
                          <a:latin typeface="Arial" charset="0"/>
                        </a:rPr>
                        <a:t>Prati, J </a:t>
                      </a:r>
                      <a:r>
                        <a:rPr kumimoji="0" lang="it-IT" sz="2600" b="0" i="0" u="none" strike="noStrike" cap="none" normalizeH="0" baseline="0" dirty="0" err="1" smtClean="0">
                          <a:ln>
                            <a:noFill/>
                          </a:ln>
                          <a:solidFill>
                            <a:srgbClr val="FFFFFF"/>
                          </a:solidFill>
                          <a:effectLst>
                            <a:outerShdw blurRad="38100" dist="38100" dir="2700000" algn="tl">
                              <a:srgbClr val="000000"/>
                            </a:outerShdw>
                          </a:effectLst>
                          <a:latin typeface="Arial" charset="0"/>
                        </a:rPr>
                        <a:t>Hepatol</a:t>
                      </a:r>
                      <a:r>
                        <a:rPr kumimoji="0" lang="it-IT" sz="2600" b="0" i="0" u="none" strike="noStrike" cap="none" normalizeH="0" baseline="0" dirty="0" smtClean="0">
                          <a:ln>
                            <a:noFill/>
                          </a:ln>
                          <a:solidFill>
                            <a:srgbClr val="FFFFFF"/>
                          </a:solidFill>
                          <a:effectLst>
                            <a:outerShdw blurRad="38100" dist="38100" dir="2700000" algn="tl">
                              <a:srgbClr val="000000"/>
                            </a:outerShdw>
                          </a:effectLst>
                          <a:latin typeface="Arial" charset="0"/>
                        </a:rPr>
                        <a:t> 2006 </a:t>
                      </a:r>
                    </a:p>
                  </a:txBody>
                  <a:tcPr marT="45719" marB="45719" horzOverflow="overflow">
                    <a:lnL w="12700" cap="flat" cmpd="sng" algn="ctr">
                      <a:solidFill>
                        <a:schemeClr val="accent1"/>
                      </a:solidFill>
                      <a:prstDash val="solid"/>
                      <a:round/>
                      <a:headEnd type="none" w="lg" len="lg"/>
                      <a:tailEnd type="none" w="lg" len="lg"/>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2" name="CasellaDiTesto 1"/>
          <p:cNvSpPr txBox="1"/>
          <p:nvPr/>
        </p:nvSpPr>
        <p:spPr>
          <a:xfrm>
            <a:off x="3275856" y="6488668"/>
            <a:ext cx="5609292" cy="369332"/>
          </a:xfrm>
          <a:prstGeom prst="rect">
            <a:avLst/>
          </a:prstGeom>
          <a:noFill/>
        </p:spPr>
        <p:txBody>
          <a:bodyPr wrap="none" rtlCol="0">
            <a:spAutoFit/>
          </a:bodyPr>
          <a:lstStyle/>
          <a:p>
            <a:r>
              <a:rPr lang="it-IT" dirty="0" err="1" smtClean="0">
                <a:solidFill>
                  <a:srgbClr val="C00000"/>
                </a:solidFill>
              </a:rPr>
              <a:t>D.Prati</a:t>
            </a:r>
            <a:r>
              <a:rPr lang="it-IT" dirty="0" smtClean="0">
                <a:solidFill>
                  <a:srgbClr val="C00000"/>
                </a:solidFill>
              </a:rPr>
              <a:t>, </a:t>
            </a:r>
            <a:r>
              <a:rPr lang="it-IT" dirty="0" err="1" smtClean="0">
                <a:solidFill>
                  <a:srgbClr val="C00000"/>
                </a:solidFill>
              </a:rPr>
              <a:t>Food</a:t>
            </a:r>
            <a:r>
              <a:rPr lang="it-IT" dirty="0" smtClean="0">
                <a:solidFill>
                  <a:srgbClr val="C00000"/>
                </a:solidFill>
              </a:rPr>
              <a:t> and </a:t>
            </a:r>
            <a:r>
              <a:rPr lang="it-IT" dirty="0" err="1" smtClean="0">
                <a:solidFill>
                  <a:srgbClr val="C00000"/>
                </a:solidFill>
              </a:rPr>
              <a:t>Drug</a:t>
            </a:r>
            <a:r>
              <a:rPr lang="it-IT" dirty="0" smtClean="0">
                <a:solidFill>
                  <a:srgbClr val="C00000"/>
                </a:solidFill>
              </a:rPr>
              <a:t> Administration </a:t>
            </a:r>
            <a:r>
              <a:rPr lang="it-IT" dirty="0" err="1" smtClean="0">
                <a:solidFill>
                  <a:srgbClr val="C00000"/>
                </a:solidFill>
              </a:rPr>
              <a:t>Lecture</a:t>
            </a:r>
            <a:r>
              <a:rPr lang="it-IT" dirty="0" smtClean="0">
                <a:solidFill>
                  <a:srgbClr val="C00000"/>
                </a:solidFill>
              </a:rPr>
              <a:t>, 2015 </a:t>
            </a:r>
            <a:endParaRPr lang="it-IT" dirty="0">
              <a:solidFill>
                <a:srgbClr val="C00000"/>
              </a:solidFill>
            </a:endParaRPr>
          </a:p>
        </p:txBody>
      </p:sp>
    </p:spTree>
    <p:extLst>
      <p:ext uri="{BB962C8B-B14F-4D97-AF65-F5344CB8AC3E}">
        <p14:creationId xmlns:p14="http://schemas.microsoft.com/office/powerpoint/2010/main" xmlns="" val="3120639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Outline</a:t>
            </a:r>
          </a:p>
        </p:txBody>
      </p:sp>
      <p:sp>
        <p:nvSpPr>
          <p:cNvPr id="1144835" name="Rectangle 3"/>
          <p:cNvSpPr>
            <a:spLocks noGrp="1" noChangeArrowheads="1"/>
          </p:cNvSpPr>
          <p:nvPr>
            <p:ph type="body" idx="1"/>
          </p:nvPr>
        </p:nvSpPr>
        <p:spPr/>
        <p:txBody>
          <a:bodyPr/>
          <a:lstStyle/>
          <a:p>
            <a:pPr>
              <a:defRPr/>
            </a:pPr>
            <a:r>
              <a:rPr lang="en-US" dirty="0" smtClean="0">
                <a:ea typeface="+mn-ea"/>
              </a:rPr>
              <a:t>The concept of normality, and some considerations about the definition of reference ranges </a:t>
            </a:r>
          </a:p>
          <a:p>
            <a:pPr>
              <a:defRPr/>
            </a:pPr>
            <a:r>
              <a:rPr lang="en-US" dirty="0" smtClean="0">
                <a:solidFill>
                  <a:schemeClr val="bg1">
                    <a:lumMod val="65000"/>
                  </a:schemeClr>
                </a:solidFill>
              </a:rPr>
              <a:t>Healthy ranges and other cutoffs for the diagnosis </a:t>
            </a:r>
            <a:r>
              <a:rPr lang="en-US" dirty="0" smtClean="0">
                <a:solidFill>
                  <a:schemeClr val="bg1">
                    <a:lumMod val="65000"/>
                  </a:schemeClr>
                </a:solidFill>
                <a:ea typeface="+mn-ea"/>
              </a:rPr>
              <a:t>liver injury </a:t>
            </a:r>
          </a:p>
        </p:txBody>
      </p:sp>
    </p:spTree>
    <p:extLst>
      <p:ext uri="{BB962C8B-B14F-4D97-AF65-F5344CB8AC3E}">
        <p14:creationId xmlns:p14="http://schemas.microsoft.com/office/powerpoint/2010/main" xmlns="" val="28852070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7704" y="44629"/>
            <a:ext cx="5459836" cy="152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6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236296" y="188645"/>
            <a:ext cx="1648396" cy="2739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6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63342" y="1570343"/>
            <a:ext cx="5033411" cy="41148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asellaDiTesto 3"/>
          <p:cNvSpPr txBox="1"/>
          <p:nvPr/>
        </p:nvSpPr>
        <p:spPr>
          <a:xfrm>
            <a:off x="196925" y="5701788"/>
            <a:ext cx="8422690" cy="646331"/>
          </a:xfrm>
          <a:prstGeom prst="rect">
            <a:avLst/>
          </a:prstGeom>
          <a:noFill/>
        </p:spPr>
        <p:txBody>
          <a:bodyPr wrap="none" lIns="91390" tIns="45697" rIns="91390" bIns="45697" rtlCol="0">
            <a:spAutoFit/>
          </a:bodyPr>
          <a:lstStyle/>
          <a:p>
            <a:r>
              <a:rPr lang="en-US" dirty="0" smtClean="0">
                <a:solidFill>
                  <a:srgbClr val="002060"/>
                </a:solidFill>
              </a:rPr>
              <a:t>“Among the 665 individuals(346 </a:t>
            </a:r>
            <a:r>
              <a:rPr lang="en-US" dirty="0">
                <a:solidFill>
                  <a:srgbClr val="002060"/>
                </a:solidFill>
              </a:rPr>
              <a:t>men and 319 women) </a:t>
            </a:r>
            <a:r>
              <a:rPr lang="en-US" dirty="0" smtClean="0">
                <a:solidFill>
                  <a:srgbClr val="002060"/>
                </a:solidFill>
              </a:rPr>
              <a:t>selected according Prati </a:t>
            </a:r>
            <a:r>
              <a:rPr lang="en-US" dirty="0">
                <a:solidFill>
                  <a:srgbClr val="002060"/>
                </a:solidFill>
              </a:rPr>
              <a:t>criteria, </a:t>
            </a:r>
            <a:endParaRPr lang="en-US" dirty="0" smtClean="0">
              <a:solidFill>
                <a:srgbClr val="002060"/>
              </a:solidFill>
            </a:endParaRPr>
          </a:p>
          <a:p>
            <a:r>
              <a:rPr lang="en-US" dirty="0" smtClean="0">
                <a:solidFill>
                  <a:srgbClr val="002060"/>
                </a:solidFill>
              </a:rPr>
              <a:t>healthy </a:t>
            </a:r>
            <a:r>
              <a:rPr lang="en-US" dirty="0">
                <a:solidFill>
                  <a:srgbClr val="002060"/>
                </a:solidFill>
              </a:rPr>
              <a:t>ALT values were </a:t>
            </a:r>
            <a:r>
              <a:rPr lang="en-US" b="1" dirty="0">
                <a:solidFill>
                  <a:srgbClr val="002060"/>
                </a:solidFill>
              </a:rPr>
              <a:t>33 IU/L for men and 25 IU/L </a:t>
            </a:r>
            <a:r>
              <a:rPr lang="en-US" dirty="0" smtClean="0">
                <a:solidFill>
                  <a:srgbClr val="002060"/>
                </a:solidFill>
              </a:rPr>
              <a:t>for women”.</a:t>
            </a:r>
            <a:endParaRPr lang="it-IT" dirty="0">
              <a:solidFill>
                <a:srgbClr val="002060"/>
              </a:solidFill>
            </a:endParaRPr>
          </a:p>
        </p:txBody>
      </p:sp>
      <p:cxnSp>
        <p:nvCxnSpPr>
          <p:cNvPr id="6" name="Connettore 2 5"/>
          <p:cNvCxnSpPr/>
          <p:nvPr/>
        </p:nvCxnSpPr>
        <p:spPr>
          <a:xfrm flipH="1">
            <a:off x="1342382" y="4195461"/>
            <a:ext cx="1410610" cy="1489758"/>
          </a:xfrm>
          <a:prstGeom prst="straightConnector1">
            <a:avLst/>
          </a:prstGeom>
          <a:ln>
            <a:solidFill>
              <a:srgbClr val="00206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85326489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X:\Documenti_Dr_Prati\Medline\normal ALT\Immagine1.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3498" r="2659" b="2757"/>
          <a:stretch/>
        </p:blipFill>
        <p:spPr bwMode="auto">
          <a:xfrm>
            <a:off x="35496" y="1340768"/>
            <a:ext cx="8434376" cy="2200658"/>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140" t="4195" r="2964" b="6548"/>
          <a:stretch/>
        </p:blipFill>
        <p:spPr bwMode="auto">
          <a:xfrm>
            <a:off x="87560" y="3501008"/>
            <a:ext cx="8444880" cy="24200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asellaDiTesto 4"/>
          <p:cNvSpPr txBox="1"/>
          <p:nvPr/>
        </p:nvSpPr>
        <p:spPr>
          <a:xfrm>
            <a:off x="107657" y="5970766"/>
            <a:ext cx="8424936" cy="338554"/>
          </a:xfrm>
          <a:prstGeom prst="rect">
            <a:avLst/>
          </a:prstGeom>
          <a:noFill/>
        </p:spPr>
        <p:txBody>
          <a:bodyPr wrap="square" rtlCol="0">
            <a:spAutoFit/>
          </a:bodyPr>
          <a:lstStyle/>
          <a:p>
            <a:r>
              <a:rPr lang="en-US" sz="1600" dirty="0" smtClean="0">
                <a:solidFill>
                  <a:srgbClr val="C00000"/>
                </a:solidFill>
              </a:rPr>
              <a:t>“A </a:t>
            </a:r>
            <a:r>
              <a:rPr lang="en-US" sz="1600" dirty="0">
                <a:solidFill>
                  <a:srgbClr val="C00000"/>
                </a:solidFill>
              </a:rPr>
              <a:t>true healthy normal ALT level ranges from 29 to 33 IU/l for males, 19 </a:t>
            </a:r>
            <a:r>
              <a:rPr lang="en-US" sz="1600" dirty="0" smtClean="0">
                <a:solidFill>
                  <a:srgbClr val="C00000"/>
                </a:solidFill>
              </a:rPr>
              <a:t>to 25 </a:t>
            </a:r>
            <a:r>
              <a:rPr lang="en-US" sz="1600" dirty="0">
                <a:solidFill>
                  <a:srgbClr val="C00000"/>
                </a:solidFill>
              </a:rPr>
              <a:t>IU/l for </a:t>
            </a:r>
            <a:r>
              <a:rPr lang="en-US" sz="1600" dirty="0" smtClean="0">
                <a:solidFill>
                  <a:srgbClr val="C00000"/>
                </a:solidFill>
              </a:rPr>
              <a:t>females”.</a:t>
            </a:r>
            <a:endParaRPr lang="it-IT" sz="1600" dirty="0">
              <a:solidFill>
                <a:srgbClr val="C00000"/>
              </a:solidFill>
            </a:endParaRPr>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5959" y="188640"/>
            <a:ext cx="7972425" cy="1228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496" y="6453336"/>
            <a:ext cx="9067274" cy="4170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9125560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32656"/>
            <a:ext cx="8605838" cy="1143000"/>
          </a:xfrm>
        </p:spPr>
        <p:txBody>
          <a:bodyPr>
            <a:noAutofit/>
          </a:bodyPr>
          <a:lstStyle/>
          <a:p>
            <a:r>
              <a:rPr lang="it-IT" sz="2800" dirty="0" err="1" smtClean="0"/>
              <a:t>Caution</a:t>
            </a:r>
            <a:r>
              <a:rPr lang="it-IT" sz="2800" dirty="0" smtClean="0"/>
              <a:t> must be </a:t>
            </a:r>
            <a:r>
              <a:rPr lang="it-IT" sz="2800" dirty="0" err="1" smtClean="0"/>
              <a:t>paid</a:t>
            </a:r>
            <a:r>
              <a:rPr lang="it-IT" sz="2800" dirty="0" smtClean="0"/>
              <a:t> </a:t>
            </a:r>
            <a:r>
              <a:rPr lang="it-IT" sz="2800" dirty="0" err="1" smtClean="0"/>
              <a:t>when</a:t>
            </a:r>
            <a:r>
              <a:rPr lang="it-IT" sz="2800" dirty="0" smtClean="0"/>
              <a:t> </a:t>
            </a:r>
            <a:r>
              <a:rPr lang="it-IT" sz="2800" dirty="0" err="1" smtClean="0"/>
              <a:t>using</a:t>
            </a:r>
            <a:r>
              <a:rPr lang="it-IT" sz="2800" dirty="0" smtClean="0"/>
              <a:t> </a:t>
            </a:r>
            <a:r>
              <a:rPr lang="it-IT" sz="2800" dirty="0" err="1" smtClean="0"/>
              <a:t>healthy</a:t>
            </a:r>
            <a:r>
              <a:rPr lang="it-IT" sz="2800" dirty="0" smtClean="0"/>
              <a:t> </a:t>
            </a:r>
            <a:r>
              <a:rPr lang="it-IT" sz="2800" dirty="0" err="1" smtClean="0"/>
              <a:t>ranges</a:t>
            </a:r>
            <a:r>
              <a:rPr lang="it-IT" sz="2800" dirty="0" smtClean="0"/>
              <a:t> </a:t>
            </a:r>
            <a:r>
              <a:rPr lang="it-IT" sz="2800" dirty="0" err="1" smtClean="0"/>
              <a:t>for</a:t>
            </a:r>
            <a:r>
              <a:rPr lang="it-IT" sz="2800" smtClean="0"/>
              <a:t> </a:t>
            </a:r>
            <a:r>
              <a:rPr lang="it-IT" sz="2800" smtClean="0"/>
              <a:t> </a:t>
            </a:r>
            <a:r>
              <a:rPr lang="it-IT" sz="2800" dirty="0" err="1" smtClean="0"/>
              <a:t>testing</a:t>
            </a:r>
            <a:r>
              <a:rPr lang="it-IT" sz="2800" dirty="0" smtClean="0"/>
              <a:t>  </a:t>
            </a:r>
            <a:r>
              <a:rPr lang="it-IT" sz="2800" dirty="0" err="1" smtClean="0"/>
              <a:t>healthy</a:t>
            </a:r>
            <a:r>
              <a:rPr lang="it-IT" sz="2800" dirty="0" smtClean="0"/>
              <a:t> </a:t>
            </a:r>
            <a:r>
              <a:rPr lang="it-IT" sz="2800" dirty="0" err="1" smtClean="0"/>
              <a:t>individuals</a:t>
            </a:r>
            <a:r>
              <a:rPr lang="it-IT" sz="2800" dirty="0" smtClean="0"/>
              <a:t> </a:t>
            </a:r>
            <a:r>
              <a:rPr lang="it-IT" sz="2800" dirty="0" err="1" smtClean="0"/>
              <a:t>outside</a:t>
            </a:r>
            <a:r>
              <a:rPr lang="it-IT" sz="2800" dirty="0" smtClean="0"/>
              <a:t> a </a:t>
            </a:r>
            <a:r>
              <a:rPr lang="it-IT" sz="2800" dirty="0" err="1" smtClean="0"/>
              <a:t>clear</a:t>
            </a:r>
            <a:r>
              <a:rPr lang="it-IT" sz="2800" dirty="0" smtClean="0"/>
              <a:t> </a:t>
            </a:r>
            <a:r>
              <a:rPr lang="it-IT" sz="2800" dirty="0" err="1" smtClean="0"/>
              <a:t>clinical</a:t>
            </a:r>
            <a:r>
              <a:rPr lang="it-IT" sz="2800" dirty="0" smtClean="0"/>
              <a:t> </a:t>
            </a:r>
            <a:r>
              <a:rPr lang="it-IT" sz="2800" dirty="0" err="1" smtClean="0"/>
              <a:t>indication</a:t>
            </a:r>
            <a:r>
              <a:rPr lang="it-IT" sz="2800" dirty="0" smtClean="0"/>
              <a:t> </a:t>
            </a:r>
            <a:endParaRPr lang="it-IT"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7704" y="1537640"/>
            <a:ext cx="5229365" cy="47525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003872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2940" y="332656"/>
            <a:ext cx="8229600" cy="1143000"/>
          </a:xfrm>
        </p:spPr>
        <p:txBody>
          <a:bodyPr>
            <a:noAutofit/>
          </a:bodyPr>
          <a:lstStyle/>
          <a:p>
            <a:r>
              <a:rPr lang="it-IT" sz="2800" dirty="0" err="1" smtClean="0"/>
              <a:t>Accepted</a:t>
            </a:r>
            <a:r>
              <a:rPr lang="it-IT" sz="2800" dirty="0" smtClean="0"/>
              <a:t> </a:t>
            </a:r>
            <a:r>
              <a:rPr lang="it-IT" sz="2800" dirty="0" err="1" smtClean="0"/>
              <a:t>misclassifications</a:t>
            </a:r>
            <a:r>
              <a:rPr lang="it-IT" sz="2800" dirty="0" smtClean="0"/>
              <a:t> </a:t>
            </a:r>
            <a:r>
              <a:rPr lang="it-IT" sz="2800" dirty="0" err="1" smtClean="0"/>
              <a:t>when</a:t>
            </a:r>
            <a:r>
              <a:rPr lang="it-IT" sz="2800" dirty="0" smtClean="0"/>
              <a:t> </a:t>
            </a:r>
            <a:r>
              <a:rPr lang="it-IT" sz="2800" dirty="0" err="1" smtClean="0"/>
              <a:t>using</a:t>
            </a:r>
            <a:r>
              <a:rPr lang="it-IT" sz="2800" dirty="0" smtClean="0"/>
              <a:t> a </a:t>
            </a:r>
            <a:r>
              <a:rPr lang="it-IT" sz="2800" dirty="0" err="1" smtClean="0"/>
              <a:t>gaussian</a:t>
            </a:r>
            <a:r>
              <a:rPr lang="it-IT" sz="2800" dirty="0" smtClean="0"/>
              <a:t> </a:t>
            </a:r>
            <a:r>
              <a:rPr lang="it-IT" sz="2800" dirty="0" err="1" smtClean="0"/>
              <a:t>approach</a:t>
            </a:r>
            <a:r>
              <a:rPr lang="it-IT" sz="2800" dirty="0" smtClean="0"/>
              <a:t> to </a:t>
            </a:r>
            <a:r>
              <a:rPr lang="it-IT" sz="2800" dirty="0" err="1" smtClean="0"/>
              <a:t>define</a:t>
            </a:r>
            <a:r>
              <a:rPr lang="it-IT" sz="2800" dirty="0" smtClean="0"/>
              <a:t> the </a:t>
            </a:r>
            <a:r>
              <a:rPr lang="it-IT" sz="2800" dirty="0" err="1" smtClean="0"/>
              <a:t>reference</a:t>
            </a:r>
            <a:r>
              <a:rPr lang="it-IT" sz="2800" dirty="0" smtClean="0"/>
              <a:t> </a:t>
            </a:r>
            <a:r>
              <a:rPr lang="it-IT" sz="2800" dirty="0" err="1" smtClean="0"/>
              <a:t>ranges</a:t>
            </a:r>
            <a:r>
              <a:rPr lang="it-IT" sz="2800" dirty="0" smtClean="0"/>
              <a:t>  </a:t>
            </a:r>
            <a:endParaRPr lang="it-IT" sz="2800" dirty="0"/>
          </a:p>
        </p:txBody>
      </p:sp>
      <p:pic>
        <p:nvPicPr>
          <p:cNvPr id="7170" name="Picture 2"/>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971600" y="1349059"/>
            <a:ext cx="7092280" cy="53192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76945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7828" y="116632"/>
            <a:ext cx="8229600" cy="1143000"/>
          </a:xfrm>
        </p:spPr>
        <p:txBody>
          <a:bodyPr>
            <a:normAutofit/>
          </a:bodyPr>
          <a:lstStyle/>
          <a:p>
            <a:r>
              <a:rPr lang="it-IT" sz="3200" dirty="0" err="1" smtClean="0">
                <a:solidFill>
                  <a:srgbClr val="C00000"/>
                </a:solidFill>
              </a:rPr>
              <a:t>Predictive</a:t>
            </a:r>
            <a:r>
              <a:rPr lang="it-IT" sz="3200" dirty="0" smtClean="0">
                <a:solidFill>
                  <a:srgbClr val="C00000"/>
                </a:solidFill>
              </a:rPr>
              <a:t> </a:t>
            </a:r>
            <a:r>
              <a:rPr lang="it-IT" sz="3200" dirty="0" err="1" smtClean="0">
                <a:solidFill>
                  <a:srgbClr val="C00000"/>
                </a:solidFill>
              </a:rPr>
              <a:t>values</a:t>
            </a:r>
            <a:r>
              <a:rPr lang="it-IT" sz="3200" dirty="0" smtClean="0">
                <a:solidFill>
                  <a:srgbClr val="C00000"/>
                </a:solidFill>
              </a:rPr>
              <a:t> by </a:t>
            </a:r>
            <a:r>
              <a:rPr lang="it-IT" sz="3200" dirty="0" err="1" smtClean="0">
                <a:solidFill>
                  <a:srgbClr val="C00000"/>
                </a:solidFill>
              </a:rPr>
              <a:t>prevalence</a:t>
            </a:r>
            <a:r>
              <a:rPr lang="it-IT" sz="3200" dirty="0" smtClean="0">
                <a:solidFill>
                  <a:srgbClr val="C00000"/>
                </a:solidFill>
              </a:rPr>
              <a:t/>
            </a:r>
            <a:br>
              <a:rPr lang="it-IT" sz="3200" dirty="0" smtClean="0">
                <a:solidFill>
                  <a:srgbClr val="C00000"/>
                </a:solidFill>
              </a:rPr>
            </a:br>
            <a:r>
              <a:rPr lang="it-IT" sz="2000" i="1" dirty="0" err="1" smtClean="0">
                <a:solidFill>
                  <a:srgbClr val="C00000"/>
                </a:solidFill>
              </a:rPr>
              <a:t>example</a:t>
            </a:r>
            <a:r>
              <a:rPr lang="it-IT" sz="2000" i="1" dirty="0" smtClean="0">
                <a:solidFill>
                  <a:srgbClr val="C00000"/>
                </a:solidFill>
              </a:rPr>
              <a:t>:  </a:t>
            </a:r>
            <a:endParaRPr lang="it-IT" sz="2000" i="1" dirty="0">
              <a:solidFill>
                <a:srgbClr val="C00000"/>
              </a:solidFill>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98349" y="1196752"/>
            <a:ext cx="4589875" cy="4406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ttangolo 3"/>
          <p:cNvSpPr/>
          <p:nvPr/>
        </p:nvSpPr>
        <p:spPr>
          <a:xfrm>
            <a:off x="161256" y="5724545"/>
            <a:ext cx="8982744" cy="584775"/>
          </a:xfrm>
          <a:prstGeom prst="rect">
            <a:avLst/>
          </a:prstGeom>
        </p:spPr>
        <p:txBody>
          <a:bodyPr wrap="square">
            <a:spAutoFit/>
          </a:bodyPr>
          <a:lstStyle/>
          <a:p>
            <a:r>
              <a:rPr lang="it-IT" sz="1600" i="1" dirty="0">
                <a:solidFill>
                  <a:prstClr val="black"/>
                </a:solidFill>
              </a:rPr>
              <a:t>Plot of positive </a:t>
            </a:r>
            <a:r>
              <a:rPr lang="it-IT" sz="1600" i="1" dirty="0" err="1">
                <a:solidFill>
                  <a:prstClr val="black"/>
                </a:solidFill>
              </a:rPr>
              <a:t>predictive</a:t>
            </a:r>
            <a:r>
              <a:rPr lang="it-IT" sz="1600" i="1" dirty="0">
                <a:solidFill>
                  <a:prstClr val="black"/>
                </a:solidFill>
              </a:rPr>
              <a:t> </a:t>
            </a:r>
            <a:r>
              <a:rPr lang="it-IT" sz="1600" i="1" dirty="0" err="1">
                <a:solidFill>
                  <a:prstClr val="black"/>
                </a:solidFill>
              </a:rPr>
              <a:t>values</a:t>
            </a:r>
            <a:r>
              <a:rPr lang="it-IT" sz="1600" i="1" dirty="0">
                <a:solidFill>
                  <a:prstClr val="black"/>
                </a:solidFill>
              </a:rPr>
              <a:t> (PPV, </a:t>
            </a:r>
            <a:r>
              <a:rPr lang="it-IT" sz="1600" i="1" dirty="0" err="1">
                <a:solidFill>
                  <a:prstClr val="black"/>
                </a:solidFill>
              </a:rPr>
              <a:t>thin</a:t>
            </a:r>
            <a:r>
              <a:rPr lang="it-IT" sz="1600" i="1" dirty="0">
                <a:solidFill>
                  <a:prstClr val="black"/>
                </a:solidFill>
              </a:rPr>
              <a:t> line) and negative </a:t>
            </a:r>
            <a:r>
              <a:rPr lang="it-IT" sz="1600" i="1" dirty="0" err="1">
                <a:solidFill>
                  <a:prstClr val="black"/>
                </a:solidFill>
              </a:rPr>
              <a:t>predictive</a:t>
            </a:r>
            <a:r>
              <a:rPr lang="it-IT" sz="1600" i="1" dirty="0">
                <a:solidFill>
                  <a:prstClr val="black"/>
                </a:solidFill>
              </a:rPr>
              <a:t> </a:t>
            </a:r>
            <a:r>
              <a:rPr lang="it-IT" sz="1600" i="1" dirty="0" err="1">
                <a:solidFill>
                  <a:prstClr val="black"/>
                </a:solidFill>
              </a:rPr>
              <a:t>values</a:t>
            </a:r>
            <a:r>
              <a:rPr lang="it-IT" sz="1600" i="1" dirty="0">
                <a:solidFill>
                  <a:prstClr val="black"/>
                </a:solidFill>
              </a:rPr>
              <a:t> (NPV, </a:t>
            </a:r>
            <a:r>
              <a:rPr lang="it-IT" sz="1600" i="1" dirty="0" err="1">
                <a:solidFill>
                  <a:prstClr val="black"/>
                </a:solidFill>
              </a:rPr>
              <a:t>solid</a:t>
            </a:r>
            <a:r>
              <a:rPr lang="it-IT" sz="1600" i="1" dirty="0">
                <a:solidFill>
                  <a:prstClr val="black"/>
                </a:solidFill>
              </a:rPr>
              <a:t> line) of a </a:t>
            </a:r>
            <a:r>
              <a:rPr lang="it-IT" sz="1600" i="1" dirty="0" err="1">
                <a:solidFill>
                  <a:prstClr val="black"/>
                </a:solidFill>
              </a:rPr>
              <a:t>platelet</a:t>
            </a:r>
            <a:r>
              <a:rPr lang="it-IT" sz="1600" i="1" dirty="0">
                <a:solidFill>
                  <a:prstClr val="black"/>
                </a:solidFill>
              </a:rPr>
              <a:t> </a:t>
            </a:r>
            <a:r>
              <a:rPr lang="it-IT" sz="1600" i="1" dirty="0" err="1">
                <a:solidFill>
                  <a:prstClr val="black"/>
                </a:solidFill>
              </a:rPr>
              <a:t>count</a:t>
            </a:r>
            <a:r>
              <a:rPr lang="it-IT" sz="1600" i="1" dirty="0">
                <a:solidFill>
                  <a:prstClr val="black"/>
                </a:solidFill>
              </a:rPr>
              <a:t>/spleen </a:t>
            </a:r>
            <a:r>
              <a:rPr lang="it-IT" sz="1600" i="1" dirty="0" err="1">
                <a:solidFill>
                  <a:prstClr val="black"/>
                </a:solidFill>
              </a:rPr>
              <a:t>diameter</a:t>
            </a:r>
            <a:r>
              <a:rPr lang="it-IT" sz="1600" i="1" dirty="0">
                <a:solidFill>
                  <a:prstClr val="black"/>
                </a:solidFill>
              </a:rPr>
              <a:t> ratio 909 </a:t>
            </a:r>
            <a:r>
              <a:rPr lang="it-IT" sz="1600" i="1" dirty="0" err="1">
                <a:solidFill>
                  <a:prstClr val="black"/>
                </a:solidFill>
              </a:rPr>
              <a:t>cutoff</a:t>
            </a:r>
            <a:r>
              <a:rPr lang="it-IT" sz="1600" i="1" dirty="0">
                <a:solidFill>
                  <a:prstClr val="black"/>
                </a:solidFill>
              </a:rPr>
              <a:t> versus </a:t>
            </a:r>
            <a:r>
              <a:rPr lang="it-IT" sz="1600" i="1" dirty="0" err="1">
                <a:solidFill>
                  <a:prstClr val="black"/>
                </a:solidFill>
              </a:rPr>
              <a:t>various</a:t>
            </a:r>
            <a:r>
              <a:rPr lang="it-IT" sz="1600" i="1" dirty="0">
                <a:solidFill>
                  <a:prstClr val="black"/>
                </a:solidFill>
              </a:rPr>
              <a:t> </a:t>
            </a:r>
            <a:r>
              <a:rPr lang="it-IT" sz="1600" i="1" dirty="0" err="1">
                <a:solidFill>
                  <a:prstClr val="black"/>
                </a:solidFill>
              </a:rPr>
              <a:t>arbitrary</a:t>
            </a:r>
            <a:r>
              <a:rPr lang="it-IT" sz="1600" i="1" dirty="0">
                <a:solidFill>
                  <a:prstClr val="black"/>
                </a:solidFill>
              </a:rPr>
              <a:t> </a:t>
            </a:r>
            <a:r>
              <a:rPr lang="it-IT" sz="1600" i="1" dirty="0" err="1">
                <a:solidFill>
                  <a:prstClr val="black"/>
                </a:solidFill>
              </a:rPr>
              <a:t>prevalence</a:t>
            </a:r>
            <a:r>
              <a:rPr lang="it-IT" sz="1600" i="1" dirty="0">
                <a:solidFill>
                  <a:prstClr val="black"/>
                </a:solidFill>
              </a:rPr>
              <a:t> of </a:t>
            </a:r>
            <a:r>
              <a:rPr lang="it-IT" sz="1600" i="1" dirty="0" err="1">
                <a:solidFill>
                  <a:prstClr val="black"/>
                </a:solidFill>
              </a:rPr>
              <a:t>esophageal</a:t>
            </a:r>
            <a:r>
              <a:rPr lang="it-IT" sz="1600" i="1" dirty="0">
                <a:solidFill>
                  <a:prstClr val="black"/>
                </a:solidFill>
              </a:rPr>
              <a:t> </a:t>
            </a:r>
            <a:r>
              <a:rPr lang="it-IT" sz="1600" i="1" dirty="0" err="1">
                <a:solidFill>
                  <a:prstClr val="black"/>
                </a:solidFill>
              </a:rPr>
              <a:t>varices</a:t>
            </a:r>
            <a:r>
              <a:rPr lang="it-IT" sz="1600" i="1" dirty="0">
                <a:solidFill>
                  <a:prstClr val="black"/>
                </a:solidFill>
              </a:rPr>
              <a:t>.</a:t>
            </a:r>
          </a:p>
        </p:txBody>
      </p:sp>
      <p:sp>
        <p:nvSpPr>
          <p:cNvPr id="5" name="CasellaDiTesto 4"/>
          <p:cNvSpPr txBox="1"/>
          <p:nvPr/>
        </p:nvSpPr>
        <p:spPr>
          <a:xfrm>
            <a:off x="6505162" y="6420202"/>
            <a:ext cx="2353145" cy="338554"/>
          </a:xfrm>
          <a:prstGeom prst="rect">
            <a:avLst/>
          </a:prstGeom>
          <a:noFill/>
        </p:spPr>
        <p:txBody>
          <a:bodyPr wrap="none" rtlCol="0">
            <a:spAutoFit/>
          </a:bodyPr>
          <a:lstStyle/>
          <a:p>
            <a:r>
              <a:rPr lang="it-IT" sz="1600" dirty="0" smtClean="0">
                <a:solidFill>
                  <a:prstClr val="black"/>
                </a:solidFill>
              </a:rPr>
              <a:t>Giannini E et al, AJG 2006 </a:t>
            </a:r>
            <a:endParaRPr lang="it-IT" sz="1600" dirty="0">
              <a:solidFill>
                <a:prstClr val="black"/>
              </a:solidFill>
            </a:endParaRPr>
          </a:p>
        </p:txBody>
      </p:sp>
    </p:spTree>
    <p:extLst>
      <p:ext uri="{BB962C8B-B14F-4D97-AF65-F5344CB8AC3E}">
        <p14:creationId xmlns:p14="http://schemas.microsoft.com/office/powerpoint/2010/main" xmlns="" val="96887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204864"/>
            <a:ext cx="8229600" cy="3921302"/>
          </a:xfrm>
        </p:spPr>
        <p:txBody>
          <a:bodyPr>
            <a:normAutofit fontScale="62500" lnSpcReduction="20000"/>
          </a:bodyPr>
          <a:lstStyle/>
          <a:p>
            <a:r>
              <a:rPr lang="en-US" dirty="0"/>
              <a:t>“A well person is a patient who has not been completely worked </a:t>
            </a:r>
            <a:r>
              <a:rPr lang="en-US" dirty="0" smtClean="0"/>
              <a:t>up”.</a:t>
            </a:r>
          </a:p>
          <a:p>
            <a:pPr marL="0" indent="0">
              <a:buNone/>
            </a:pPr>
            <a:endParaRPr lang="en-US" dirty="0" smtClean="0"/>
          </a:p>
          <a:p>
            <a:r>
              <a:rPr lang="en-US" dirty="0"/>
              <a:t>Wellness cannot be screened for. There is no substance in blood or urine whose level is reliably high or low in well people. No radiologic shadows or images indicate wellness. There is no tissue that can undergo biopsy to prove a person is well. Wellness cannot be measured, yet we seek it with analytic methods</a:t>
            </a:r>
            <a:r>
              <a:rPr lang="en-US" dirty="0" smtClean="0"/>
              <a:t>.</a:t>
            </a:r>
          </a:p>
          <a:p>
            <a:endParaRPr lang="en-US" dirty="0" smtClean="0"/>
          </a:p>
          <a:p>
            <a:r>
              <a:rPr lang="en-US" dirty="0"/>
              <a:t>The demands of the public for definitive wellness are colliding with the public's belief in a diagnostic system that can find only disease. A public in dogged pursuit of the unobtainable, combined with clinicians whose tools are powerful enough to find very small lesions, is a setup for diagnostic </a:t>
            </a:r>
            <a:r>
              <a:rPr lang="en-US" dirty="0" smtClean="0"/>
              <a:t>excess. </a:t>
            </a:r>
            <a:r>
              <a:rPr lang="en-US" dirty="0"/>
              <a:t>And false positives are the arithmetically certain result of applying a disease-defining system to a population that is mostly well.</a:t>
            </a:r>
            <a:endParaRPr lang="it-IT" dirty="0"/>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8364" r="2716"/>
          <a:stretch/>
        </p:blipFill>
        <p:spPr bwMode="auto">
          <a:xfrm>
            <a:off x="539552" y="207205"/>
            <a:ext cx="7983308" cy="8717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20191" y="857157"/>
            <a:ext cx="5422030" cy="11316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64341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8" y="116632"/>
            <a:ext cx="8229600" cy="1143000"/>
          </a:xfrm>
        </p:spPr>
        <p:txBody>
          <a:bodyPr>
            <a:normAutofit/>
          </a:bodyPr>
          <a:lstStyle/>
          <a:p>
            <a:r>
              <a:rPr lang="it-IT" sz="4000" dirty="0" err="1">
                <a:solidFill>
                  <a:srgbClr val="002060"/>
                </a:solidFill>
              </a:rPr>
              <a:t>Messages</a:t>
            </a:r>
            <a:r>
              <a:rPr lang="it-IT" sz="4000" dirty="0">
                <a:solidFill>
                  <a:srgbClr val="002060"/>
                </a:solidFill>
              </a:rPr>
              <a:t>  </a:t>
            </a:r>
          </a:p>
        </p:txBody>
      </p:sp>
      <p:sp>
        <p:nvSpPr>
          <p:cNvPr id="3" name="Segnaposto contenuto 2"/>
          <p:cNvSpPr>
            <a:spLocks noGrp="1"/>
          </p:cNvSpPr>
          <p:nvPr>
            <p:ph idx="1"/>
          </p:nvPr>
        </p:nvSpPr>
        <p:spPr>
          <a:xfrm>
            <a:off x="467548" y="1268765"/>
            <a:ext cx="8229600" cy="4525963"/>
          </a:xfrm>
        </p:spPr>
        <p:txBody>
          <a:bodyPr>
            <a:noAutofit/>
          </a:bodyPr>
          <a:lstStyle/>
          <a:p>
            <a:r>
              <a:rPr lang="en-US" sz="2100" dirty="0" smtClean="0"/>
              <a:t>The </a:t>
            </a:r>
            <a:r>
              <a:rPr lang="en-US" sz="2100" dirty="0"/>
              <a:t>definition of “healthy ranges” is only a first step in the  evidence based diagnostic research. </a:t>
            </a:r>
            <a:r>
              <a:rPr lang="en-US" sz="2100" dirty="0" smtClean="0"/>
              <a:t> Other cutoffs </a:t>
            </a:r>
            <a:r>
              <a:rPr lang="en-US" sz="2100" dirty="0"/>
              <a:t>should ideally be identified on the basis of prospective studies, based on clinical outcomes. </a:t>
            </a:r>
          </a:p>
          <a:p>
            <a:r>
              <a:rPr lang="en-US" sz="2100" dirty="0" smtClean="0"/>
              <a:t>Ultimately, recommendations for values to be employed in clinical practice derive from a critical analysis of  studies conducted with different  approaches.  </a:t>
            </a:r>
          </a:p>
          <a:p>
            <a:r>
              <a:rPr lang="en-US" sz="2100" dirty="0" smtClean="0"/>
              <a:t>For liver enzymes, such studies were conducted </a:t>
            </a:r>
            <a:r>
              <a:rPr lang="en-US" sz="2100" dirty="0"/>
              <a:t>during the last </a:t>
            </a:r>
            <a:r>
              <a:rPr lang="en-US" sz="2100" dirty="0" smtClean="0"/>
              <a:t>decade, and suggest </a:t>
            </a:r>
            <a:r>
              <a:rPr lang="en-US" sz="2100" dirty="0"/>
              <a:t>that the healthy ranges for ALT can be provisionally set around 30 U/L in males, and 20-25 U/L in females. </a:t>
            </a:r>
          </a:p>
          <a:p>
            <a:r>
              <a:rPr lang="en-US" sz="2100" dirty="0" smtClean="0"/>
              <a:t>However, the </a:t>
            </a:r>
            <a:r>
              <a:rPr lang="en-US" sz="2100" dirty="0"/>
              <a:t>simplistic  approach of a universal cutoff value valid for all clinical situations should be abandoned. Results should be interpreted flexibly, taking into account the scope of the test and the patient’s </a:t>
            </a:r>
            <a:r>
              <a:rPr lang="en-US" sz="2100" dirty="0" smtClean="0"/>
              <a:t>characteristics. </a:t>
            </a:r>
            <a:endParaRPr lang="en-US" sz="2100" dirty="0"/>
          </a:p>
          <a:p>
            <a:endParaRPr lang="it-IT" sz="2100" dirty="0"/>
          </a:p>
        </p:txBody>
      </p:sp>
    </p:spTree>
    <p:extLst>
      <p:ext uri="{BB962C8B-B14F-4D97-AF65-F5344CB8AC3E}">
        <p14:creationId xmlns:p14="http://schemas.microsoft.com/office/powerpoint/2010/main" xmlns="" val="2938268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3" name="Gruppo 2"/>
          <p:cNvGrpSpPr/>
          <p:nvPr/>
        </p:nvGrpSpPr>
        <p:grpSpPr>
          <a:xfrm>
            <a:off x="1403648" y="380936"/>
            <a:ext cx="6059846" cy="6104812"/>
            <a:chOff x="467544" y="420532"/>
            <a:chExt cx="6059846" cy="6104812"/>
          </a:xfrm>
        </p:grpSpPr>
        <p:pic>
          <p:nvPicPr>
            <p:cNvPr id="5122" name="Picture 2" descr="https://ivetaratarova.files.wordpress.com/2014/08/photo-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620688"/>
              <a:ext cx="5904656" cy="5904656"/>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Disegno Pin, Puntina Da Disegno, Spingere Il Perno, Bl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431041"/>
              <a:ext cx="517354" cy="49633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Disegno Pin, Puntina Da Disegno, Spingere Il Perno, Bl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4362289">
              <a:off x="5868144" y="431041"/>
              <a:ext cx="517354" cy="49633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Disegno Pin, Puntina Da Disegno, Spingere Il Perno, Bl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6420494">
              <a:off x="6020545" y="5944332"/>
              <a:ext cx="517354" cy="49633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Disegno Pin, Puntina Da Disegno, Spingere Il Perno, Bl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764872">
              <a:off x="557830" y="5944331"/>
              <a:ext cx="517354" cy="49633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 name="CasellaDiTesto 1"/>
          <p:cNvSpPr txBox="1"/>
          <p:nvPr/>
        </p:nvSpPr>
        <p:spPr>
          <a:xfrm>
            <a:off x="4211960" y="5650693"/>
            <a:ext cx="1396536" cy="369332"/>
          </a:xfrm>
          <a:prstGeom prst="rect">
            <a:avLst/>
          </a:prstGeom>
          <a:noFill/>
        </p:spPr>
        <p:txBody>
          <a:bodyPr wrap="none" rtlCol="0">
            <a:prstTxWarp prst="textButton">
              <a:avLst/>
            </a:prstTxWarp>
            <a:spAutoFit/>
          </a:bodyPr>
          <a:lstStyle/>
          <a:p>
            <a:pPr defTabSz="914305"/>
            <a:r>
              <a:rPr lang="it-IT" sz="2000" b="1" dirty="0" err="1" smtClean="0">
                <a:solidFill>
                  <a:srgbClr val="0000FF"/>
                </a:solidFill>
                <a:effectLst>
                  <a:outerShdw blurRad="38100" dist="38100" dir="2700000" algn="tl">
                    <a:srgbClr val="000000">
                      <a:alpha val="43137"/>
                    </a:srgbClr>
                  </a:outerShdw>
                </a:effectLst>
                <a:latin typeface="Bradley Hand ITC" pitchFamily="66" charset="0"/>
              </a:rPr>
              <a:t>Thank</a:t>
            </a:r>
            <a:r>
              <a:rPr lang="it-IT" sz="2000" b="1" dirty="0" smtClean="0">
                <a:solidFill>
                  <a:srgbClr val="0000FF"/>
                </a:solidFill>
                <a:effectLst>
                  <a:outerShdw blurRad="38100" dist="38100" dir="2700000" algn="tl">
                    <a:srgbClr val="000000">
                      <a:alpha val="43137"/>
                    </a:srgbClr>
                  </a:outerShdw>
                </a:effectLst>
                <a:latin typeface="Bradley Hand ITC" pitchFamily="66" charset="0"/>
              </a:rPr>
              <a:t> </a:t>
            </a:r>
            <a:r>
              <a:rPr lang="it-IT" sz="2000" b="1" dirty="0" err="1" smtClean="0">
                <a:solidFill>
                  <a:srgbClr val="0000FF"/>
                </a:solidFill>
                <a:effectLst>
                  <a:outerShdw blurRad="38100" dist="38100" dir="2700000" algn="tl">
                    <a:srgbClr val="000000">
                      <a:alpha val="43137"/>
                    </a:srgbClr>
                  </a:outerShdw>
                </a:effectLst>
                <a:latin typeface="Bradley Hand ITC" pitchFamily="66" charset="0"/>
              </a:rPr>
              <a:t>you</a:t>
            </a:r>
            <a:r>
              <a:rPr lang="it-IT" sz="2000" b="1" dirty="0" smtClean="0">
                <a:solidFill>
                  <a:srgbClr val="0000FF"/>
                </a:solidFill>
                <a:effectLst>
                  <a:outerShdw blurRad="38100" dist="38100" dir="2700000" algn="tl">
                    <a:srgbClr val="000000">
                      <a:alpha val="43137"/>
                    </a:srgbClr>
                  </a:outerShdw>
                </a:effectLst>
                <a:latin typeface="Bradley Hand ITC" pitchFamily="66" charset="0"/>
              </a:rPr>
              <a:t>! </a:t>
            </a:r>
            <a:endParaRPr lang="it-IT" sz="2000" b="1" dirty="0">
              <a:solidFill>
                <a:srgbClr val="0000FF"/>
              </a:solidFill>
              <a:effectLst>
                <a:outerShdw blurRad="38100" dist="38100" dir="2700000" algn="tl">
                  <a:srgbClr val="000000">
                    <a:alpha val="43137"/>
                  </a:srgbClr>
                </a:outerShdw>
              </a:effectLst>
              <a:latin typeface="Bradley Hand ITC" pitchFamily="66" charset="0"/>
            </a:endParaRPr>
          </a:p>
        </p:txBody>
      </p:sp>
    </p:spTree>
    <p:extLst>
      <p:ext uri="{BB962C8B-B14F-4D97-AF65-F5344CB8AC3E}">
        <p14:creationId xmlns:p14="http://schemas.microsoft.com/office/powerpoint/2010/main" xmlns="" val="367276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228805" name="Picture 5" descr="circular%20reasoni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699792" y="1844824"/>
            <a:ext cx="3909720" cy="3672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umetto 4 2"/>
          <p:cNvSpPr/>
          <p:nvPr/>
        </p:nvSpPr>
        <p:spPr bwMode="auto">
          <a:xfrm flipH="1">
            <a:off x="6228184" y="2420888"/>
            <a:ext cx="2952328" cy="3111550"/>
          </a:xfrm>
          <a:prstGeom prst="cloudCallout">
            <a:avLst/>
          </a:prstGeom>
          <a:solidFill>
            <a:srgbClr val="FFFF00"/>
          </a:solidFill>
          <a:ln>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defTabSz="914400" eaLnBrk="0" fontAlgn="base" hangingPunct="0">
              <a:spcBef>
                <a:spcPct val="0"/>
              </a:spcBef>
              <a:spcAft>
                <a:spcPct val="0"/>
              </a:spcAft>
            </a:pPr>
            <a:endParaRPr lang="it-IT" smtClean="0">
              <a:solidFill>
                <a:srgbClr val="FFFF00"/>
              </a:solidFill>
            </a:endParaRPr>
          </a:p>
        </p:txBody>
      </p:sp>
      <p:sp>
        <p:nvSpPr>
          <p:cNvPr id="2" name="Fumetto 4 1"/>
          <p:cNvSpPr/>
          <p:nvPr/>
        </p:nvSpPr>
        <p:spPr bwMode="auto">
          <a:xfrm>
            <a:off x="35496" y="1340768"/>
            <a:ext cx="3168352" cy="2736304"/>
          </a:xfrm>
          <a:prstGeom prst="cloudCallout">
            <a:avLst/>
          </a:prstGeom>
          <a:solidFill>
            <a:srgbClr val="CCFFFF"/>
          </a:solidFill>
          <a:ln w="12700" cap="flat" cmpd="sng" algn="ctr">
            <a:solidFill>
              <a:srgbClr val="FF0000"/>
            </a:solidFill>
            <a:prstDash val="solid"/>
            <a:round/>
            <a:headEnd type="none" w="lg" len="lg"/>
            <a:tailEnd type="none" w="lg" len="lg"/>
          </a:ln>
          <a:effectLst/>
        </p:spPr>
        <p:txBody>
          <a:bodyPr vert="horz" wrap="none" lIns="91440" tIns="45720" rIns="91440" bIns="45720" numCol="1" rtlCol="0" anchor="ctr" anchorCtr="0" compatLnSpc="1">
            <a:prstTxWarp prst="textNoShape">
              <a:avLst/>
            </a:prstTxWarp>
            <a:spAutoFit/>
          </a:bodyPr>
          <a:lstStyle/>
          <a:p>
            <a:pPr algn="ctr" defTabSz="914400" eaLnBrk="0" fontAlgn="base" hangingPunct="0">
              <a:spcBef>
                <a:spcPct val="0"/>
              </a:spcBef>
              <a:spcAft>
                <a:spcPct val="0"/>
              </a:spcAft>
            </a:pPr>
            <a:endParaRPr lang="it-IT" smtClean="0">
              <a:solidFill>
                <a:srgbClr val="FFFF00"/>
              </a:solidFill>
            </a:endParaRPr>
          </a:p>
        </p:txBody>
      </p:sp>
      <p:sp>
        <p:nvSpPr>
          <p:cNvPr id="36866" name="Rectangle 2"/>
          <p:cNvSpPr>
            <a:spLocks noGrp="1" noChangeArrowheads="1"/>
          </p:cNvSpPr>
          <p:nvPr>
            <p:ph type="title" idx="4294967295"/>
          </p:nvPr>
        </p:nvSpPr>
        <p:spPr>
          <a:xfrm>
            <a:off x="323528" y="191668"/>
            <a:ext cx="8605838" cy="1143000"/>
          </a:xfrm>
        </p:spPr>
        <p:txBody>
          <a:bodyPr/>
          <a:lstStyle/>
          <a:p>
            <a:r>
              <a:rPr lang="en-US" dirty="0">
                <a:solidFill>
                  <a:schemeClr val="accent6">
                    <a:lumMod val="50000"/>
                  </a:schemeClr>
                </a:solidFill>
                <a:latin typeface="Kristen ITC" pitchFamily="66" charset="0"/>
                <a:cs typeface="Calibri" pitchFamily="34" charset="0"/>
              </a:rPr>
              <a:t>w</a:t>
            </a:r>
            <a:r>
              <a:rPr lang="en-US" dirty="0" smtClean="0">
                <a:solidFill>
                  <a:schemeClr val="accent6">
                    <a:lumMod val="50000"/>
                  </a:schemeClr>
                </a:solidFill>
                <a:latin typeface="Kristen ITC" pitchFamily="66" charset="0"/>
                <a:cs typeface="Calibri" pitchFamily="34" charset="0"/>
              </a:rPr>
              <a:t>ho is healthy? </a:t>
            </a:r>
          </a:p>
        </p:txBody>
      </p:sp>
      <p:sp>
        <p:nvSpPr>
          <p:cNvPr id="36868" name="Rectangle 6"/>
          <p:cNvSpPr>
            <a:spLocks noChangeArrowheads="1"/>
          </p:cNvSpPr>
          <p:nvPr/>
        </p:nvSpPr>
        <p:spPr bwMode="auto">
          <a:xfrm>
            <a:off x="6336196" y="2852936"/>
            <a:ext cx="2736304" cy="3312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828" tIns="47621" rIns="96828" bIns="47621"/>
          <a:lstStyle/>
          <a:p>
            <a:pPr marL="366713" indent="-366713" defTabSz="977900" eaLnBrk="0" fontAlgn="base" hangingPunct="0">
              <a:lnSpc>
                <a:spcPct val="95000"/>
              </a:lnSpc>
              <a:spcBef>
                <a:spcPct val="20000"/>
              </a:spcBef>
              <a:spcAft>
                <a:spcPct val="20000"/>
              </a:spcAft>
              <a:buClr>
                <a:srgbClr val="FFFFFF"/>
              </a:buClr>
              <a:buSzPct val="75000"/>
              <a:buFont typeface="Wingdings" pitchFamily="2" charset="2"/>
              <a:buChar char="ü"/>
            </a:pPr>
            <a:r>
              <a:rPr lang="en-US" sz="2400" b="1" dirty="0" smtClean="0">
                <a:solidFill>
                  <a:srgbClr val="FF3300"/>
                </a:solidFill>
                <a:latin typeface="Kristen ITC" pitchFamily="66" charset="0"/>
                <a:ea typeface="ＭＳ Ｐゴシック" charset="-128"/>
                <a:cs typeface="Calibri" pitchFamily="34" charset="0"/>
              </a:rPr>
              <a:t>“Diseases are diagnosed based on differences from healthy  individuals”</a:t>
            </a:r>
          </a:p>
        </p:txBody>
      </p:sp>
      <p:sp>
        <p:nvSpPr>
          <p:cNvPr id="36869" name="Rectangle 3"/>
          <p:cNvSpPr>
            <a:spLocks noGrp="1" noChangeArrowheads="1"/>
          </p:cNvSpPr>
          <p:nvPr>
            <p:ph type="body" idx="4294967295"/>
          </p:nvPr>
        </p:nvSpPr>
        <p:spPr>
          <a:xfrm>
            <a:off x="184745" y="1682800"/>
            <a:ext cx="2659063" cy="2754312"/>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800" b="1" dirty="0" smtClean="0">
                <a:solidFill>
                  <a:srgbClr val="C00000"/>
                </a:solidFill>
                <a:effectLst/>
                <a:latin typeface="Kristen ITC" pitchFamily="66" charset="0"/>
                <a:cs typeface="Calibri" pitchFamily="34" charset="0"/>
              </a:rPr>
              <a:t>“Healthy individuals are those free from disease”. </a:t>
            </a:r>
          </a:p>
        </p:txBody>
      </p:sp>
    </p:spTree>
    <p:extLst>
      <p:ext uri="{BB962C8B-B14F-4D97-AF65-F5344CB8AC3E}">
        <p14:creationId xmlns:p14="http://schemas.microsoft.com/office/powerpoint/2010/main" xmlns="" val="40433480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28805"/>
                                        </p:tgtEl>
                                        <p:attrNameLst>
                                          <p:attrName>style.visibility</p:attrName>
                                        </p:attrNameLst>
                                      </p:cBhvr>
                                      <p:to>
                                        <p:strVal val="visible"/>
                                      </p:to>
                                    </p:set>
                                    <p:animEffect transition="in" filter="diamond(in)">
                                      <p:cBhvr>
                                        <p:cTn id="7" dur="2000"/>
                                        <p:tgtEl>
                                          <p:spTgt spid="1228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nodeType="clickEffect">
                                  <p:stCondLst>
                                    <p:cond delay="0"/>
                                  </p:stCondLst>
                                  <p:childTnLst>
                                    <p:animRot by="10800000">
                                      <p:cBhvr>
                                        <p:cTn id="11" dur="5000" fill="hold"/>
                                        <p:tgtEl>
                                          <p:spTgt spid="12288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Health</a:t>
            </a:r>
            <a:r>
              <a:rPr lang="it-IT" dirty="0" smtClean="0"/>
              <a:t> and </a:t>
            </a:r>
            <a:r>
              <a:rPr lang="it-IT" dirty="0" err="1" smtClean="0"/>
              <a:t>sickness</a:t>
            </a:r>
            <a:r>
              <a:rPr lang="it-IT" dirty="0" smtClean="0"/>
              <a:t> </a:t>
            </a:r>
            <a:endParaRPr lang="it-IT" dirty="0"/>
          </a:p>
        </p:txBody>
      </p:sp>
      <p:sp>
        <p:nvSpPr>
          <p:cNvPr id="3" name="Segnaposto contenuto 2"/>
          <p:cNvSpPr>
            <a:spLocks noGrp="1"/>
          </p:cNvSpPr>
          <p:nvPr>
            <p:ph idx="1"/>
          </p:nvPr>
        </p:nvSpPr>
        <p:spPr/>
        <p:txBody>
          <a:bodyPr>
            <a:normAutofit/>
          </a:bodyPr>
          <a:lstStyle/>
          <a:p>
            <a:r>
              <a:rPr lang="it-IT" sz="2800" dirty="0" err="1" smtClean="0"/>
              <a:t>Modern</a:t>
            </a:r>
            <a:r>
              <a:rPr lang="it-IT" sz="2800" dirty="0" smtClean="0"/>
              <a:t> medicine </a:t>
            </a:r>
            <a:r>
              <a:rPr lang="it-IT" sz="2800" dirty="0" err="1" smtClean="0"/>
              <a:t>is</a:t>
            </a:r>
            <a:r>
              <a:rPr lang="it-IT" sz="2800" dirty="0" smtClean="0"/>
              <a:t> </a:t>
            </a:r>
            <a:r>
              <a:rPr lang="it-IT" sz="2800" dirty="0" err="1" smtClean="0"/>
              <a:t>based</a:t>
            </a:r>
            <a:r>
              <a:rPr lang="it-IT" sz="2800" dirty="0" smtClean="0"/>
              <a:t> on </a:t>
            </a:r>
            <a:r>
              <a:rPr lang="it-IT" sz="2800" dirty="0" err="1" smtClean="0"/>
              <a:t>nosology</a:t>
            </a:r>
            <a:r>
              <a:rPr lang="it-IT" sz="2800" dirty="0" smtClean="0"/>
              <a:t>, i.e. </a:t>
            </a:r>
            <a:r>
              <a:rPr lang="en-US" sz="2800" dirty="0" smtClean="0"/>
              <a:t>a  </a:t>
            </a:r>
            <a:r>
              <a:rPr lang="en-US" sz="2800" dirty="0"/>
              <a:t>systematic classification of </a:t>
            </a:r>
            <a:r>
              <a:rPr lang="en-US" sz="2800" dirty="0" smtClean="0"/>
              <a:t>diseases</a:t>
            </a:r>
            <a:r>
              <a:rPr lang="en-US" sz="2800" dirty="0"/>
              <a:t> </a:t>
            </a:r>
            <a:r>
              <a:rPr lang="en-US" sz="2800" dirty="0" smtClean="0"/>
              <a:t>that mainly emerged at the end of the 19</a:t>
            </a:r>
            <a:r>
              <a:rPr lang="en-US" sz="2800" baseline="30000" dirty="0" smtClean="0"/>
              <a:t>th</a:t>
            </a:r>
            <a:r>
              <a:rPr lang="en-US" sz="2800" dirty="0" smtClean="0"/>
              <a:t> century</a:t>
            </a:r>
          </a:p>
          <a:p>
            <a:r>
              <a:rPr lang="en-US" sz="2800" dirty="0" smtClean="0"/>
              <a:t>On the other hand, our concept of healthiness, is not based on a classification. It relies on a more archaic, and naturalistic concept of individual well being. </a:t>
            </a:r>
          </a:p>
          <a:p>
            <a:r>
              <a:rPr lang="en-US" sz="2800" dirty="0" smtClean="0"/>
              <a:t>We don’t have a test (a reference standard)  to distinguish a well person from a sick one.  </a:t>
            </a:r>
          </a:p>
          <a:p>
            <a:endParaRPr lang="en-US" sz="2800" dirty="0" smtClean="0"/>
          </a:p>
          <a:p>
            <a:endParaRPr lang="it-IT" sz="2800" dirty="0"/>
          </a:p>
        </p:txBody>
      </p:sp>
    </p:spTree>
    <p:extLst>
      <p:ext uri="{BB962C8B-B14F-4D97-AF65-F5344CB8AC3E}">
        <p14:creationId xmlns:p14="http://schemas.microsoft.com/office/powerpoint/2010/main" xmlns="" val="556941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50"/>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538163" y="96838"/>
            <a:ext cx="8605837" cy="1143000"/>
          </a:xfrm>
        </p:spPr>
        <p:txBody>
          <a:bodyPr/>
          <a:lstStyle/>
          <a:p>
            <a:r>
              <a:rPr lang="en-US" sz="3200" b="0" dirty="0">
                <a:solidFill>
                  <a:srgbClr val="FFFFFF"/>
                </a:solidFill>
              </a:rPr>
              <a:t>Different aspects of the concept of normality</a:t>
            </a:r>
            <a:endParaRPr lang="en-US" sz="3200" dirty="0">
              <a:solidFill>
                <a:srgbClr val="FFFFFF"/>
              </a:solidFill>
            </a:endParaRPr>
          </a:p>
        </p:txBody>
      </p:sp>
      <p:sp>
        <p:nvSpPr>
          <p:cNvPr id="41987" name="Rectangle 4"/>
          <p:cNvSpPr>
            <a:spLocks noChangeArrowheads="1"/>
          </p:cNvSpPr>
          <p:nvPr/>
        </p:nvSpPr>
        <p:spPr bwMode="auto">
          <a:xfrm>
            <a:off x="962025" y="1514480"/>
            <a:ext cx="110807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100">
                <a:solidFill>
                  <a:srgbClr val="FFFF00"/>
                </a:solidFill>
                <a:ea typeface="ＭＳ Ｐゴシック" charset="-128"/>
              </a:rPr>
              <a:t>Definition</a:t>
            </a:r>
            <a:endParaRPr lang="en-US" sz="2400">
              <a:solidFill>
                <a:srgbClr val="FFFF00"/>
              </a:solidFill>
              <a:ea typeface="ＭＳ Ｐゴシック" charset="-128"/>
            </a:endParaRPr>
          </a:p>
        </p:txBody>
      </p:sp>
      <p:sp>
        <p:nvSpPr>
          <p:cNvPr id="41988" name="Rectangle 5"/>
          <p:cNvSpPr>
            <a:spLocks noChangeArrowheads="1"/>
          </p:cNvSpPr>
          <p:nvPr/>
        </p:nvSpPr>
        <p:spPr bwMode="auto">
          <a:xfrm>
            <a:off x="3922713" y="1514480"/>
            <a:ext cx="113665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100">
                <a:solidFill>
                  <a:srgbClr val="FFFF00"/>
                </a:solidFill>
                <a:ea typeface="ＭＳ Ｐゴシック" charset="-128"/>
              </a:rPr>
              <a:t>Discipline</a:t>
            </a:r>
            <a:endParaRPr lang="en-US" sz="2400">
              <a:solidFill>
                <a:srgbClr val="FFFF00"/>
              </a:solidFill>
              <a:ea typeface="ＭＳ Ｐゴシック" charset="-128"/>
            </a:endParaRPr>
          </a:p>
        </p:txBody>
      </p:sp>
      <p:sp>
        <p:nvSpPr>
          <p:cNvPr id="41989" name="Rectangle 6"/>
          <p:cNvSpPr>
            <a:spLocks noChangeArrowheads="1"/>
          </p:cNvSpPr>
          <p:nvPr/>
        </p:nvSpPr>
        <p:spPr bwMode="auto">
          <a:xfrm>
            <a:off x="4714880" y="1514480"/>
            <a:ext cx="28257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100">
                <a:solidFill>
                  <a:srgbClr val="FFFF00"/>
                </a:solidFill>
                <a:ea typeface="ＭＳ Ｐゴシック" charset="-128"/>
              </a:rPr>
              <a:t>i   </a:t>
            </a:r>
            <a:endParaRPr lang="en-US" sz="2400">
              <a:solidFill>
                <a:srgbClr val="FFFF00"/>
              </a:solidFill>
              <a:ea typeface="ＭＳ Ｐゴシック" charset="-128"/>
            </a:endParaRPr>
          </a:p>
        </p:txBody>
      </p:sp>
      <p:sp>
        <p:nvSpPr>
          <p:cNvPr id="41990" name="Rectangle 7"/>
          <p:cNvSpPr>
            <a:spLocks noChangeArrowheads="1"/>
          </p:cNvSpPr>
          <p:nvPr/>
        </p:nvSpPr>
        <p:spPr bwMode="auto">
          <a:xfrm>
            <a:off x="5131562" y="1514475"/>
            <a:ext cx="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endParaRPr lang="it-IT" sz="2400">
              <a:solidFill>
                <a:srgbClr val="FFFF00"/>
              </a:solidFill>
              <a:ea typeface="ＭＳ Ｐゴシック" charset="-128"/>
            </a:endParaRPr>
          </a:p>
        </p:txBody>
      </p:sp>
      <p:sp>
        <p:nvSpPr>
          <p:cNvPr id="41991" name="Rectangle 8"/>
          <p:cNvSpPr>
            <a:spLocks noChangeArrowheads="1"/>
          </p:cNvSpPr>
          <p:nvPr/>
        </p:nvSpPr>
        <p:spPr bwMode="auto">
          <a:xfrm>
            <a:off x="7063581" y="1514480"/>
            <a:ext cx="598497"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2100">
                <a:solidFill>
                  <a:srgbClr val="FFFF00"/>
                </a:solidFill>
                <a:ea typeface="ＭＳ Ｐゴシック" charset="-128"/>
              </a:rPr>
              <a:t>Term</a:t>
            </a:r>
            <a:endParaRPr lang="en-US" sz="2400">
              <a:solidFill>
                <a:srgbClr val="FFFF00"/>
              </a:solidFill>
              <a:ea typeface="ＭＳ Ｐゴシック" charset="-128"/>
            </a:endParaRPr>
          </a:p>
        </p:txBody>
      </p:sp>
      <p:sp>
        <p:nvSpPr>
          <p:cNvPr id="41992" name="Rectangle 9"/>
          <p:cNvSpPr>
            <a:spLocks noChangeArrowheads="1"/>
          </p:cNvSpPr>
          <p:nvPr/>
        </p:nvSpPr>
        <p:spPr bwMode="auto">
          <a:xfrm>
            <a:off x="8036690" y="1514475"/>
            <a:ext cx="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endParaRPr lang="it-IT" sz="2400">
              <a:solidFill>
                <a:srgbClr val="FFFF00"/>
              </a:solidFill>
              <a:ea typeface="ＭＳ Ｐゴシック" charset="-128"/>
            </a:endParaRPr>
          </a:p>
        </p:txBody>
      </p:sp>
      <p:sp>
        <p:nvSpPr>
          <p:cNvPr id="41993" name="Rectangle 11"/>
          <p:cNvSpPr>
            <a:spLocks noChangeArrowheads="1"/>
          </p:cNvSpPr>
          <p:nvPr/>
        </p:nvSpPr>
        <p:spPr bwMode="auto">
          <a:xfrm>
            <a:off x="875583" y="2178050"/>
            <a:ext cx="1195239"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Probabilistic</a:t>
            </a:r>
            <a:endParaRPr lang="en-US" smtClean="0">
              <a:solidFill>
                <a:srgbClr val="FFFF00"/>
              </a:solidFill>
              <a:ea typeface="ＭＳ Ｐゴシック" charset="-128"/>
            </a:endParaRPr>
          </a:p>
        </p:txBody>
      </p:sp>
      <p:sp>
        <p:nvSpPr>
          <p:cNvPr id="41994" name="Rectangle 12"/>
          <p:cNvSpPr>
            <a:spLocks noChangeArrowheads="1"/>
          </p:cNvSpPr>
          <p:nvPr/>
        </p:nvSpPr>
        <p:spPr bwMode="auto">
          <a:xfrm>
            <a:off x="4062497" y="2178050"/>
            <a:ext cx="884070"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Statistics</a:t>
            </a:r>
            <a:endParaRPr lang="en-US" smtClean="0">
              <a:solidFill>
                <a:srgbClr val="FFFF00"/>
              </a:solidFill>
              <a:ea typeface="ＭＳ Ｐゴシック" charset="-128"/>
            </a:endParaRPr>
          </a:p>
        </p:txBody>
      </p:sp>
      <p:sp>
        <p:nvSpPr>
          <p:cNvPr id="41995" name="Rectangle 13"/>
          <p:cNvSpPr>
            <a:spLocks noChangeArrowheads="1"/>
          </p:cNvSpPr>
          <p:nvPr/>
        </p:nvSpPr>
        <p:spPr bwMode="auto">
          <a:xfrm>
            <a:off x="6466026" y="2178050"/>
            <a:ext cx="2138427"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defTabSz="913926" eaLnBrk="0" fontAlgn="base" hangingPunct="0">
              <a:spcBef>
                <a:spcPct val="0"/>
              </a:spcBef>
              <a:spcAft>
                <a:spcPct val="0"/>
              </a:spcAft>
            </a:pPr>
            <a:r>
              <a:rPr lang="en-US" sz="1700" dirty="0">
                <a:solidFill>
                  <a:srgbClr val="FFFFFF"/>
                </a:solidFill>
                <a:ea typeface="ＭＳ Ｐゴシック" charset="-128"/>
              </a:rPr>
              <a:t>Gaussian (or other) </a:t>
            </a:r>
            <a:endParaRPr lang="en-US" dirty="0" smtClean="0">
              <a:solidFill>
                <a:srgbClr val="FFFF00"/>
              </a:solidFill>
              <a:ea typeface="ＭＳ Ｐゴシック" charset="-128"/>
            </a:endParaRPr>
          </a:p>
        </p:txBody>
      </p:sp>
      <p:sp>
        <p:nvSpPr>
          <p:cNvPr id="41996" name="Rectangle 15"/>
          <p:cNvSpPr>
            <a:spLocks noChangeArrowheads="1"/>
          </p:cNvSpPr>
          <p:nvPr/>
        </p:nvSpPr>
        <p:spPr bwMode="auto">
          <a:xfrm>
            <a:off x="855644" y="2576518"/>
            <a:ext cx="1452609" cy="530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 Most common</a:t>
            </a:r>
          </a:p>
          <a:p>
            <a:pPr algn="ctr" defTabSz="913926" eaLnBrk="0" fontAlgn="base" hangingPunct="0">
              <a:spcBef>
                <a:spcPct val="0"/>
              </a:spcBef>
              <a:spcAft>
                <a:spcPct val="0"/>
              </a:spcAft>
            </a:pPr>
            <a:r>
              <a:rPr lang="en-US" sz="1700">
                <a:solidFill>
                  <a:srgbClr val="FFFFFF"/>
                </a:solidFill>
                <a:ea typeface="ＭＳ Ｐゴシック" charset="-128"/>
              </a:rPr>
              <a:t> in its category</a:t>
            </a:r>
            <a:endParaRPr lang="en-US" smtClean="0">
              <a:solidFill>
                <a:srgbClr val="FFFF00"/>
              </a:solidFill>
              <a:ea typeface="ＭＳ Ｐゴシック" charset="-128"/>
            </a:endParaRPr>
          </a:p>
        </p:txBody>
      </p:sp>
      <p:sp>
        <p:nvSpPr>
          <p:cNvPr id="41997" name="Rectangle 21"/>
          <p:cNvSpPr>
            <a:spLocks noChangeArrowheads="1"/>
          </p:cNvSpPr>
          <p:nvPr/>
        </p:nvSpPr>
        <p:spPr bwMode="auto">
          <a:xfrm>
            <a:off x="4022950" y="2576514"/>
            <a:ext cx="2080764"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Descriptive sciences </a:t>
            </a:r>
            <a:endParaRPr lang="en-US" smtClean="0">
              <a:solidFill>
                <a:srgbClr val="FFFF00"/>
              </a:solidFill>
              <a:ea typeface="ＭＳ Ｐゴシック" charset="-128"/>
            </a:endParaRPr>
          </a:p>
        </p:txBody>
      </p:sp>
      <p:sp>
        <p:nvSpPr>
          <p:cNvPr id="41998" name="Rectangle 23"/>
          <p:cNvSpPr>
            <a:spLocks noChangeArrowheads="1"/>
          </p:cNvSpPr>
          <p:nvPr/>
        </p:nvSpPr>
        <p:spPr bwMode="auto">
          <a:xfrm>
            <a:off x="6977037" y="2576514"/>
            <a:ext cx="604891"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Modal</a:t>
            </a:r>
            <a:endParaRPr lang="en-US" smtClean="0">
              <a:solidFill>
                <a:srgbClr val="FFFF00"/>
              </a:solidFill>
              <a:ea typeface="ＭＳ Ｐゴシック" charset="-128"/>
            </a:endParaRPr>
          </a:p>
        </p:txBody>
      </p:sp>
      <p:sp>
        <p:nvSpPr>
          <p:cNvPr id="41999" name="Rectangle 31"/>
          <p:cNvSpPr>
            <a:spLocks noChangeArrowheads="1"/>
          </p:cNvSpPr>
          <p:nvPr/>
        </p:nvSpPr>
        <p:spPr bwMode="auto">
          <a:xfrm>
            <a:off x="6954103" y="3302000"/>
            <a:ext cx="814275"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Habitual</a:t>
            </a:r>
            <a:endParaRPr lang="en-US" smtClean="0">
              <a:solidFill>
                <a:srgbClr val="FFFF00"/>
              </a:solidFill>
              <a:ea typeface="ＭＳ Ｐゴシック" charset="-128"/>
            </a:endParaRPr>
          </a:p>
        </p:txBody>
      </p:sp>
      <p:sp>
        <p:nvSpPr>
          <p:cNvPr id="42000" name="Rectangle 33"/>
          <p:cNvSpPr>
            <a:spLocks noChangeArrowheads="1"/>
          </p:cNvSpPr>
          <p:nvPr/>
        </p:nvSpPr>
        <p:spPr bwMode="auto">
          <a:xfrm>
            <a:off x="851969" y="3776663"/>
            <a:ext cx="2375939"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Most suitable to survive </a:t>
            </a:r>
            <a:endParaRPr lang="en-US" smtClean="0">
              <a:solidFill>
                <a:srgbClr val="FFFF00"/>
              </a:solidFill>
              <a:ea typeface="ＭＳ Ｐゴシック" charset="-128"/>
            </a:endParaRPr>
          </a:p>
        </p:txBody>
      </p:sp>
      <p:sp>
        <p:nvSpPr>
          <p:cNvPr id="42001" name="Rectangle 38"/>
          <p:cNvSpPr>
            <a:spLocks noChangeArrowheads="1"/>
          </p:cNvSpPr>
          <p:nvPr/>
        </p:nvSpPr>
        <p:spPr bwMode="auto">
          <a:xfrm>
            <a:off x="4062031" y="3738565"/>
            <a:ext cx="873892"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Genetics</a:t>
            </a:r>
            <a:endParaRPr lang="en-US" smtClean="0">
              <a:solidFill>
                <a:srgbClr val="FFFF00"/>
              </a:solidFill>
              <a:ea typeface="ＭＳ Ｐゴシック" charset="-128"/>
            </a:endParaRPr>
          </a:p>
        </p:txBody>
      </p:sp>
      <p:sp>
        <p:nvSpPr>
          <p:cNvPr id="42002" name="Rectangle 39"/>
          <p:cNvSpPr>
            <a:spLocks noChangeArrowheads="1"/>
          </p:cNvSpPr>
          <p:nvPr/>
        </p:nvSpPr>
        <p:spPr bwMode="auto">
          <a:xfrm>
            <a:off x="6964745" y="3738565"/>
            <a:ext cx="1305749"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Best adapted</a:t>
            </a:r>
            <a:endParaRPr lang="en-US" smtClean="0">
              <a:solidFill>
                <a:srgbClr val="FFFF00"/>
              </a:solidFill>
              <a:ea typeface="ＭＳ Ｐゴシック" charset="-128"/>
            </a:endParaRPr>
          </a:p>
        </p:txBody>
      </p:sp>
      <p:sp>
        <p:nvSpPr>
          <p:cNvPr id="42003" name="Rectangle 43"/>
          <p:cNvSpPr>
            <a:spLocks noChangeArrowheads="1"/>
          </p:cNvSpPr>
          <p:nvPr/>
        </p:nvSpPr>
        <p:spPr bwMode="auto">
          <a:xfrm>
            <a:off x="2017344" y="4394200"/>
            <a:ext cx="61071"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 </a:t>
            </a:r>
            <a:endParaRPr lang="en-US" smtClean="0">
              <a:solidFill>
                <a:srgbClr val="FFFF00"/>
              </a:solidFill>
              <a:ea typeface="ＭＳ Ｐゴシック" charset="-128"/>
            </a:endParaRPr>
          </a:p>
        </p:txBody>
      </p:sp>
      <p:sp>
        <p:nvSpPr>
          <p:cNvPr id="42004" name="Rectangle 44"/>
          <p:cNvSpPr>
            <a:spLocks noChangeArrowheads="1"/>
          </p:cNvSpPr>
          <p:nvPr/>
        </p:nvSpPr>
        <p:spPr bwMode="auto">
          <a:xfrm>
            <a:off x="856345" y="4394200"/>
            <a:ext cx="2056045"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Without any disease </a:t>
            </a:r>
            <a:endParaRPr lang="en-US" smtClean="0">
              <a:solidFill>
                <a:srgbClr val="FFFF00"/>
              </a:solidFill>
              <a:ea typeface="ＭＳ Ｐゴシック" charset="-128"/>
            </a:endParaRPr>
          </a:p>
        </p:txBody>
      </p:sp>
      <p:sp>
        <p:nvSpPr>
          <p:cNvPr id="42005" name="Rectangle 45"/>
          <p:cNvSpPr>
            <a:spLocks noChangeArrowheads="1"/>
          </p:cNvSpPr>
          <p:nvPr/>
        </p:nvSpPr>
        <p:spPr bwMode="auto">
          <a:xfrm>
            <a:off x="4038796" y="4394200"/>
            <a:ext cx="1664902"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Clinical medicine</a:t>
            </a:r>
            <a:endParaRPr lang="en-US" smtClean="0">
              <a:solidFill>
                <a:srgbClr val="FFFF00"/>
              </a:solidFill>
              <a:ea typeface="ＭＳ Ｐゴシック" charset="-128"/>
            </a:endParaRPr>
          </a:p>
        </p:txBody>
      </p:sp>
      <p:sp>
        <p:nvSpPr>
          <p:cNvPr id="42006" name="Rectangle 47"/>
          <p:cNvSpPr>
            <a:spLocks noChangeArrowheads="1"/>
          </p:cNvSpPr>
          <p:nvPr/>
        </p:nvSpPr>
        <p:spPr bwMode="auto">
          <a:xfrm>
            <a:off x="6972668" y="4394200"/>
            <a:ext cx="751751"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Healthy</a:t>
            </a:r>
            <a:endParaRPr lang="en-US" smtClean="0">
              <a:solidFill>
                <a:srgbClr val="FFFF00"/>
              </a:solidFill>
              <a:ea typeface="ＭＳ Ｐゴシック" charset="-128"/>
            </a:endParaRPr>
          </a:p>
        </p:txBody>
      </p:sp>
      <p:sp>
        <p:nvSpPr>
          <p:cNvPr id="42007" name="Rectangle 10"/>
          <p:cNvSpPr>
            <a:spLocks noChangeArrowheads="1"/>
          </p:cNvSpPr>
          <p:nvPr/>
        </p:nvSpPr>
        <p:spPr bwMode="auto">
          <a:xfrm>
            <a:off x="453022" y="2178050"/>
            <a:ext cx="306808"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00"/>
                </a:solidFill>
                <a:ea typeface="ＭＳ Ｐゴシック" charset="-128"/>
              </a:rPr>
              <a:t>1.  </a:t>
            </a:r>
            <a:endParaRPr lang="en-US" smtClean="0">
              <a:solidFill>
                <a:srgbClr val="FFFF00"/>
              </a:solidFill>
              <a:ea typeface="ＭＳ Ｐゴシック" charset="-128"/>
            </a:endParaRPr>
          </a:p>
        </p:txBody>
      </p:sp>
      <p:sp>
        <p:nvSpPr>
          <p:cNvPr id="42008" name="Rectangle 14"/>
          <p:cNvSpPr>
            <a:spLocks noChangeArrowheads="1"/>
          </p:cNvSpPr>
          <p:nvPr/>
        </p:nvSpPr>
        <p:spPr bwMode="auto">
          <a:xfrm>
            <a:off x="453395" y="2576514"/>
            <a:ext cx="245737"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00"/>
                </a:solidFill>
                <a:ea typeface="ＭＳ Ｐゴシック" charset="-128"/>
              </a:rPr>
              <a:t>2. </a:t>
            </a:r>
            <a:endParaRPr lang="en-US" smtClean="0">
              <a:solidFill>
                <a:srgbClr val="FFFF00"/>
              </a:solidFill>
              <a:ea typeface="ＭＳ Ｐゴシック" charset="-128"/>
            </a:endParaRPr>
          </a:p>
        </p:txBody>
      </p:sp>
      <p:sp>
        <p:nvSpPr>
          <p:cNvPr id="42009" name="Rectangle 17"/>
          <p:cNvSpPr>
            <a:spLocks noChangeArrowheads="1"/>
          </p:cNvSpPr>
          <p:nvPr/>
        </p:nvSpPr>
        <p:spPr bwMode="auto">
          <a:xfrm>
            <a:off x="453754" y="2860676"/>
            <a:ext cx="305353"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00"/>
                </a:solidFill>
                <a:ea typeface="ＭＳ Ｐゴシック" charset="-128"/>
              </a:rPr>
              <a:t>     </a:t>
            </a:r>
            <a:endParaRPr lang="en-US" smtClean="0">
              <a:solidFill>
                <a:srgbClr val="FFFF00"/>
              </a:solidFill>
              <a:ea typeface="ＭＳ Ｐゴシック" charset="-128"/>
            </a:endParaRPr>
          </a:p>
        </p:txBody>
      </p:sp>
      <p:sp>
        <p:nvSpPr>
          <p:cNvPr id="42010" name="Rectangle 24"/>
          <p:cNvSpPr>
            <a:spLocks noChangeArrowheads="1"/>
          </p:cNvSpPr>
          <p:nvPr/>
        </p:nvSpPr>
        <p:spPr bwMode="auto">
          <a:xfrm>
            <a:off x="453395" y="3302000"/>
            <a:ext cx="245737"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00"/>
                </a:solidFill>
                <a:ea typeface="ＭＳ Ｐゴシック" charset="-128"/>
              </a:rPr>
              <a:t>3. </a:t>
            </a:r>
            <a:endParaRPr lang="en-US" smtClean="0">
              <a:solidFill>
                <a:srgbClr val="FFFF00"/>
              </a:solidFill>
              <a:ea typeface="ＭＳ Ｐゴシック" charset="-128"/>
            </a:endParaRPr>
          </a:p>
        </p:txBody>
      </p:sp>
      <p:sp>
        <p:nvSpPr>
          <p:cNvPr id="42011" name="Rectangle 32"/>
          <p:cNvSpPr>
            <a:spLocks noChangeArrowheads="1"/>
          </p:cNvSpPr>
          <p:nvPr/>
        </p:nvSpPr>
        <p:spPr bwMode="auto">
          <a:xfrm>
            <a:off x="453395" y="3738565"/>
            <a:ext cx="245737"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00"/>
                </a:solidFill>
                <a:ea typeface="ＭＳ Ｐゴシック" charset="-128"/>
              </a:rPr>
              <a:t>4. </a:t>
            </a:r>
            <a:endParaRPr lang="en-US" smtClean="0">
              <a:solidFill>
                <a:srgbClr val="FFFF00"/>
              </a:solidFill>
              <a:ea typeface="ＭＳ Ｐゴシック" charset="-128"/>
            </a:endParaRPr>
          </a:p>
        </p:txBody>
      </p:sp>
      <p:sp>
        <p:nvSpPr>
          <p:cNvPr id="42012" name="Rectangle 36"/>
          <p:cNvSpPr>
            <a:spLocks noChangeArrowheads="1"/>
          </p:cNvSpPr>
          <p:nvPr/>
        </p:nvSpPr>
        <p:spPr bwMode="auto">
          <a:xfrm>
            <a:off x="454122" y="4098925"/>
            <a:ext cx="244282"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00"/>
                </a:solidFill>
                <a:ea typeface="ＭＳ Ｐゴシック" charset="-128"/>
              </a:rPr>
              <a:t>    </a:t>
            </a:r>
            <a:endParaRPr lang="en-US" smtClean="0">
              <a:solidFill>
                <a:srgbClr val="FFFF00"/>
              </a:solidFill>
              <a:ea typeface="ＭＳ Ｐゴシック" charset="-128"/>
            </a:endParaRPr>
          </a:p>
        </p:txBody>
      </p:sp>
      <p:sp>
        <p:nvSpPr>
          <p:cNvPr id="42013" name="Rectangle 41"/>
          <p:cNvSpPr>
            <a:spLocks noChangeArrowheads="1"/>
          </p:cNvSpPr>
          <p:nvPr/>
        </p:nvSpPr>
        <p:spPr bwMode="auto">
          <a:xfrm>
            <a:off x="453395" y="4394200"/>
            <a:ext cx="245737"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00"/>
                </a:solidFill>
                <a:ea typeface="ＭＳ Ｐゴシック" charset="-128"/>
              </a:rPr>
              <a:t>5. </a:t>
            </a:r>
            <a:endParaRPr lang="en-US" smtClean="0">
              <a:solidFill>
                <a:srgbClr val="FFFF00"/>
              </a:solidFill>
              <a:ea typeface="ＭＳ Ｐゴシック" charset="-128"/>
            </a:endParaRPr>
          </a:p>
        </p:txBody>
      </p:sp>
      <p:sp>
        <p:nvSpPr>
          <p:cNvPr id="42014" name="Rectangle 58"/>
          <p:cNvSpPr>
            <a:spLocks noChangeArrowheads="1"/>
          </p:cNvSpPr>
          <p:nvPr/>
        </p:nvSpPr>
        <p:spPr bwMode="auto">
          <a:xfrm>
            <a:off x="453395" y="5003801"/>
            <a:ext cx="245737"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00"/>
                </a:solidFill>
                <a:ea typeface="ＭＳ Ｐゴシック" charset="-128"/>
              </a:rPr>
              <a:t>6. </a:t>
            </a:r>
            <a:endParaRPr lang="en-US" smtClean="0">
              <a:solidFill>
                <a:srgbClr val="FFFF00"/>
              </a:solidFill>
              <a:ea typeface="ＭＳ Ｐゴシック" charset="-128"/>
            </a:endParaRPr>
          </a:p>
        </p:txBody>
      </p:sp>
      <p:sp>
        <p:nvSpPr>
          <p:cNvPr id="42015" name="Rectangle 59"/>
          <p:cNvSpPr>
            <a:spLocks noChangeArrowheads="1"/>
          </p:cNvSpPr>
          <p:nvPr/>
        </p:nvSpPr>
        <p:spPr bwMode="auto">
          <a:xfrm>
            <a:off x="844626" y="5003801"/>
            <a:ext cx="1869925"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Best in its category</a:t>
            </a:r>
            <a:endParaRPr lang="en-US" smtClean="0">
              <a:solidFill>
                <a:srgbClr val="FFFF00"/>
              </a:solidFill>
              <a:ea typeface="ＭＳ Ｐゴシック" charset="-128"/>
            </a:endParaRPr>
          </a:p>
        </p:txBody>
      </p:sp>
      <p:sp>
        <p:nvSpPr>
          <p:cNvPr id="42016" name="Rectangle 61"/>
          <p:cNvSpPr>
            <a:spLocks noChangeArrowheads="1"/>
          </p:cNvSpPr>
          <p:nvPr/>
        </p:nvSpPr>
        <p:spPr bwMode="auto">
          <a:xfrm>
            <a:off x="2301507" y="5003801"/>
            <a:ext cx="61071"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 </a:t>
            </a:r>
            <a:endParaRPr lang="en-US" smtClean="0">
              <a:solidFill>
                <a:srgbClr val="FFFF00"/>
              </a:solidFill>
              <a:ea typeface="ＭＳ Ｐゴシック" charset="-128"/>
            </a:endParaRPr>
          </a:p>
        </p:txBody>
      </p:sp>
      <p:sp>
        <p:nvSpPr>
          <p:cNvPr id="42017" name="Rectangle 64"/>
          <p:cNvSpPr>
            <a:spLocks noChangeArrowheads="1"/>
          </p:cNvSpPr>
          <p:nvPr/>
        </p:nvSpPr>
        <p:spPr bwMode="auto">
          <a:xfrm>
            <a:off x="4077497" y="5003801"/>
            <a:ext cx="1677989"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Moral philosophy</a:t>
            </a:r>
            <a:endParaRPr lang="en-US" smtClean="0">
              <a:solidFill>
                <a:srgbClr val="FFFF00"/>
              </a:solidFill>
              <a:ea typeface="ＭＳ Ｐゴシック" charset="-128"/>
            </a:endParaRPr>
          </a:p>
        </p:txBody>
      </p:sp>
      <p:sp>
        <p:nvSpPr>
          <p:cNvPr id="42018" name="Rectangle 65"/>
          <p:cNvSpPr>
            <a:spLocks noChangeArrowheads="1"/>
          </p:cNvSpPr>
          <p:nvPr/>
        </p:nvSpPr>
        <p:spPr bwMode="auto">
          <a:xfrm>
            <a:off x="6976127" y="5003801"/>
            <a:ext cx="481295"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Ideal</a:t>
            </a:r>
            <a:endParaRPr lang="en-US" smtClean="0">
              <a:solidFill>
                <a:srgbClr val="FFFF00"/>
              </a:solidFill>
              <a:ea typeface="ＭＳ Ｐゴシック" charset="-128"/>
            </a:endParaRPr>
          </a:p>
        </p:txBody>
      </p:sp>
      <p:sp>
        <p:nvSpPr>
          <p:cNvPr id="42019" name="Line 67"/>
          <p:cNvSpPr>
            <a:spLocks noChangeShapeType="1"/>
          </p:cNvSpPr>
          <p:nvPr/>
        </p:nvSpPr>
        <p:spPr bwMode="auto">
          <a:xfrm>
            <a:off x="487363" y="1987550"/>
            <a:ext cx="2455862" cy="0"/>
          </a:xfrm>
          <a:prstGeom prst="line">
            <a:avLst/>
          </a:prstGeom>
          <a:noFill/>
          <a:ln w="12700">
            <a:solidFill>
              <a:srgbClr val="FFFF00"/>
            </a:solidFill>
            <a:round/>
            <a:headEnd type="none" w="lg" len="lg"/>
            <a:tailEnd type="none" w="lg" len="lg"/>
          </a:ln>
          <a:extLst>
            <a:ext uri="{909E8E84-426E-40DD-AFC4-6F175D3DCCD1}">
              <a14:hiddenFill xmlns:a14="http://schemas.microsoft.com/office/drawing/2010/main" xmlns="">
                <a:noFill/>
              </a14:hiddenFill>
            </a:ext>
          </a:extLst>
        </p:spPr>
        <p:txBody>
          <a:bodyPr wrap="none" lIns="91390" tIns="45697" rIns="91390" bIns="45697" anchor="ctr">
            <a:spAutoFit/>
          </a:bodyPr>
          <a:lstStyle/>
          <a:p>
            <a:pPr algn="ctr" defTabSz="913926" eaLnBrk="0" fontAlgn="base" hangingPunct="0">
              <a:spcBef>
                <a:spcPct val="0"/>
              </a:spcBef>
              <a:spcAft>
                <a:spcPct val="0"/>
              </a:spcAft>
            </a:pPr>
            <a:endParaRPr lang="it-IT" smtClean="0">
              <a:solidFill>
                <a:srgbClr val="FFFF00"/>
              </a:solidFill>
              <a:ea typeface="ＭＳ Ｐゴシック" charset="-128"/>
            </a:endParaRPr>
          </a:p>
        </p:txBody>
      </p:sp>
      <p:sp>
        <p:nvSpPr>
          <p:cNvPr id="42020" name="Line 68"/>
          <p:cNvSpPr>
            <a:spLocks noChangeShapeType="1"/>
          </p:cNvSpPr>
          <p:nvPr/>
        </p:nvSpPr>
        <p:spPr bwMode="auto">
          <a:xfrm>
            <a:off x="3482977" y="1987550"/>
            <a:ext cx="2455863" cy="0"/>
          </a:xfrm>
          <a:prstGeom prst="line">
            <a:avLst/>
          </a:prstGeom>
          <a:noFill/>
          <a:ln w="12700">
            <a:solidFill>
              <a:srgbClr val="FFFF00"/>
            </a:solidFill>
            <a:round/>
            <a:headEnd type="none" w="lg" len="lg"/>
            <a:tailEnd type="none" w="lg" len="lg"/>
          </a:ln>
          <a:extLst>
            <a:ext uri="{909E8E84-426E-40DD-AFC4-6F175D3DCCD1}">
              <a14:hiddenFill xmlns:a14="http://schemas.microsoft.com/office/drawing/2010/main" xmlns="">
                <a:noFill/>
              </a14:hiddenFill>
            </a:ext>
          </a:extLst>
        </p:spPr>
        <p:txBody>
          <a:bodyPr wrap="none" lIns="91390" tIns="45697" rIns="91390" bIns="45697" anchor="ctr">
            <a:spAutoFit/>
          </a:bodyPr>
          <a:lstStyle/>
          <a:p>
            <a:pPr algn="ctr" defTabSz="913926" eaLnBrk="0" fontAlgn="base" hangingPunct="0">
              <a:spcBef>
                <a:spcPct val="0"/>
              </a:spcBef>
              <a:spcAft>
                <a:spcPct val="0"/>
              </a:spcAft>
            </a:pPr>
            <a:endParaRPr lang="it-IT" smtClean="0">
              <a:solidFill>
                <a:srgbClr val="FFFF00"/>
              </a:solidFill>
              <a:ea typeface="ＭＳ Ｐゴシック" charset="-128"/>
            </a:endParaRPr>
          </a:p>
        </p:txBody>
      </p:sp>
      <p:sp>
        <p:nvSpPr>
          <p:cNvPr id="42021" name="Line 69"/>
          <p:cNvSpPr>
            <a:spLocks noChangeShapeType="1"/>
          </p:cNvSpPr>
          <p:nvPr/>
        </p:nvSpPr>
        <p:spPr bwMode="auto">
          <a:xfrm>
            <a:off x="6346830" y="1987550"/>
            <a:ext cx="2455863" cy="0"/>
          </a:xfrm>
          <a:prstGeom prst="line">
            <a:avLst/>
          </a:prstGeom>
          <a:noFill/>
          <a:ln w="12700">
            <a:solidFill>
              <a:srgbClr val="FFFF00"/>
            </a:solidFill>
            <a:round/>
            <a:headEnd type="none" w="lg" len="lg"/>
            <a:tailEnd type="none" w="lg" len="lg"/>
          </a:ln>
          <a:extLst>
            <a:ext uri="{909E8E84-426E-40DD-AFC4-6F175D3DCCD1}">
              <a14:hiddenFill xmlns:a14="http://schemas.microsoft.com/office/drawing/2010/main" xmlns="">
                <a:noFill/>
              </a14:hiddenFill>
            </a:ext>
          </a:extLst>
        </p:spPr>
        <p:txBody>
          <a:bodyPr wrap="none" lIns="91390" tIns="45697" rIns="91390" bIns="45697" anchor="ctr">
            <a:spAutoFit/>
          </a:bodyPr>
          <a:lstStyle/>
          <a:p>
            <a:pPr algn="ctr" defTabSz="913926" eaLnBrk="0" fontAlgn="base" hangingPunct="0">
              <a:spcBef>
                <a:spcPct val="0"/>
              </a:spcBef>
              <a:spcAft>
                <a:spcPct val="0"/>
              </a:spcAft>
            </a:pPr>
            <a:endParaRPr lang="it-IT" smtClean="0">
              <a:solidFill>
                <a:srgbClr val="FFFF00"/>
              </a:solidFill>
              <a:ea typeface="ＭＳ Ｐゴシック" charset="-128"/>
            </a:endParaRPr>
          </a:p>
        </p:txBody>
      </p:sp>
      <p:sp>
        <p:nvSpPr>
          <p:cNvPr id="42022" name="Line 70"/>
          <p:cNvSpPr>
            <a:spLocks noChangeShapeType="1"/>
          </p:cNvSpPr>
          <p:nvPr/>
        </p:nvSpPr>
        <p:spPr bwMode="auto">
          <a:xfrm>
            <a:off x="476250" y="5657850"/>
            <a:ext cx="8215313" cy="0"/>
          </a:xfrm>
          <a:prstGeom prst="line">
            <a:avLst/>
          </a:prstGeom>
          <a:noFill/>
          <a:ln w="12700">
            <a:solidFill>
              <a:srgbClr val="FFFF00"/>
            </a:solidFill>
            <a:round/>
            <a:headEnd type="none" w="lg" len="lg"/>
            <a:tailEnd type="none" w="lg" len="lg"/>
          </a:ln>
          <a:extLst>
            <a:ext uri="{909E8E84-426E-40DD-AFC4-6F175D3DCCD1}">
              <a14:hiddenFill xmlns:a14="http://schemas.microsoft.com/office/drawing/2010/main" xmlns="">
                <a:noFill/>
              </a14:hiddenFill>
            </a:ext>
          </a:extLst>
        </p:spPr>
        <p:txBody>
          <a:bodyPr lIns="91390" tIns="45697" rIns="91390" bIns="45697" anchor="ctr">
            <a:spAutoFit/>
          </a:bodyPr>
          <a:lstStyle/>
          <a:p>
            <a:pPr algn="ctr" defTabSz="913926" eaLnBrk="0" fontAlgn="base" hangingPunct="0">
              <a:spcBef>
                <a:spcPct val="0"/>
              </a:spcBef>
              <a:spcAft>
                <a:spcPct val="0"/>
              </a:spcAft>
            </a:pPr>
            <a:endParaRPr lang="it-IT" smtClean="0">
              <a:solidFill>
                <a:srgbClr val="FFFF00"/>
              </a:solidFill>
              <a:ea typeface="ＭＳ Ｐゴシック" charset="-128"/>
            </a:endParaRPr>
          </a:p>
        </p:txBody>
      </p:sp>
      <p:sp>
        <p:nvSpPr>
          <p:cNvPr id="42023" name="Text Box 72"/>
          <p:cNvSpPr txBox="1">
            <a:spLocks noChangeArrowheads="1"/>
          </p:cNvSpPr>
          <p:nvPr/>
        </p:nvSpPr>
        <p:spPr bwMode="auto">
          <a:xfrm>
            <a:off x="3901986" y="6311078"/>
            <a:ext cx="5118278" cy="371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1390" tIns="45697" rIns="91390" bIns="45697" anchor="ctr">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ctr" defTabSz="913926" eaLnBrk="0" fontAlgn="base" hangingPunct="0">
              <a:spcBef>
                <a:spcPct val="0"/>
              </a:spcBef>
              <a:spcAft>
                <a:spcPct val="0"/>
              </a:spcAft>
            </a:pPr>
            <a:r>
              <a:rPr lang="en-US" sz="1800"/>
              <a:t>Mod. From Murphy EA. Perspect Biol Med 1972</a:t>
            </a:r>
          </a:p>
        </p:txBody>
      </p:sp>
      <p:sp>
        <p:nvSpPr>
          <p:cNvPr id="42024" name="Rectangle 73"/>
          <p:cNvSpPr>
            <a:spLocks noChangeArrowheads="1"/>
          </p:cNvSpPr>
          <p:nvPr/>
        </p:nvSpPr>
        <p:spPr bwMode="auto">
          <a:xfrm>
            <a:off x="793831" y="3287713"/>
            <a:ext cx="2389025"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 Common in its category</a:t>
            </a:r>
            <a:endParaRPr lang="en-US" smtClean="0">
              <a:solidFill>
                <a:srgbClr val="FFFF00"/>
              </a:solidFill>
              <a:ea typeface="ＭＳ Ｐゴシック" charset="-128"/>
            </a:endParaRPr>
          </a:p>
        </p:txBody>
      </p:sp>
      <p:sp>
        <p:nvSpPr>
          <p:cNvPr id="42025" name="Rectangle 74"/>
          <p:cNvSpPr>
            <a:spLocks noChangeArrowheads="1"/>
          </p:cNvSpPr>
          <p:nvPr/>
        </p:nvSpPr>
        <p:spPr bwMode="auto">
          <a:xfrm>
            <a:off x="4035650" y="3287713"/>
            <a:ext cx="2080764" cy="265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3926" eaLnBrk="0" fontAlgn="base" hangingPunct="0">
              <a:spcBef>
                <a:spcPct val="0"/>
              </a:spcBef>
              <a:spcAft>
                <a:spcPct val="0"/>
              </a:spcAft>
            </a:pPr>
            <a:r>
              <a:rPr lang="en-US" sz="1700">
                <a:solidFill>
                  <a:srgbClr val="FFFFFF"/>
                </a:solidFill>
                <a:ea typeface="ＭＳ Ｐゴシック" charset="-128"/>
              </a:rPr>
              <a:t>Descriptive sciences </a:t>
            </a:r>
            <a:endParaRPr lang="en-US" smtClean="0">
              <a:solidFill>
                <a:srgbClr val="FFFF00"/>
              </a:solidFill>
              <a:ea typeface="ＭＳ Ｐゴシック" charset="-128"/>
            </a:endParaRPr>
          </a:p>
        </p:txBody>
      </p:sp>
      <p:sp>
        <p:nvSpPr>
          <p:cNvPr id="2" name="Rettangolo 1"/>
          <p:cNvSpPr/>
          <p:nvPr/>
        </p:nvSpPr>
        <p:spPr bwMode="auto">
          <a:xfrm>
            <a:off x="683568" y="2121666"/>
            <a:ext cx="7847210" cy="371541"/>
          </a:xfrm>
          <a:prstGeom prst="rect">
            <a:avLst/>
          </a:prstGeom>
          <a:noFill/>
          <a:ln w="19050" cap="flat" cmpd="sng" algn="ctr">
            <a:solidFill>
              <a:srgbClr val="C00000"/>
            </a:solidFill>
            <a:prstDash val="solid"/>
            <a:round/>
            <a:headEnd type="none" w="lg" len="lg"/>
            <a:tailEnd type="none" w="lg" len="lg"/>
          </a:ln>
          <a:effectLst/>
        </p:spPr>
        <p:txBody>
          <a:bodyPr vert="horz" wrap="square" lIns="91390" tIns="45697" rIns="91390" bIns="45697" numCol="1" rtlCol="0" anchor="ctr" anchorCtr="0" compatLnSpc="1">
            <a:prstTxWarp prst="textNoShape">
              <a:avLst/>
            </a:prstTxWarp>
            <a:spAutoFit/>
          </a:bodyPr>
          <a:lstStyle/>
          <a:p>
            <a:pPr algn="ctr" defTabSz="913926" eaLnBrk="0" fontAlgn="base" hangingPunct="0">
              <a:spcBef>
                <a:spcPct val="0"/>
              </a:spcBef>
              <a:spcAft>
                <a:spcPct val="0"/>
              </a:spcAft>
            </a:pPr>
            <a:endParaRPr lang="it-IT">
              <a:solidFill>
                <a:srgbClr val="FFFF00"/>
              </a:solidFill>
              <a:latin typeface="Arial" charset="0"/>
            </a:endParaRPr>
          </a:p>
        </p:txBody>
      </p:sp>
      <p:sp>
        <p:nvSpPr>
          <p:cNvPr id="43" name="Rettangolo 42"/>
          <p:cNvSpPr/>
          <p:nvPr/>
        </p:nvSpPr>
        <p:spPr bwMode="auto">
          <a:xfrm>
            <a:off x="683568" y="4337816"/>
            <a:ext cx="7847210" cy="371541"/>
          </a:xfrm>
          <a:prstGeom prst="rect">
            <a:avLst/>
          </a:prstGeom>
          <a:noFill/>
          <a:ln w="19050" cap="flat" cmpd="sng" algn="ctr">
            <a:solidFill>
              <a:srgbClr val="C00000"/>
            </a:solidFill>
            <a:prstDash val="solid"/>
            <a:round/>
            <a:headEnd type="none" w="lg" len="lg"/>
            <a:tailEnd type="none" w="lg" len="lg"/>
          </a:ln>
          <a:effectLst/>
        </p:spPr>
        <p:txBody>
          <a:bodyPr vert="horz" wrap="square" lIns="91390" tIns="45697" rIns="91390" bIns="45697" numCol="1" rtlCol="0" anchor="ctr" anchorCtr="0" compatLnSpc="1">
            <a:prstTxWarp prst="textNoShape">
              <a:avLst/>
            </a:prstTxWarp>
            <a:spAutoFit/>
          </a:bodyPr>
          <a:lstStyle/>
          <a:p>
            <a:pPr algn="ctr" defTabSz="913926" eaLnBrk="0" fontAlgn="base" hangingPunct="0">
              <a:spcBef>
                <a:spcPct val="0"/>
              </a:spcBef>
              <a:spcAft>
                <a:spcPct val="0"/>
              </a:spcAft>
            </a:pPr>
            <a:endParaRPr lang="it-IT">
              <a:solidFill>
                <a:srgbClr val="FFFF00"/>
              </a:solidFill>
              <a:latin typeface="Arial" charset="0"/>
            </a:endParaRPr>
          </a:p>
        </p:txBody>
      </p:sp>
    </p:spTree>
    <p:extLst>
      <p:ext uri="{BB962C8B-B14F-4D97-AF65-F5344CB8AC3E}">
        <p14:creationId xmlns:p14="http://schemas.microsoft.com/office/powerpoint/2010/main" xmlns="" val="20972054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5843588" y="1455738"/>
            <a:ext cx="0" cy="3314700"/>
          </a:xfrm>
          <a:prstGeom prst="line">
            <a:avLst/>
          </a:prstGeom>
          <a:noFill/>
          <a:ln w="38100">
            <a:solidFill>
              <a:srgbClr val="66FF33"/>
            </a:solidFill>
            <a:round/>
            <a:headEnd type="none" w="lg" len="lg"/>
            <a:tailEnd type="arrow" w="med" len="med"/>
          </a:ln>
          <a:extLst>
            <a:ext uri="{909E8E84-426E-40DD-AFC4-6F175D3DCCD1}">
              <a14:hiddenFill xmlns:a14="http://schemas.microsoft.com/office/drawing/2010/main" xmlns="">
                <a:noFill/>
              </a14:hiddenFill>
            </a:ext>
          </a:extLst>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5059" name="Text Box 3"/>
          <p:cNvSpPr txBox="1">
            <a:spLocks noChangeArrowheads="1"/>
          </p:cNvSpPr>
          <p:nvPr/>
        </p:nvSpPr>
        <p:spPr bwMode="auto">
          <a:xfrm>
            <a:off x="508000" y="320675"/>
            <a:ext cx="77692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ctr" defTabSz="914400" eaLnBrk="0" fontAlgn="base" hangingPunct="0">
              <a:spcBef>
                <a:spcPct val="0"/>
              </a:spcBef>
              <a:spcAft>
                <a:spcPct val="0"/>
              </a:spcAft>
            </a:pPr>
            <a:r>
              <a:rPr lang="en-US" b="1" smtClean="0">
                <a:solidFill>
                  <a:srgbClr val="FFFFFF"/>
                </a:solidFill>
              </a:rPr>
              <a:t>“Normal” values for continuous laboratory variables</a:t>
            </a:r>
          </a:p>
          <a:p>
            <a:pPr algn="ctr" defTabSz="914400" eaLnBrk="0" fontAlgn="base" hangingPunct="0">
              <a:spcBef>
                <a:spcPct val="0"/>
              </a:spcBef>
              <a:spcAft>
                <a:spcPct val="0"/>
              </a:spcAft>
            </a:pPr>
            <a:r>
              <a:rPr lang="en-US" b="1" smtClean="0">
                <a:solidFill>
                  <a:srgbClr val="FFFFFF"/>
                </a:solidFill>
              </a:rPr>
              <a:t>The Gaussian Model</a:t>
            </a:r>
          </a:p>
        </p:txBody>
      </p:sp>
      <p:grpSp>
        <p:nvGrpSpPr>
          <p:cNvPr id="2" name="Group 4"/>
          <p:cNvGrpSpPr>
            <a:grpSpLocks/>
          </p:cNvGrpSpPr>
          <p:nvPr/>
        </p:nvGrpSpPr>
        <p:grpSpPr bwMode="auto">
          <a:xfrm>
            <a:off x="2728913" y="4560888"/>
            <a:ext cx="2871787" cy="157162"/>
            <a:chOff x="1725" y="3305"/>
            <a:chExt cx="1809" cy="99"/>
          </a:xfrm>
        </p:grpSpPr>
        <p:sp>
          <p:nvSpPr>
            <p:cNvPr id="45077" name="Oval 5"/>
            <p:cNvSpPr>
              <a:spLocks noChangeArrowheads="1"/>
            </p:cNvSpPr>
            <p:nvPr/>
          </p:nvSpPr>
          <p:spPr bwMode="auto">
            <a:xfrm>
              <a:off x="1725" y="3305"/>
              <a:ext cx="93" cy="95"/>
            </a:xfrm>
            <a:prstGeom prst="ellipse">
              <a:avLst/>
            </a:prstGeom>
            <a:solidFill>
              <a:srgbClr val="CC3300"/>
            </a:solidFill>
            <a:ln w="12700">
              <a:solidFill>
                <a:srgbClr val="FFFF00"/>
              </a:solidFill>
              <a:round/>
              <a:headEnd type="none" w="lg" len="lg"/>
              <a:tailEnd type="none" w="lg" len="lg"/>
            </a:ln>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5078" name="Oval 6"/>
            <p:cNvSpPr>
              <a:spLocks noChangeArrowheads="1"/>
            </p:cNvSpPr>
            <p:nvPr/>
          </p:nvSpPr>
          <p:spPr bwMode="auto">
            <a:xfrm>
              <a:off x="2100" y="3305"/>
              <a:ext cx="93" cy="95"/>
            </a:xfrm>
            <a:prstGeom prst="ellipse">
              <a:avLst/>
            </a:prstGeom>
            <a:solidFill>
              <a:srgbClr val="CC3300"/>
            </a:solidFill>
            <a:ln w="12700">
              <a:solidFill>
                <a:srgbClr val="FFFF00"/>
              </a:solidFill>
              <a:round/>
              <a:headEnd type="none" w="lg" len="lg"/>
              <a:tailEnd type="none" w="lg" len="lg"/>
            </a:ln>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5079" name="Oval 7"/>
            <p:cNvSpPr>
              <a:spLocks noChangeArrowheads="1"/>
            </p:cNvSpPr>
            <p:nvPr/>
          </p:nvSpPr>
          <p:spPr bwMode="auto">
            <a:xfrm>
              <a:off x="3165" y="3306"/>
              <a:ext cx="93" cy="95"/>
            </a:xfrm>
            <a:prstGeom prst="ellipse">
              <a:avLst/>
            </a:prstGeom>
            <a:solidFill>
              <a:srgbClr val="CC3300"/>
            </a:solidFill>
            <a:ln w="12700">
              <a:solidFill>
                <a:srgbClr val="FFFF00"/>
              </a:solidFill>
              <a:round/>
              <a:headEnd type="none" w="lg" len="lg"/>
              <a:tailEnd type="none" w="lg" len="lg"/>
            </a:ln>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5080" name="Oval 8"/>
            <p:cNvSpPr>
              <a:spLocks noChangeArrowheads="1"/>
            </p:cNvSpPr>
            <p:nvPr/>
          </p:nvSpPr>
          <p:spPr bwMode="auto">
            <a:xfrm>
              <a:off x="2433" y="3305"/>
              <a:ext cx="93" cy="95"/>
            </a:xfrm>
            <a:prstGeom prst="ellipse">
              <a:avLst/>
            </a:prstGeom>
            <a:solidFill>
              <a:srgbClr val="CC3300"/>
            </a:solidFill>
            <a:ln w="12700">
              <a:solidFill>
                <a:srgbClr val="FFFF00"/>
              </a:solidFill>
              <a:round/>
              <a:headEnd type="none" w="lg" len="lg"/>
              <a:tailEnd type="none" w="lg" len="lg"/>
            </a:ln>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5081" name="Oval 9"/>
            <p:cNvSpPr>
              <a:spLocks noChangeArrowheads="1"/>
            </p:cNvSpPr>
            <p:nvPr/>
          </p:nvSpPr>
          <p:spPr bwMode="auto">
            <a:xfrm>
              <a:off x="3441" y="3309"/>
              <a:ext cx="93" cy="95"/>
            </a:xfrm>
            <a:prstGeom prst="ellipse">
              <a:avLst/>
            </a:prstGeom>
            <a:solidFill>
              <a:srgbClr val="CC3300"/>
            </a:solidFill>
            <a:ln w="12700">
              <a:solidFill>
                <a:srgbClr val="FFFF00"/>
              </a:solidFill>
              <a:round/>
              <a:headEnd type="none" w="lg" len="lg"/>
              <a:tailEnd type="none" w="lg" len="lg"/>
            </a:ln>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5082" name="Oval 10"/>
            <p:cNvSpPr>
              <a:spLocks noChangeArrowheads="1"/>
            </p:cNvSpPr>
            <p:nvPr/>
          </p:nvSpPr>
          <p:spPr bwMode="auto">
            <a:xfrm>
              <a:off x="2841" y="3305"/>
              <a:ext cx="93" cy="95"/>
            </a:xfrm>
            <a:prstGeom prst="ellipse">
              <a:avLst/>
            </a:prstGeom>
            <a:solidFill>
              <a:srgbClr val="CC3300"/>
            </a:solidFill>
            <a:ln w="12700">
              <a:solidFill>
                <a:srgbClr val="FFFF00"/>
              </a:solidFill>
              <a:round/>
              <a:headEnd type="none" w="lg" len="lg"/>
              <a:tailEnd type="none" w="lg" len="lg"/>
            </a:ln>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grpSp>
      <p:sp>
        <p:nvSpPr>
          <p:cNvPr id="45061" name="Text Box 11"/>
          <p:cNvSpPr txBox="1">
            <a:spLocks noChangeArrowheads="1"/>
          </p:cNvSpPr>
          <p:nvPr/>
        </p:nvSpPr>
        <p:spPr bwMode="auto">
          <a:xfrm>
            <a:off x="6081713" y="2490788"/>
            <a:ext cx="151606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defTabSz="914400" eaLnBrk="0" fontAlgn="base" hangingPunct="0">
              <a:spcBef>
                <a:spcPct val="0"/>
              </a:spcBef>
              <a:spcAft>
                <a:spcPct val="0"/>
              </a:spcAft>
            </a:pPr>
            <a:r>
              <a:rPr lang="en-US" sz="1800" smtClean="0"/>
              <a:t>Mean </a:t>
            </a:r>
            <a:r>
              <a:rPr lang="en-US" sz="1800" smtClean="0">
                <a:sym typeface="Symbol" pitchFamily="18" charset="2"/>
              </a:rPr>
              <a:t> 2 SD</a:t>
            </a:r>
          </a:p>
          <a:p>
            <a:pPr defTabSz="914400" eaLnBrk="0" fontAlgn="base" hangingPunct="0">
              <a:spcBef>
                <a:spcPct val="0"/>
              </a:spcBef>
              <a:spcAft>
                <a:spcPct val="0"/>
              </a:spcAft>
            </a:pPr>
            <a:endParaRPr lang="en-US" sz="1800" smtClean="0">
              <a:sym typeface="Symbol" pitchFamily="18" charset="2"/>
            </a:endParaRPr>
          </a:p>
        </p:txBody>
      </p:sp>
      <p:sp>
        <p:nvSpPr>
          <p:cNvPr id="45062" name="Line 12"/>
          <p:cNvSpPr>
            <a:spLocks noChangeShapeType="1"/>
          </p:cNvSpPr>
          <p:nvPr/>
        </p:nvSpPr>
        <p:spPr bwMode="auto">
          <a:xfrm flipV="1">
            <a:off x="1457325" y="1276350"/>
            <a:ext cx="0" cy="3494088"/>
          </a:xfrm>
          <a:prstGeom prst="line">
            <a:avLst/>
          </a:prstGeom>
          <a:noFill/>
          <a:ln w="38100">
            <a:solidFill>
              <a:srgbClr val="FFFFFF"/>
            </a:solidFill>
            <a:round/>
            <a:headEnd type="none" w="lg" len="lg"/>
            <a:tailEnd type="arrow" w="med" len="med"/>
          </a:ln>
          <a:extLst>
            <a:ext uri="{909E8E84-426E-40DD-AFC4-6F175D3DCCD1}">
              <a14:hiddenFill xmlns:a14="http://schemas.microsoft.com/office/drawing/2010/main" xmlns="">
                <a:noFill/>
              </a14:hiddenFill>
            </a:ext>
          </a:extLst>
        </p:spPr>
        <p:txBody>
          <a:bodyPr wrap="none"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5063" name="Line 13"/>
          <p:cNvSpPr>
            <a:spLocks noChangeShapeType="1"/>
          </p:cNvSpPr>
          <p:nvPr/>
        </p:nvSpPr>
        <p:spPr bwMode="auto">
          <a:xfrm>
            <a:off x="1457325" y="4770438"/>
            <a:ext cx="5416550" cy="0"/>
          </a:xfrm>
          <a:prstGeom prst="line">
            <a:avLst/>
          </a:prstGeom>
          <a:noFill/>
          <a:ln w="38100">
            <a:solidFill>
              <a:srgbClr val="FFFFFF"/>
            </a:solidFill>
            <a:round/>
            <a:headEnd type="none" w="lg" len="lg"/>
            <a:tailEnd type="arrow" w="med" len="med"/>
          </a:ln>
          <a:extLst>
            <a:ext uri="{909E8E84-426E-40DD-AFC4-6F175D3DCCD1}">
              <a14:hiddenFill xmlns:a14="http://schemas.microsoft.com/office/drawing/2010/main" xmlns="">
                <a:noFill/>
              </a14:hiddenFill>
            </a:ext>
          </a:extLst>
        </p:spPr>
        <p:txBody>
          <a:bodyPr wrap="none"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5064" name="Line 14"/>
          <p:cNvSpPr>
            <a:spLocks noChangeShapeType="1"/>
          </p:cNvSpPr>
          <p:nvPr/>
        </p:nvSpPr>
        <p:spPr bwMode="auto">
          <a:xfrm>
            <a:off x="4227513" y="1455738"/>
            <a:ext cx="4762" cy="3314700"/>
          </a:xfrm>
          <a:prstGeom prst="line">
            <a:avLst/>
          </a:prstGeom>
          <a:noFill/>
          <a:ln w="28575">
            <a:solidFill>
              <a:srgbClr val="FFFF00"/>
            </a:solidFill>
            <a:prstDash val="dash"/>
            <a:round/>
            <a:headEnd type="none" w="lg" len="lg"/>
            <a:tailEnd type="none" w="lg" len="lg"/>
          </a:ln>
          <a:extLst>
            <a:ext uri="{909E8E84-426E-40DD-AFC4-6F175D3DCCD1}">
              <a14:hiddenFill xmlns:a14="http://schemas.microsoft.com/office/drawing/2010/main" xmlns="">
                <a:noFill/>
              </a14:hiddenFill>
            </a:ext>
          </a:extLst>
        </p:spPr>
        <p:txBody>
          <a:bodyPr wrap="none"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grpSp>
        <p:nvGrpSpPr>
          <p:cNvPr id="45065" name="Group 15"/>
          <p:cNvGrpSpPr>
            <a:grpSpLocks/>
          </p:cNvGrpSpPr>
          <p:nvPr/>
        </p:nvGrpSpPr>
        <p:grpSpPr bwMode="auto">
          <a:xfrm>
            <a:off x="2125663" y="2124075"/>
            <a:ext cx="4187825" cy="2728913"/>
            <a:chOff x="1363" y="1770"/>
            <a:chExt cx="2638" cy="1719"/>
          </a:xfrm>
        </p:grpSpPr>
        <p:sp>
          <p:nvSpPr>
            <p:cNvPr id="45075" name="Freeform 16"/>
            <p:cNvSpPr>
              <a:spLocks/>
            </p:cNvSpPr>
            <p:nvPr/>
          </p:nvSpPr>
          <p:spPr bwMode="auto">
            <a:xfrm>
              <a:off x="1363" y="1770"/>
              <a:ext cx="1345" cy="1713"/>
            </a:xfrm>
            <a:custGeom>
              <a:avLst/>
              <a:gdLst>
                <a:gd name="T0" fmla="*/ 0 w 1345"/>
                <a:gd name="T1" fmla="*/ 1658 h 1713"/>
                <a:gd name="T2" fmla="*/ 428 w 1345"/>
                <a:gd name="T3" fmla="*/ 1476 h 1713"/>
                <a:gd name="T4" fmla="*/ 1082 w 1345"/>
                <a:gd name="T5" fmla="*/ 239 h 1713"/>
                <a:gd name="T6" fmla="*/ 1309 w 1345"/>
                <a:gd name="T7" fmla="*/ 39 h 1713"/>
                <a:gd name="T8" fmla="*/ 1300 w 1345"/>
                <a:gd name="T9" fmla="*/ 39 h 1713"/>
                <a:gd name="T10" fmla="*/ 0 60000 65536"/>
                <a:gd name="T11" fmla="*/ 0 60000 65536"/>
                <a:gd name="T12" fmla="*/ 0 60000 65536"/>
                <a:gd name="T13" fmla="*/ 0 60000 65536"/>
                <a:gd name="T14" fmla="*/ 0 60000 65536"/>
                <a:gd name="T15" fmla="*/ 0 w 1345"/>
                <a:gd name="T16" fmla="*/ 0 h 1713"/>
                <a:gd name="T17" fmla="*/ 1345 w 1345"/>
                <a:gd name="T18" fmla="*/ 1713 h 1713"/>
              </a:gdLst>
              <a:ahLst/>
              <a:cxnLst>
                <a:cxn ang="T10">
                  <a:pos x="T0" y="T1"/>
                </a:cxn>
                <a:cxn ang="T11">
                  <a:pos x="T2" y="T3"/>
                </a:cxn>
                <a:cxn ang="T12">
                  <a:pos x="T4" y="T5"/>
                </a:cxn>
                <a:cxn ang="T13">
                  <a:pos x="T6" y="T7"/>
                </a:cxn>
                <a:cxn ang="T14">
                  <a:pos x="T8" y="T9"/>
                </a:cxn>
              </a:cxnLst>
              <a:rect l="T15" t="T16" r="T17" b="T18"/>
              <a:pathLst>
                <a:path w="1345" h="1713">
                  <a:moveTo>
                    <a:pt x="0" y="1658"/>
                  </a:moveTo>
                  <a:cubicBezTo>
                    <a:pt x="70" y="1628"/>
                    <a:pt x="248" y="1713"/>
                    <a:pt x="428" y="1476"/>
                  </a:cubicBezTo>
                  <a:cubicBezTo>
                    <a:pt x="608" y="1239"/>
                    <a:pt x="935" y="478"/>
                    <a:pt x="1082" y="239"/>
                  </a:cubicBezTo>
                  <a:cubicBezTo>
                    <a:pt x="1229" y="0"/>
                    <a:pt x="1273" y="72"/>
                    <a:pt x="1309" y="39"/>
                  </a:cubicBezTo>
                  <a:cubicBezTo>
                    <a:pt x="1345" y="6"/>
                    <a:pt x="1302" y="39"/>
                    <a:pt x="1300" y="39"/>
                  </a:cubicBezTo>
                </a:path>
              </a:pathLst>
            </a:custGeom>
            <a:noFill/>
            <a:ln w="57150">
              <a:solidFill>
                <a:srgbClr val="FFFF00"/>
              </a:solidFill>
              <a:round/>
              <a:headEnd type="none" w="lg" len="lg"/>
              <a:tailEnd type="none" w="lg" len="lg"/>
            </a:ln>
            <a:extLst>
              <a:ext uri="{909E8E84-426E-40DD-AFC4-6F175D3DCCD1}">
                <a14:hiddenFill xmlns:a14="http://schemas.microsoft.com/office/drawing/2010/main" xmlns="">
                  <a:solidFill>
                    <a:srgbClr val="FFFFFF"/>
                  </a:solidFill>
                </a14:hiddenFill>
              </a:ext>
            </a:extLst>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5076" name="Freeform 17"/>
            <p:cNvSpPr>
              <a:spLocks/>
            </p:cNvSpPr>
            <p:nvPr/>
          </p:nvSpPr>
          <p:spPr bwMode="auto">
            <a:xfrm flipH="1">
              <a:off x="2656" y="1776"/>
              <a:ext cx="1345" cy="1713"/>
            </a:xfrm>
            <a:custGeom>
              <a:avLst/>
              <a:gdLst>
                <a:gd name="T0" fmla="*/ 0 w 1345"/>
                <a:gd name="T1" fmla="*/ 1658 h 1713"/>
                <a:gd name="T2" fmla="*/ 428 w 1345"/>
                <a:gd name="T3" fmla="*/ 1476 h 1713"/>
                <a:gd name="T4" fmla="*/ 1082 w 1345"/>
                <a:gd name="T5" fmla="*/ 239 h 1713"/>
                <a:gd name="T6" fmla="*/ 1309 w 1345"/>
                <a:gd name="T7" fmla="*/ 39 h 1713"/>
                <a:gd name="T8" fmla="*/ 1300 w 1345"/>
                <a:gd name="T9" fmla="*/ 39 h 1713"/>
                <a:gd name="T10" fmla="*/ 0 60000 65536"/>
                <a:gd name="T11" fmla="*/ 0 60000 65536"/>
                <a:gd name="T12" fmla="*/ 0 60000 65536"/>
                <a:gd name="T13" fmla="*/ 0 60000 65536"/>
                <a:gd name="T14" fmla="*/ 0 60000 65536"/>
                <a:gd name="T15" fmla="*/ 0 w 1345"/>
                <a:gd name="T16" fmla="*/ 0 h 1713"/>
                <a:gd name="T17" fmla="*/ 1345 w 1345"/>
                <a:gd name="T18" fmla="*/ 1713 h 1713"/>
              </a:gdLst>
              <a:ahLst/>
              <a:cxnLst>
                <a:cxn ang="T10">
                  <a:pos x="T0" y="T1"/>
                </a:cxn>
                <a:cxn ang="T11">
                  <a:pos x="T2" y="T3"/>
                </a:cxn>
                <a:cxn ang="T12">
                  <a:pos x="T4" y="T5"/>
                </a:cxn>
                <a:cxn ang="T13">
                  <a:pos x="T6" y="T7"/>
                </a:cxn>
                <a:cxn ang="T14">
                  <a:pos x="T8" y="T9"/>
                </a:cxn>
              </a:cxnLst>
              <a:rect l="T15" t="T16" r="T17" b="T18"/>
              <a:pathLst>
                <a:path w="1345" h="1713">
                  <a:moveTo>
                    <a:pt x="0" y="1658"/>
                  </a:moveTo>
                  <a:cubicBezTo>
                    <a:pt x="70" y="1628"/>
                    <a:pt x="248" y="1713"/>
                    <a:pt x="428" y="1476"/>
                  </a:cubicBezTo>
                  <a:cubicBezTo>
                    <a:pt x="608" y="1239"/>
                    <a:pt x="935" y="478"/>
                    <a:pt x="1082" y="239"/>
                  </a:cubicBezTo>
                  <a:cubicBezTo>
                    <a:pt x="1229" y="0"/>
                    <a:pt x="1273" y="72"/>
                    <a:pt x="1309" y="39"/>
                  </a:cubicBezTo>
                  <a:cubicBezTo>
                    <a:pt x="1345" y="6"/>
                    <a:pt x="1302" y="39"/>
                    <a:pt x="1300" y="39"/>
                  </a:cubicBezTo>
                </a:path>
              </a:pathLst>
            </a:custGeom>
            <a:noFill/>
            <a:ln w="57150">
              <a:solidFill>
                <a:srgbClr val="FFFF00"/>
              </a:solidFill>
              <a:round/>
              <a:headEnd type="none" w="lg" len="lg"/>
              <a:tailEnd type="none" w="lg" len="lg"/>
            </a:ln>
            <a:extLst>
              <a:ext uri="{909E8E84-426E-40DD-AFC4-6F175D3DCCD1}">
                <a14:hiddenFill xmlns:a14="http://schemas.microsoft.com/office/drawing/2010/main" xmlns="">
                  <a:solidFill>
                    <a:srgbClr val="FFFFFF"/>
                  </a:solidFill>
                </a14:hiddenFill>
              </a:ext>
            </a:extLst>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grpSp>
      <p:sp>
        <p:nvSpPr>
          <p:cNvPr id="45066" name="Line 18"/>
          <p:cNvSpPr>
            <a:spLocks noChangeShapeType="1"/>
          </p:cNvSpPr>
          <p:nvPr/>
        </p:nvSpPr>
        <p:spPr bwMode="auto">
          <a:xfrm>
            <a:off x="2509838" y="1493838"/>
            <a:ext cx="0" cy="3314700"/>
          </a:xfrm>
          <a:prstGeom prst="line">
            <a:avLst/>
          </a:prstGeom>
          <a:noFill/>
          <a:ln w="38100">
            <a:solidFill>
              <a:srgbClr val="66FF33"/>
            </a:solidFill>
            <a:round/>
            <a:headEnd type="none" w="lg" len="lg"/>
            <a:tailEnd type="arrow" w="med" len="med"/>
          </a:ln>
          <a:extLst>
            <a:ext uri="{909E8E84-426E-40DD-AFC4-6F175D3DCCD1}">
              <a14:hiddenFill xmlns:a14="http://schemas.microsoft.com/office/drawing/2010/main" xmlns="">
                <a:noFill/>
              </a14:hiddenFill>
            </a:ext>
          </a:extLst>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5067" name="Text Box 19"/>
          <p:cNvSpPr txBox="1">
            <a:spLocks noChangeArrowheads="1"/>
          </p:cNvSpPr>
          <p:nvPr/>
        </p:nvSpPr>
        <p:spPr bwMode="auto">
          <a:xfrm>
            <a:off x="1827213" y="4960938"/>
            <a:ext cx="704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ctr" defTabSz="914400" eaLnBrk="0" fontAlgn="base" hangingPunct="0">
              <a:spcBef>
                <a:spcPct val="0"/>
              </a:spcBef>
              <a:spcAft>
                <a:spcPct val="0"/>
              </a:spcAft>
            </a:pPr>
            <a:r>
              <a:rPr lang="en-US" sz="1800" smtClean="0">
                <a:solidFill>
                  <a:srgbClr val="00FF00"/>
                </a:solidFill>
              </a:rPr>
              <a:t>2.5%</a:t>
            </a:r>
          </a:p>
        </p:txBody>
      </p:sp>
      <p:sp>
        <p:nvSpPr>
          <p:cNvPr id="45068" name="Text Box 20"/>
          <p:cNvSpPr txBox="1">
            <a:spLocks noChangeArrowheads="1"/>
          </p:cNvSpPr>
          <p:nvPr/>
        </p:nvSpPr>
        <p:spPr bwMode="auto">
          <a:xfrm>
            <a:off x="5764213" y="4960938"/>
            <a:ext cx="704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ctr" defTabSz="914400" eaLnBrk="0" fontAlgn="base" hangingPunct="0">
              <a:spcBef>
                <a:spcPct val="0"/>
              </a:spcBef>
              <a:spcAft>
                <a:spcPct val="0"/>
              </a:spcAft>
            </a:pPr>
            <a:r>
              <a:rPr lang="en-US" sz="1800" smtClean="0">
                <a:solidFill>
                  <a:srgbClr val="00FF00"/>
                </a:solidFill>
              </a:rPr>
              <a:t>2.5%</a:t>
            </a:r>
          </a:p>
        </p:txBody>
      </p:sp>
      <p:sp>
        <p:nvSpPr>
          <p:cNvPr id="45069" name="Text Box 21"/>
          <p:cNvSpPr txBox="1">
            <a:spLocks noChangeArrowheads="1"/>
          </p:cNvSpPr>
          <p:nvPr/>
        </p:nvSpPr>
        <p:spPr bwMode="auto">
          <a:xfrm>
            <a:off x="3862388" y="496093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ctr" defTabSz="914400" eaLnBrk="0" fontAlgn="base" hangingPunct="0">
              <a:spcBef>
                <a:spcPct val="0"/>
              </a:spcBef>
              <a:spcAft>
                <a:spcPct val="0"/>
              </a:spcAft>
            </a:pPr>
            <a:r>
              <a:rPr lang="en-US" sz="1800" smtClean="0"/>
              <a:t>95%</a:t>
            </a:r>
          </a:p>
        </p:txBody>
      </p:sp>
      <p:sp>
        <p:nvSpPr>
          <p:cNvPr id="45070" name="Line 22"/>
          <p:cNvSpPr>
            <a:spLocks noChangeShapeType="1"/>
          </p:cNvSpPr>
          <p:nvPr/>
        </p:nvSpPr>
        <p:spPr bwMode="auto">
          <a:xfrm flipH="1">
            <a:off x="2800350" y="5132388"/>
            <a:ext cx="976313" cy="0"/>
          </a:xfrm>
          <a:prstGeom prst="line">
            <a:avLst/>
          </a:prstGeom>
          <a:noFill/>
          <a:ln w="12700">
            <a:solidFill>
              <a:srgbClr val="FFFF00"/>
            </a:solidFill>
            <a:round/>
            <a:headEnd type="none" w="lg" len="lg"/>
            <a:tailEnd type="triangle" w="lg" len="lg"/>
          </a:ln>
          <a:extLst>
            <a:ext uri="{909E8E84-426E-40DD-AFC4-6F175D3DCCD1}">
              <a14:hiddenFill xmlns:a14="http://schemas.microsoft.com/office/drawing/2010/main" xmlns="">
                <a:noFill/>
              </a14:hiddenFill>
            </a:ext>
          </a:extLst>
        </p:spPr>
        <p:txBody>
          <a:bodyPr wrap="none"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5071" name="Line 23"/>
          <p:cNvSpPr>
            <a:spLocks noChangeShapeType="1"/>
          </p:cNvSpPr>
          <p:nvPr/>
        </p:nvSpPr>
        <p:spPr bwMode="auto">
          <a:xfrm>
            <a:off x="4529138" y="5132388"/>
            <a:ext cx="976312" cy="0"/>
          </a:xfrm>
          <a:prstGeom prst="line">
            <a:avLst/>
          </a:prstGeom>
          <a:noFill/>
          <a:ln w="12700">
            <a:solidFill>
              <a:srgbClr val="FFFF00"/>
            </a:solidFill>
            <a:round/>
            <a:headEnd type="none" w="lg" len="lg"/>
            <a:tailEnd type="triangle" w="lg" len="lg"/>
          </a:ln>
          <a:extLst>
            <a:ext uri="{909E8E84-426E-40DD-AFC4-6F175D3DCCD1}">
              <a14:hiddenFill xmlns:a14="http://schemas.microsoft.com/office/drawing/2010/main" xmlns="">
                <a:noFill/>
              </a14:hiddenFill>
            </a:ext>
          </a:extLst>
        </p:spPr>
        <p:txBody>
          <a:bodyPr wrap="none"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5072" name="Text Box 26"/>
          <p:cNvSpPr txBox="1">
            <a:spLocks noChangeArrowheads="1"/>
          </p:cNvSpPr>
          <p:nvPr/>
        </p:nvSpPr>
        <p:spPr bwMode="auto">
          <a:xfrm rot="16135109" flipH="1">
            <a:off x="1655763" y="4241800"/>
            <a:ext cx="2984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anchor="ctr">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ctr" defTabSz="914400" eaLnBrk="0" fontAlgn="base" hangingPunct="0">
              <a:spcBef>
                <a:spcPct val="0"/>
              </a:spcBef>
              <a:spcAft>
                <a:spcPct val="0"/>
              </a:spcAft>
            </a:pPr>
            <a:r>
              <a:rPr lang="en-US" sz="3600" b="1" smtClean="0"/>
              <a:t>8</a:t>
            </a:r>
          </a:p>
        </p:txBody>
      </p:sp>
      <p:sp>
        <p:nvSpPr>
          <p:cNvPr id="45073" name="Text Box 27"/>
          <p:cNvSpPr txBox="1">
            <a:spLocks noChangeArrowheads="1"/>
          </p:cNvSpPr>
          <p:nvPr/>
        </p:nvSpPr>
        <p:spPr bwMode="auto">
          <a:xfrm rot="16135109" flipH="1">
            <a:off x="6403975" y="4241800"/>
            <a:ext cx="2984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anchor="ctr">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ctr" defTabSz="914400" eaLnBrk="0" fontAlgn="base" hangingPunct="0">
              <a:spcBef>
                <a:spcPct val="0"/>
              </a:spcBef>
              <a:spcAft>
                <a:spcPct val="0"/>
              </a:spcAft>
            </a:pPr>
            <a:r>
              <a:rPr lang="en-US" sz="3600" b="1" smtClean="0"/>
              <a:t>8</a:t>
            </a:r>
          </a:p>
        </p:txBody>
      </p:sp>
      <p:sp>
        <p:nvSpPr>
          <p:cNvPr id="45074" name="Text Box 28"/>
          <p:cNvSpPr txBox="1">
            <a:spLocks noChangeArrowheads="1"/>
          </p:cNvSpPr>
          <p:nvPr/>
        </p:nvSpPr>
        <p:spPr bwMode="auto">
          <a:xfrm>
            <a:off x="501650" y="5880100"/>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defTabSz="914400" eaLnBrk="0" fontAlgn="base" hangingPunct="0">
              <a:spcBef>
                <a:spcPct val="0"/>
              </a:spcBef>
              <a:spcAft>
                <a:spcPct val="0"/>
              </a:spcAft>
            </a:pPr>
            <a:endParaRPr lang="it-IT" sz="1400" b="1" smtClean="0"/>
          </a:p>
        </p:txBody>
      </p:sp>
    </p:spTree>
    <p:extLst>
      <p:ext uri="{BB962C8B-B14F-4D97-AF65-F5344CB8AC3E}">
        <p14:creationId xmlns:p14="http://schemas.microsoft.com/office/powerpoint/2010/main" xmlns="" val="4132388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5881688" y="2141538"/>
            <a:ext cx="0" cy="3314700"/>
          </a:xfrm>
          <a:prstGeom prst="line">
            <a:avLst/>
          </a:prstGeom>
          <a:noFill/>
          <a:ln w="38100">
            <a:solidFill>
              <a:srgbClr val="66FF33"/>
            </a:solidFill>
            <a:round/>
            <a:headEnd type="none" w="lg" len="lg"/>
            <a:tailEnd type="arrow" w="med" len="med"/>
          </a:ln>
          <a:extLst>
            <a:ext uri="{909E8E84-426E-40DD-AFC4-6F175D3DCCD1}">
              <a14:hiddenFill xmlns:a14="http://schemas.microsoft.com/office/drawing/2010/main" xmlns="">
                <a:noFill/>
              </a14:hiddenFill>
            </a:ext>
          </a:extLst>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7107" name="Text Box 3"/>
          <p:cNvSpPr txBox="1">
            <a:spLocks noChangeArrowheads="1"/>
          </p:cNvSpPr>
          <p:nvPr/>
        </p:nvSpPr>
        <p:spPr bwMode="auto">
          <a:xfrm>
            <a:off x="565150" y="547688"/>
            <a:ext cx="77692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algn="ctr" defTabSz="914400" eaLnBrk="0" fontAlgn="base" hangingPunct="0">
              <a:spcBef>
                <a:spcPct val="0"/>
              </a:spcBef>
              <a:spcAft>
                <a:spcPct val="0"/>
              </a:spcAft>
            </a:pPr>
            <a:r>
              <a:rPr lang="en-US" b="1" smtClean="0">
                <a:solidFill>
                  <a:srgbClr val="FFFFFF"/>
                </a:solidFill>
              </a:rPr>
              <a:t>“Normal” values for continuous laboratory variables</a:t>
            </a:r>
          </a:p>
          <a:p>
            <a:pPr algn="ctr" defTabSz="914400" eaLnBrk="0" fontAlgn="base" hangingPunct="0">
              <a:spcBef>
                <a:spcPct val="0"/>
              </a:spcBef>
              <a:spcAft>
                <a:spcPct val="0"/>
              </a:spcAft>
            </a:pPr>
            <a:r>
              <a:rPr lang="en-US" b="1" smtClean="0">
                <a:solidFill>
                  <a:srgbClr val="FFFFFF"/>
                </a:solidFill>
              </a:rPr>
              <a:t>The percentile approach</a:t>
            </a:r>
          </a:p>
        </p:txBody>
      </p:sp>
      <p:grpSp>
        <p:nvGrpSpPr>
          <p:cNvPr id="2" name="Group 4"/>
          <p:cNvGrpSpPr>
            <a:grpSpLocks/>
          </p:cNvGrpSpPr>
          <p:nvPr/>
        </p:nvGrpSpPr>
        <p:grpSpPr bwMode="auto">
          <a:xfrm>
            <a:off x="2767013" y="5246688"/>
            <a:ext cx="2871787" cy="157162"/>
            <a:chOff x="1725" y="3305"/>
            <a:chExt cx="1809" cy="99"/>
          </a:xfrm>
        </p:grpSpPr>
        <p:sp>
          <p:nvSpPr>
            <p:cNvPr id="47115" name="Oval 5"/>
            <p:cNvSpPr>
              <a:spLocks noChangeArrowheads="1"/>
            </p:cNvSpPr>
            <p:nvPr/>
          </p:nvSpPr>
          <p:spPr bwMode="auto">
            <a:xfrm>
              <a:off x="1725" y="3305"/>
              <a:ext cx="93" cy="95"/>
            </a:xfrm>
            <a:prstGeom prst="ellipse">
              <a:avLst/>
            </a:prstGeom>
            <a:solidFill>
              <a:srgbClr val="CC3300"/>
            </a:solidFill>
            <a:ln w="12700">
              <a:solidFill>
                <a:srgbClr val="FFFF00"/>
              </a:solidFill>
              <a:round/>
              <a:headEnd type="none" w="lg" len="lg"/>
              <a:tailEnd type="none" w="lg" len="lg"/>
            </a:ln>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7116" name="Oval 6"/>
            <p:cNvSpPr>
              <a:spLocks noChangeArrowheads="1"/>
            </p:cNvSpPr>
            <p:nvPr/>
          </p:nvSpPr>
          <p:spPr bwMode="auto">
            <a:xfrm>
              <a:off x="2100" y="3305"/>
              <a:ext cx="93" cy="95"/>
            </a:xfrm>
            <a:prstGeom prst="ellipse">
              <a:avLst/>
            </a:prstGeom>
            <a:solidFill>
              <a:srgbClr val="CC3300"/>
            </a:solidFill>
            <a:ln w="12700">
              <a:solidFill>
                <a:srgbClr val="FFFF00"/>
              </a:solidFill>
              <a:round/>
              <a:headEnd type="none" w="lg" len="lg"/>
              <a:tailEnd type="none" w="lg" len="lg"/>
            </a:ln>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7117" name="Oval 7"/>
            <p:cNvSpPr>
              <a:spLocks noChangeArrowheads="1"/>
            </p:cNvSpPr>
            <p:nvPr/>
          </p:nvSpPr>
          <p:spPr bwMode="auto">
            <a:xfrm>
              <a:off x="3165" y="3306"/>
              <a:ext cx="93" cy="95"/>
            </a:xfrm>
            <a:prstGeom prst="ellipse">
              <a:avLst/>
            </a:prstGeom>
            <a:solidFill>
              <a:srgbClr val="CC3300"/>
            </a:solidFill>
            <a:ln w="12700">
              <a:solidFill>
                <a:srgbClr val="FFFF00"/>
              </a:solidFill>
              <a:round/>
              <a:headEnd type="none" w="lg" len="lg"/>
              <a:tailEnd type="none" w="lg" len="lg"/>
            </a:ln>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7118" name="Oval 8"/>
            <p:cNvSpPr>
              <a:spLocks noChangeArrowheads="1"/>
            </p:cNvSpPr>
            <p:nvPr/>
          </p:nvSpPr>
          <p:spPr bwMode="auto">
            <a:xfrm>
              <a:off x="2433" y="3305"/>
              <a:ext cx="93" cy="95"/>
            </a:xfrm>
            <a:prstGeom prst="ellipse">
              <a:avLst/>
            </a:prstGeom>
            <a:solidFill>
              <a:srgbClr val="CC3300"/>
            </a:solidFill>
            <a:ln w="12700">
              <a:solidFill>
                <a:srgbClr val="FFFF00"/>
              </a:solidFill>
              <a:round/>
              <a:headEnd type="none" w="lg" len="lg"/>
              <a:tailEnd type="none" w="lg" len="lg"/>
            </a:ln>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7119" name="Oval 9"/>
            <p:cNvSpPr>
              <a:spLocks noChangeArrowheads="1"/>
            </p:cNvSpPr>
            <p:nvPr/>
          </p:nvSpPr>
          <p:spPr bwMode="auto">
            <a:xfrm>
              <a:off x="3441" y="3309"/>
              <a:ext cx="93" cy="95"/>
            </a:xfrm>
            <a:prstGeom prst="ellipse">
              <a:avLst/>
            </a:prstGeom>
            <a:solidFill>
              <a:srgbClr val="CC3300"/>
            </a:solidFill>
            <a:ln w="12700">
              <a:solidFill>
                <a:srgbClr val="FFFF00"/>
              </a:solidFill>
              <a:round/>
              <a:headEnd type="none" w="lg" len="lg"/>
              <a:tailEnd type="none" w="lg" len="lg"/>
            </a:ln>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7120" name="Oval 10"/>
            <p:cNvSpPr>
              <a:spLocks noChangeArrowheads="1"/>
            </p:cNvSpPr>
            <p:nvPr/>
          </p:nvSpPr>
          <p:spPr bwMode="auto">
            <a:xfrm>
              <a:off x="2841" y="3305"/>
              <a:ext cx="93" cy="95"/>
            </a:xfrm>
            <a:prstGeom prst="ellipse">
              <a:avLst/>
            </a:prstGeom>
            <a:solidFill>
              <a:srgbClr val="CC3300"/>
            </a:solidFill>
            <a:ln w="12700">
              <a:solidFill>
                <a:srgbClr val="FFFF00"/>
              </a:solidFill>
              <a:round/>
              <a:headEnd type="none" w="lg" len="lg"/>
              <a:tailEnd type="none" w="lg" len="lg"/>
            </a:ln>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grpSp>
      <p:sp>
        <p:nvSpPr>
          <p:cNvPr id="47109" name="Text Box 11"/>
          <p:cNvSpPr txBox="1">
            <a:spLocks noChangeArrowheads="1"/>
          </p:cNvSpPr>
          <p:nvPr/>
        </p:nvSpPr>
        <p:spPr bwMode="auto">
          <a:xfrm>
            <a:off x="6119813" y="2763838"/>
            <a:ext cx="2851150" cy="146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400">
                <a:solidFill>
                  <a:srgbClr val="FFFF00"/>
                </a:solidFill>
                <a:latin typeface="Arial" charset="0"/>
                <a:ea typeface="ＭＳ Ｐゴシック" charset="-128"/>
              </a:defRPr>
            </a:lvl1pPr>
            <a:lvl2pPr marL="37931725" indent="-37474525">
              <a:defRPr sz="2400">
                <a:solidFill>
                  <a:srgbClr val="FFFF00"/>
                </a:solidFill>
                <a:latin typeface="Arial" charset="0"/>
                <a:ea typeface="ＭＳ Ｐゴシック" charset="-128"/>
              </a:defRPr>
            </a:lvl2pPr>
            <a:lvl3pPr>
              <a:defRPr sz="2400">
                <a:solidFill>
                  <a:srgbClr val="FFFF00"/>
                </a:solidFill>
                <a:latin typeface="Arial" charset="0"/>
                <a:ea typeface="ＭＳ Ｐゴシック" charset="-128"/>
              </a:defRPr>
            </a:lvl3pPr>
            <a:lvl4pPr>
              <a:defRPr sz="2400">
                <a:solidFill>
                  <a:srgbClr val="FFFF00"/>
                </a:solidFill>
                <a:latin typeface="Arial" charset="0"/>
                <a:ea typeface="ＭＳ Ｐゴシック" charset="-128"/>
              </a:defRPr>
            </a:lvl4pPr>
            <a:lvl5pPr>
              <a:defRPr sz="2400">
                <a:solidFill>
                  <a:srgbClr val="FFFF00"/>
                </a:solidFill>
                <a:latin typeface="Arial" charset="0"/>
                <a:ea typeface="ＭＳ Ｐゴシック" charset="-128"/>
              </a:defRPr>
            </a:lvl5pPr>
            <a:lvl6pPr marL="457200" eaLnBrk="0" fontAlgn="base" hangingPunct="0">
              <a:spcBef>
                <a:spcPct val="0"/>
              </a:spcBef>
              <a:spcAft>
                <a:spcPct val="0"/>
              </a:spcAft>
              <a:defRPr sz="2400">
                <a:solidFill>
                  <a:srgbClr val="FFFF00"/>
                </a:solidFill>
                <a:latin typeface="Arial" charset="0"/>
                <a:ea typeface="ＭＳ Ｐゴシック" charset="-128"/>
              </a:defRPr>
            </a:lvl6pPr>
            <a:lvl7pPr marL="914400" eaLnBrk="0" fontAlgn="base" hangingPunct="0">
              <a:spcBef>
                <a:spcPct val="0"/>
              </a:spcBef>
              <a:spcAft>
                <a:spcPct val="0"/>
              </a:spcAft>
              <a:defRPr sz="2400">
                <a:solidFill>
                  <a:srgbClr val="FFFF00"/>
                </a:solidFill>
                <a:latin typeface="Arial" charset="0"/>
                <a:ea typeface="ＭＳ Ｐゴシック" charset="-128"/>
              </a:defRPr>
            </a:lvl7pPr>
            <a:lvl8pPr marL="1371600" eaLnBrk="0" fontAlgn="base" hangingPunct="0">
              <a:spcBef>
                <a:spcPct val="0"/>
              </a:spcBef>
              <a:spcAft>
                <a:spcPct val="0"/>
              </a:spcAft>
              <a:defRPr sz="2400">
                <a:solidFill>
                  <a:srgbClr val="FFFF00"/>
                </a:solidFill>
                <a:latin typeface="Arial" charset="0"/>
                <a:ea typeface="ＭＳ Ｐゴシック" charset="-128"/>
              </a:defRPr>
            </a:lvl8pPr>
            <a:lvl9pPr marL="1828800" eaLnBrk="0" fontAlgn="base" hangingPunct="0">
              <a:spcBef>
                <a:spcPct val="0"/>
              </a:spcBef>
              <a:spcAft>
                <a:spcPct val="0"/>
              </a:spcAft>
              <a:defRPr sz="2400">
                <a:solidFill>
                  <a:srgbClr val="FFFF00"/>
                </a:solidFill>
                <a:latin typeface="Arial" charset="0"/>
                <a:ea typeface="ＭＳ Ｐゴシック" charset="-128"/>
              </a:defRPr>
            </a:lvl9pPr>
          </a:lstStyle>
          <a:p>
            <a:pPr defTabSz="914400" eaLnBrk="0" fontAlgn="base" hangingPunct="0">
              <a:spcBef>
                <a:spcPct val="0"/>
              </a:spcBef>
              <a:spcAft>
                <a:spcPct val="0"/>
              </a:spcAft>
            </a:pPr>
            <a:endParaRPr lang="en-US" sz="1800" smtClean="0">
              <a:solidFill>
                <a:srgbClr val="FFFFFF"/>
              </a:solidFill>
              <a:sym typeface="Symbol" pitchFamily="18" charset="2"/>
            </a:endParaRPr>
          </a:p>
          <a:p>
            <a:pPr defTabSz="914400" eaLnBrk="0" fontAlgn="base" hangingPunct="0">
              <a:spcBef>
                <a:spcPct val="0"/>
              </a:spcBef>
              <a:spcAft>
                <a:spcPct val="0"/>
              </a:spcAft>
            </a:pPr>
            <a:r>
              <a:rPr lang="en-US" sz="1800" smtClean="0">
                <a:solidFill>
                  <a:srgbClr val="66FF33"/>
                </a:solidFill>
                <a:sym typeface="Symbol" pitchFamily="18" charset="2"/>
              </a:rPr>
              <a:t>95th percentile</a:t>
            </a:r>
          </a:p>
          <a:p>
            <a:pPr defTabSz="914400" eaLnBrk="0" fontAlgn="base" hangingPunct="0">
              <a:spcBef>
                <a:spcPct val="0"/>
              </a:spcBef>
              <a:spcAft>
                <a:spcPct val="0"/>
              </a:spcAft>
            </a:pPr>
            <a:endParaRPr lang="en-US" sz="1800" smtClean="0">
              <a:solidFill>
                <a:srgbClr val="66FF33"/>
              </a:solidFill>
              <a:sym typeface="Symbol" pitchFamily="18" charset="2"/>
            </a:endParaRPr>
          </a:p>
          <a:p>
            <a:pPr defTabSz="914400" eaLnBrk="0" fontAlgn="base" hangingPunct="0">
              <a:spcBef>
                <a:spcPct val="0"/>
              </a:spcBef>
              <a:spcAft>
                <a:spcPct val="0"/>
              </a:spcAft>
            </a:pPr>
            <a:endParaRPr lang="en-US" sz="1800" smtClean="0">
              <a:solidFill>
                <a:srgbClr val="66FF33"/>
              </a:solidFill>
              <a:sym typeface="Symbol" pitchFamily="18" charset="2"/>
            </a:endParaRPr>
          </a:p>
          <a:p>
            <a:pPr defTabSz="914400" eaLnBrk="0" fontAlgn="base" hangingPunct="0">
              <a:spcBef>
                <a:spcPct val="0"/>
              </a:spcBef>
              <a:spcAft>
                <a:spcPct val="0"/>
              </a:spcAft>
            </a:pPr>
            <a:r>
              <a:rPr lang="en-US" sz="1800" smtClean="0">
                <a:solidFill>
                  <a:srgbClr val="66FF33"/>
                </a:solidFill>
                <a:sym typeface="Symbol" pitchFamily="18" charset="2"/>
              </a:rPr>
              <a:t>of the “normal population” </a:t>
            </a:r>
            <a:endParaRPr lang="en-US" sz="1800" smtClean="0">
              <a:solidFill>
                <a:srgbClr val="66FF33"/>
              </a:solidFill>
            </a:endParaRPr>
          </a:p>
        </p:txBody>
      </p:sp>
      <p:sp>
        <p:nvSpPr>
          <p:cNvPr id="47110" name="Line 12"/>
          <p:cNvSpPr>
            <a:spLocks noChangeShapeType="1"/>
          </p:cNvSpPr>
          <p:nvPr/>
        </p:nvSpPr>
        <p:spPr bwMode="auto">
          <a:xfrm flipV="1">
            <a:off x="1495425" y="1962150"/>
            <a:ext cx="0" cy="3494088"/>
          </a:xfrm>
          <a:prstGeom prst="line">
            <a:avLst/>
          </a:prstGeom>
          <a:noFill/>
          <a:ln w="38100">
            <a:solidFill>
              <a:srgbClr val="FFFFFF"/>
            </a:solidFill>
            <a:round/>
            <a:headEnd type="none" w="lg" len="lg"/>
            <a:tailEnd type="arrow" w="med" len="med"/>
          </a:ln>
          <a:extLst>
            <a:ext uri="{909E8E84-426E-40DD-AFC4-6F175D3DCCD1}">
              <a14:hiddenFill xmlns:a14="http://schemas.microsoft.com/office/drawing/2010/main" xmlns="">
                <a:noFill/>
              </a14:hiddenFill>
            </a:ext>
          </a:extLst>
        </p:spPr>
        <p:txBody>
          <a:bodyPr wrap="none"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7111" name="Line 13"/>
          <p:cNvSpPr>
            <a:spLocks noChangeShapeType="1"/>
          </p:cNvSpPr>
          <p:nvPr/>
        </p:nvSpPr>
        <p:spPr bwMode="auto">
          <a:xfrm>
            <a:off x="1495425" y="5456238"/>
            <a:ext cx="5416550" cy="0"/>
          </a:xfrm>
          <a:prstGeom prst="line">
            <a:avLst/>
          </a:prstGeom>
          <a:noFill/>
          <a:ln w="38100">
            <a:solidFill>
              <a:srgbClr val="FFFFFF"/>
            </a:solidFill>
            <a:round/>
            <a:headEnd type="none" w="lg" len="lg"/>
            <a:tailEnd type="arrow" w="med" len="med"/>
          </a:ln>
          <a:extLst>
            <a:ext uri="{909E8E84-426E-40DD-AFC4-6F175D3DCCD1}">
              <a14:hiddenFill xmlns:a14="http://schemas.microsoft.com/office/drawing/2010/main" xmlns="">
                <a:noFill/>
              </a14:hiddenFill>
            </a:ext>
          </a:extLst>
        </p:spPr>
        <p:txBody>
          <a:bodyPr wrap="none"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7112" name="Line 14"/>
          <p:cNvSpPr>
            <a:spLocks noChangeShapeType="1"/>
          </p:cNvSpPr>
          <p:nvPr/>
        </p:nvSpPr>
        <p:spPr bwMode="auto">
          <a:xfrm>
            <a:off x="4265613" y="2141538"/>
            <a:ext cx="4762" cy="3314700"/>
          </a:xfrm>
          <a:prstGeom prst="line">
            <a:avLst/>
          </a:prstGeom>
          <a:noFill/>
          <a:ln w="28575">
            <a:solidFill>
              <a:srgbClr val="FFFF00"/>
            </a:solidFill>
            <a:prstDash val="dash"/>
            <a:round/>
            <a:headEnd type="none" w="lg" len="lg"/>
            <a:tailEnd type="none" w="lg" len="lg"/>
          </a:ln>
          <a:extLst>
            <a:ext uri="{909E8E84-426E-40DD-AFC4-6F175D3DCCD1}">
              <a14:hiddenFill xmlns:a14="http://schemas.microsoft.com/office/drawing/2010/main" xmlns="">
                <a:noFill/>
              </a14:hiddenFill>
            </a:ext>
          </a:extLst>
        </p:spPr>
        <p:txBody>
          <a:bodyPr wrap="none"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7113" name="Freeform 16"/>
          <p:cNvSpPr>
            <a:spLocks/>
          </p:cNvSpPr>
          <p:nvPr/>
        </p:nvSpPr>
        <p:spPr bwMode="auto">
          <a:xfrm>
            <a:off x="2163763" y="2809875"/>
            <a:ext cx="2135187" cy="2719388"/>
          </a:xfrm>
          <a:custGeom>
            <a:avLst/>
            <a:gdLst>
              <a:gd name="T0" fmla="*/ 0 w 1345"/>
              <a:gd name="T1" fmla="*/ 2147483647 h 1713"/>
              <a:gd name="T2" fmla="*/ 1078626622 w 1345"/>
              <a:gd name="T3" fmla="*/ 2147483647 h 1713"/>
              <a:gd name="T4" fmla="*/ 2147483647 w 1345"/>
              <a:gd name="T5" fmla="*/ 602318248 h 1713"/>
              <a:gd name="T6" fmla="*/ 2147483647 w 1345"/>
              <a:gd name="T7" fmla="*/ 98286906 h 1713"/>
              <a:gd name="T8" fmla="*/ 2147483647 w 1345"/>
              <a:gd name="T9" fmla="*/ 98286906 h 1713"/>
              <a:gd name="T10" fmla="*/ 0 60000 65536"/>
              <a:gd name="T11" fmla="*/ 0 60000 65536"/>
              <a:gd name="T12" fmla="*/ 0 60000 65536"/>
              <a:gd name="T13" fmla="*/ 0 60000 65536"/>
              <a:gd name="T14" fmla="*/ 0 60000 65536"/>
              <a:gd name="T15" fmla="*/ 0 w 1345"/>
              <a:gd name="T16" fmla="*/ 0 h 1713"/>
              <a:gd name="T17" fmla="*/ 1345 w 1345"/>
              <a:gd name="T18" fmla="*/ 1713 h 1713"/>
            </a:gdLst>
            <a:ahLst/>
            <a:cxnLst>
              <a:cxn ang="T10">
                <a:pos x="T0" y="T1"/>
              </a:cxn>
              <a:cxn ang="T11">
                <a:pos x="T2" y="T3"/>
              </a:cxn>
              <a:cxn ang="T12">
                <a:pos x="T4" y="T5"/>
              </a:cxn>
              <a:cxn ang="T13">
                <a:pos x="T6" y="T7"/>
              </a:cxn>
              <a:cxn ang="T14">
                <a:pos x="T8" y="T9"/>
              </a:cxn>
            </a:cxnLst>
            <a:rect l="T15" t="T16" r="T17" b="T18"/>
            <a:pathLst>
              <a:path w="1345" h="1713">
                <a:moveTo>
                  <a:pt x="0" y="1658"/>
                </a:moveTo>
                <a:cubicBezTo>
                  <a:pt x="70" y="1628"/>
                  <a:pt x="248" y="1713"/>
                  <a:pt x="428" y="1476"/>
                </a:cubicBezTo>
                <a:cubicBezTo>
                  <a:pt x="608" y="1239"/>
                  <a:pt x="935" y="478"/>
                  <a:pt x="1082" y="239"/>
                </a:cubicBezTo>
                <a:cubicBezTo>
                  <a:pt x="1229" y="0"/>
                  <a:pt x="1273" y="72"/>
                  <a:pt x="1309" y="39"/>
                </a:cubicBezTo>
                <a:cubicBezTo>
                  <a:pt x="1345" y="6"/>
                  <a:pt x="1302" y="39"/>
                  <a:pt x="1300" y="39"/>
                </a:cubicBezTo>
              </a:path>
            </a:pathLst>
          </a:custGeom>
          <a:noFill/>
          <a:ln w="57150">
            <a:solidFill>
              <a:srgbClr val="FFFF00"/>
            </a:solidFill>
            <a:round/>
            <a:headEnd type="none" w="lg" len="lg"/>
            <a:tailEnd type="none" w="lg" len="lg"/>
          </a:ln>
          <a:extLst>
            <a:ext uri="{909E8E84-426E-40DD-AFC4-6F175D3DCCD1}">
              <a14:hiddenFill xmlns:a14="http://schemas.microsoft.com/office/drawing/2010/main" xmlns="">
                <a:solidFill>
                  <a:srgbClr val="FFFFFF"/>
                </a:solidFill>
              </a14:hiddenFill>
            </a:ext>
          </a:extLst>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
        <p:nvSpPr>
          <p:cNvPr id="47114" name="Freeform 17"/>
          <p:cNvSpPr>
            <a:spLocks/>
          </p:cNvSpPr>
          <p:nvPr/>
        </p:nvSpPr>
        <p:spPr bwMode="auto">
          <a:xfrm>
            <a:off x="4217988" y="2817813"/>
            <a:ext cx="2135187" cy="2684462"/>
          </a:xfrm>
          <a:custGeom>
            <a:avLst/>
            <a:gdLst>
              <a:gd name="T0" fmla="*/ 2147483647 w 1345"/>
              <a:gd name="T1" fmla="*/ 2147483647 h 1691"/>
              <a:gd name="T2" fmla="*/ 2147483647 w 1345"/>
              <a:gd name="T3" fmla="*/ 2147483647 h 1691"/>
              <a:gd name="T4" fmla="*/ 2147483647 w 1345"/>
              <a:gd name="T5" fmla="*/ 2147483647 h 1691"/>
              <a:gd name="T6" fmla="*/ 662800145 w 1345"/>
              <a:gd name="T7" fmla="*/ 604837387 h 1691"/>
              <a:gd name="T8" fmla="*/ 90725604 w 1345"/>
              <a:gd name="T9" fmla="*/ 100806231 h 1691"/>
              <a:gd name="T10" fmla="*/ 113406211 w 1345"/>
              <a:gd name="T11" fmla="*/ 100806231 h 1691"/>
              <a:gd name="T12" fmla="*/ 0 60000 65536"/>
              <a:gd name="T13" fmla="*/ 0 60000 65536"/>
              <a:gd name="T14" fmla="*/ 0 60000 65536"/>
              <a:gd name="T15" fmla="*/ 0 60000 65536"/>
              <a:gd name="T16" fmla="*/ 0 60000 65536"/>
              <a:gd name="T17" fmla="*/ 0 60000 65536"/>
              <a:gd name="T18" fmla="*/ 0 w 1345"/>
              <a:gd name="T19" fmla="*/ 0 h 1691"/>
              <a:gd name="T20" fmla="*/ 1345 w 1345"/>
              <a:gd name="T21" fmla="*/ 1691 h 1691"/>
            </a:gdLst>
            <a:ahLst/>
            <a:cxnLst>
              <a:cxn ang="T12">
                <a:pos x="T0" y="T1"/>
              </a:cxn>
              <a:cxn ang="T13">
                <a:pos x="T2" y="T3"/>
              </a:cxn>
              <a:cxn ang="T14">
                <a:pos x="T4" y="T5"/>
              </a:cxn>
              <a:cxn ang="T15">
                <a:pos x="T6" y="T7"/>
              </a:cxn>
              <a:cxn ang="T16">
                <a:pos x="T8" y="T9"/>
              </a:cxn>
              <a:cxn ang="T17">
                <a:pos x="T10" y="T11"/>
              </a:cxn>
            </a:cxnLst>
            <a:rect l="T18" t="T19" r="T20" b="T21"/>
            <a:pathLst>
              <a:path w="1345" h="1691">
                <a:moveTo>
                  <a:pt x="1345" y="1659"/>
                </a:moveTo>
                <a:cubicBezTo>
                  <a:pt x="1309" y="1633"/>
                  <a:pt x="1199" y="1531"/>
                  <a:pt x="1131" y="1501"/>
                </a:cubicBezTo>
                <a:cubicBezTo>
                  <a:pt x="1063" y="1471"/>
                  <a:pt x="1080" y="1691"/>
                  <a:pt x="935" y="1481"/>
                </a:cubicBezTo>
                <a:cubicBezTo>
                  <a:pt x="790" y="1271"/>
                  <a:pt x="413" y="480"/>
                  <a:pt x="263" y="240"/>
                </a:cubicBezTo>
                <a:cubicBezTo>
                  <a:pt x="113" y="0"/>
                  <a:pt x="72" y="73"/>
                  <a:pt x="36" y="40"/>
                </a:cubicBezTo>
                <a:cubicBezTo>
                  <a:pt x="0" y="7"/>
                  <a:pt x="43" y="40"/>
                  <a:pt x="45" y="40"/>
                </a:cubicBezTo>
              </a:path>
            </a:pathLst>
          </a:custGeom>
          <a:noFill/>
          <a:ln w="57150">
            <a:solidFill>
              <a:srgbClr val="FFFF00"/>
            </a:solidFill>
            <a:round/>
            <a:headEnd type="none" w="lg" len="lg"/>
            <a:tailEnd type="none" w="lg" len="lg"/>
          </a:ln>
          <a:extLst>
            <a:ext uri="{909E8E84-426E-40DD-AFC4-6F175D3DCCD1}">
              <a14:hiddenFill xmlns:a14="http://schemas.microsoft.com/office/drawing/2010/main" xmlns="">
                <a:solidFill>
                  <a:srgbClr val="FFFFFF"/>
                </a:solidFill>
              </a14:hiddenFill>
            </a:ext>
          </a:extLst>
        </p:spPr>
        <p:txBody>
          <a:bodyPr anchor="ctr">
            <a:spAutoFit/>
          </a:bodyPr>
          <a:lstStyle/>
          <a:p>
            <a:pPr algn="ctr" defTabSz="914400" eaLnBrk="0" fontAlgn="base" hangingPunct="0">
              <a:spcBef>
                <a:spcPct val="0"/>
              </a:spcBef>
              <a:spcAft>
                <a:spcPct val="0"/>
              </a:spcAft>
            </a:pPr>
            <a:endParaRPr lang="it-IT" smtClean="0">
              <a:solidFill>
                <a:srgbClr val="FFFF00"/>
              </a:solidFill>
              <a:ea typeface="ＭＳ Ｐゴシック" charset="-128"/>
            </a:endParaRPr>
          </a:p>
        </p:txBody>
      </p:sp>
    </p:spTree>
    <p:extLst>
      <p:ext uri="{BB962C8B-B14F-4D97-AF65-F5344CB8AC3E}">
        <p14:creationId xmlns:p14="http://schemas.microsoft.com/office/powerpoint/2010/main" xmlns="" val="6269805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2940" y="332656"/>
            <a:ext cx="8229600" cy="1143000"/>
          </a:xfrm>
        </p:spPr>
        <p:txBody>
          <a:bodyPr>
            <a:noAutofit/>
          </a:bodyPr>
          <a:lstStyle/>
          <a:p>
            <a:r>
              <a:rPr lang="it-IT" sz="2800" dirty="0" err="1" smtClean="0"/>
              <a:t>Accepted</a:t>
            </a:r>
            <a:r>
              <a:rPr lang="it-IT" sz="2800" dirty="0" smtClean="0"/>
              <a:t> </a:t>
            </a:r>
            <a:r>
              <a:rPr lang="it-IT" sz="2800" dirty="0" err="1" smtClean="0"/>
              <a:t>misclassifications</a:t>
            </a:r>
            <a:r>
              <a:rPr lang="it-IT" sz="2800" dirty="0" smtClean="0"/>
              <a:t> </a:t>
            </a:r>
            <a:r>
              <a:rPr lang="it-IT" sz="2800" dirty="0" err="1" smtClean="0"/>
              <a:t>when</a:t>
            </a:r>
            <a:r>
              <a:rPr lang="it-IT" sz="2800" dirty="0" smtClean="0"/>
              <a:t> </a:t>
            </a:r>
            <a:r>
              <a:rPr lang="it-IT" sz="2800" dirty="0" err="1" smtClean="0"/>
              <a:t>using</a:t>
            </a:r>
            <a:r>
              <a:rPr lang="it-IT" sz="2800" dirty="0" smtClean="0"/>
              <a:t> a </a:t>
            </a:r>
            <a:r>
              <a:rPr lang="it-IT" sz="2800" dirty="0" err="1" smtClean="0"/>
              <a:t>gaussian</a:t>
            </a:r>
            <a:r>
              <a:rPr lang="it-IT" sz="2800" dirty="0" smtClean="0"/>
              <a:t> </a:t>
            </a:r>
            <a:r>
              <a:rPr lang="it-IT" sz="2800" dirty="0" err="1" smtClean="0"/>
              <a:t>approach</a:t>
            </a:r>
            <a:r>
              <a:rPr lang="it-IT" sz="2800" dirty="0" smtClean="0"/>
              <a:t> to </a:t>
            </a:r>
            <a:r>
              <a:rPr lang="it-IT" sz="2800" dirty="0" err="1" smtClean="0"/>
              <a:t>define</a:t>
            </a:r>
            <a:r>
              <a:rPr lang="it-IT" sz="2800" dirty="0" smtClean="0"/>
              <a:t> the </a:t>
            </a:r>
            <a:r>
              <a:rPr lang="it-IT" sz="2800" dirty="0" err="1" smtClean="0"/>
              <a:t>reference</a:t>
            </a:r>
            <a:r>
              <a:rPr lang="it-IT" sz="2800" dirty="0" smtClean="0"/>
              <a:t> </a:t>
            </a:r>
            <a:r>
              <a:rPr lang="it-IT" sz="2800" dirty="0" err="1" smtClean="0"/>
              <a:t>ranges</a:t>
            </a:r>
            <a:r>
              <a:rPr lang="it-IT" sz="2800" dirty="0" smtClean="0"/>
              <a:t>  </a:t>
            </a:r>
            <a:endParaRPr lang="it-IT" sz="2800" dirty="0"/>
          </a:p>
        </p:txBody>
      </p:sp>
      <p:pic>
        <p:nvPicPr>
          <p:cNvPr id="7170" name="Picture 2"/>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971600" y="1349059"/>
            <a:ext cx="7092280" cy="53192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38437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Lauler">
  <a:themeElements>
    <a:clrScheme name="">
      <a:dk1>
        <a:srgbClr val="000000"/>
      </a:dk1>
      <a:lt1>
        <a:srgbClr val="3333FF"/>
      </a:lt1>
      <a:dk2>
        <a:srgbClr val="000000"/>
      </a:dk2>
      <a:lt2>
        <a:srgbClr val="000000"/>
      </a:lt2>
      <a:accent1>
        <a:srgbClr val="00CC99"/>
      </a:accent1>
      <a:accent2>
        <a:srgbClr val="3333CC"/>
      </a:accent2>
      <a:accent3>
        <a:srgbClr val="ADADFF"/>
      </a:accent3>
      <a:accent4>
        <a:srgbClr val="000000"/>
      </a:accent4>
      <a:accent5>
        <a:srgbClr val="AAE2CA"/>
      </a:accent5>
      <a:accent6>
        <a:srgbClr val="2D2DB9"/>
      </a:accent6>
      <a:hlink>
        <a:srgbClr val="CCCCFF"/>
      </a:hlink>
      <a:folHlink>
        <a:srgbClr val="B2B2B2"/>
      </a:folHlink>
    </a:clrScheme>
    <a:fontScheme name="Laul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FF00"/>
          </a:solidFill>
          <a:prstDash val="solid"/>
          <a:round/>
          <a:headEnd type="none"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FFFF00"/>
          </a:solidFill>
          <a:prstDash val="solid"/>
          <a:round/>
          <a:headEnd type="none"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00"/>
            </a:solidFill>
            <a:effectLst/>
            <a:latin typeface="Arial" charset="0"/>
          </a:defRPr>
        </a:defPPr>
      </a:lstStyle>
    </a:lnDef>
  </a:objectDefaults>
  <a:extraClrSchemeLst>
    <a:extraClrScheme>
      <a:clrScheme name="Laul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ul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ul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ul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ul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ul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ul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uler">
  <a:themeElements>
    <a:clrScheme name="">
      <a:dk1>
        <a:srgbClr val="000000"/>
      </a:dk1>
      <a:lt1>
        <a:srgbClr val="3333FF"/>
      </a:lt1>
      <a:dk2>
        <a:srgbClr val="000000"/>
      </a:dk2>
      <a:lt2>
        <a:srgbClr val="000000"/>
      </a:lt2>
      <a:accent1>
        <a:srgbClr val="00CC99"/>
      </a:accent1>
      <a:accent2>
        <a:srgbClr val="3333CC"/>
      </a:accent2>
      <a:accent3>
        <a:srgbClr val="ADADFF"/>
      </a:accent3>
      <a:accent4>
        <a:srgbClr val="000000"/>
      </a:accent4>
      <a:accent5>
        <a:srgbClr val="AAE2CA"/>
      </a:accent5>
      <a:accent6>
        <a:srgbClr val="2D2DB9"/>
      </a:accent6>
      <a:hlink>
        <a:srgbClr val="CCCCFF"/>
      </a:hlink>
      <a:folHlink>
        <a:srgbClr val="B2B2B2"/>
      </a:folHlink>
    </a:clrScheme>
    <a:fontScheme name="Laul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FF00"/>
          </a:solidFill>
          <a:prstDash val="solid"/>
          <a:round/>
          <a:headEnd type="none" w="lg" len="lg"/>
          <a:tailEnd type="none" w="lg" len="lg"/>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FFFF00"/>
          </a:solidFill>
          <a:prstDash val="solid"/>
          <a:round/>
          <a:headEnd type="none" w="lg" len="lg"/>
          <a:tailEnd type="none" w="lg" len="lg"/>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00"/>
            </a:solidFill>
            <a:effectLst/>
            <a:latin typeface="Arial" charset="0"/>
          </a:defRPr>
        </a:defPPr>
      </a:lstStyle>
    </a:lnDef>
  </a:objectDefaults>
  <a:extraClrSchemeLst>
    <a:extraClrScheme>
      <a:clrScheme name="Laul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ul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ul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ul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ul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ul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ul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Lauler">
  <a:themeElements>
    <a:clrScheme name="">
      <a:dk1>
        <a:srgbClr val="000000"/>
      </a:dk1>
      <a:lt1>
        <a:srgbClr val="3333FF"/>
      </a:lt1>
      <a:dk2>
        <a:srgbClr val="000000"/>
      </a:dk2>
      <a:lt2>
        <a:srgbClr val="000000"/>
      </a:lt2>
      <a:accent1>
        <a:srgbClr val="00CC99"/>
      </a:accent1>
      <a:accent2>
        <a:srgbClr val="3333CC"/>
      </a:accent2>
      <a:accent3>
        <a:srgbClr val="ADADFF"/>
      </a:accent3>
      <a:accent4>
        <a:srgbClr val="000000"/>
      </a:accent4>
      <a:accent5>
        <a:srgbClr val="AAE2CA"/>
      </a:accent5>
      <a:accent6>
        <a:srgbClr val="2D2DB9"/>
      </a:accent6>
      <a:hlink>
        <a:srgbClr val="CCCCFF"/>
      </a:hlink>
      <a:folHlink>
        <a:srgbClr val="B2B2B2"/>
      </a:folHlink>
    </a:clrScheme>
    <a:fontScheme name="Laul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FF00"/>
          </a:solidFill>
          <a:prstDash val="solid"/>
          <a:round/>
          <a:headEnd type="none" w="lg" len="lg"/>
          <a:tailEnd type="none" w="lg" len="lg"/>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FFFF00"/>
          </a:solidFill>
          <a:prstDash val="solid"/>
          <a:round/>
          <a:headEnd type="none" w="lg" len="lg"/>
          <a:tailEnd type="none" w="lg" len="lg"/>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00"/>
            </a:solidFill>
            <a:effectLst/>
            <a:latin typeface="Arial" charset="0"/>
          </a:defRPr>
        </a:defPPr>
      </a:lstStyle>
    </a:lnDef>
  </a:objectDefaults>
  <a:extraClrSchemeLst>
    <a:extraClrScheme>
      <a:clrScheme name="Laul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ul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ul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ul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ul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ul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ul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uler">
  <a:themeElements>
    <a:clrScheme name="">
      <a:dk1>
        <a:srgbClr val="000000"/>
      </a:dk1>
      <a:lt1>
        <a:srgbClr val="3333FF"/>
      </a:lt1>
      <a:dk2>
        <a:srgbClr val="000000"/>
      </a:dk2>
      <a:lt2>
        <a:srgbClr val="000000"/>
      </a:lt2>
      <a:accent1>
        <a:srgbClr val="00CC99"/>
      </a:accent1>
      <a:accent2>
        <a:srgbClr val="3333CC"/>
      </a:accent2>
      <a:accent3>
        <a:srgbClr val="ADADFF"/>
      </a:accent3>
      <a:accent4>
        <a:srgbClr val="000000"/>
      </a:accent4>
      <a:accent5>
        <a:srgbClr val="AAE2CA"/>
      </a:accent5>
      <a:accent6>
        <a:srgbClr val="2D2DB9"/>
      </a:accent6>
      <a:hlink>
        <a:srgbClr val="CCCCFF"/>
      </a:hlink>
      <a:folHlink>
        <a:srgbClr val="B2B2B2"/>
      </a:folHlink>
    </a:clrScheme>
    <a:fontScheme name="Laul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FF00"/>
          </a:solidFill>
          <a:prstDash val="solid"/>
          <a:round/>
          <a:headEnd type="none" w="lg" len="lg"/>
          <a:tailEnd type="none" w="lg" len="lg"/>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FFFF00"/>
          </a:solidFill>
          <a:prstDash val="solid"/>
          <a:round/>
          <a:headEnd type="none" w="lg" len="lg"/>
          <a:tailEnd type="none" w="lg" len="lg"/>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00"/>
            </a:solidFill>
            <a:effectLst/>
            <a:latin typeface="Arial" charset="0"/>
          </a:defRPr>
        </a:defPPr>
      </a:lstStyle>
    </a:lnDef>
  </a:objectDefaults>
  <a:extraClrSchemeLst>
    <a:extraClrScheme>
      <a:clrScheme name="Laul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ul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ul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ul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ul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ul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ul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3333FF"/>
    </a:lt1>
    <a:dk2>
      <a:srgbClr val="000000"/>
    </a:dk2>
    <a:lt2>
      <a:srgbClr val="000000"/>
    </a:lt2>
    <a:accent1>
      <a:srgbClr val="00CC99"/>
    </a:accent1>
    <a:accent2>
      <a:srgbClr val="3333CC"/>
    </a:accent2>
    <a:accent3>
      <a:srgbClr val="ADAD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
    <a:dk1>
      <a:srgbClr val="000000"/>
    </a:dk1>
    <a:lt1>
      <a:srgbClr val="3333FF"/>
    </a:lt1>
    <a:dk2>
      <a:srgbClr val="000000"/>
    </a:dk2>
    <a:lt2>
      <a:srgbClr val="000000"/>
    </a:lt2>
    <a:accent1>
      <a:srgbClr val="00CC99"/>
    </a:accent1>
    <a:accent2>
      <a:srgbClr val="3333CC"/>
    </a:accent2>
    <a:accent3>
      <a:srgbClr val="ADAD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17558</TotalTime>
  <Words>1983</Words>
  <Application>Microsoft Office PowerPoint</Application>
  <PresentationFormat>Presentazione su schermo (4:3)</PresentationFormat>
  <Paragraphs>299</Paragraphs>
  <Slides>37</Slides>
  <Notes>16</Notes>
  <HiddenSlides>0</HiddenSlides>
  <MMClips>0</MMClips>
  <ScaleCrop>false</ScaleCrop>
  <HeadingPairs>
    <vt:vector size="4" baseType="variant">
      <vt:variant>
        <vt:lpstr>Tema</vt:lpstr>
      </vt:variant>
      <vt:variant>
        <vt:i4>12</vt:i4>
      </vt:variant>
      <vt:variant>
        <vt:lpstr>Titoli diapositive</vt:lpstr>
      </vt:variant>
      <vt:variant>
        <vt:i4>37</vt:i4>
      </vt:variant>
    </vt:vector>
  </HeadingPairs>
  <TitlesOfParts>
    <vt:vector size="49" baseType="lpstr">
      <vt:lpstr>Tema di Office</vt:lpstr>
      <vt:lpstr>4_Lauler</vt:lpstr>
      <vt:lpstr>Lauler</vt:lpstr>
      <vt:lpstr>8_Tema di Office</vt:lpstr>
      <vt:lpstr>9_Tema di Office</vt:lpstr>
      <vt:lpstr>3_Lauler</vt:lpstr>
      <vt:lpstr>1_Tema di Office</vt:lpstr>
      <vt:lpstr>2_Lauler</vt:lpstr>
      <vt:lpstr>4_Tema di Office</vt:lpstr>
      <vt:lpstr>2_Tema di Office</vt:lpstr>
      <vt:lpstr>5_Tema di Office</vt:lpstr>
      <vt:lpstr>6_Tema di Office</vt:lpstr>
      <vt:lpstr>Range of index test results in healthy people (What’s Normal?)</vt:lpstr>
      <vt:lpstr>Outline</vt:lpstr>
      <vt:lpstr>Outline</vt:lpstr>
      <vt:lpstr>who is healthy? </vt:lpstr>
      <vt:lpstr>Health and sickness </vt:lpstr>
      <vt:lpstr>Different aspects of the concept of normality</vt:lpstr>
      <vt:lpstr>Diapositiva 7</vt:lpstr>
      <vt:lpstr>Diapositiva 8</vt:lpstr>
      <vt:lpstr>Accepted misclassifications when using a gaussian approach to define the reference ranges  </vt:lpstr>
      <vt:lpstr>Probability for an individual to be called normal when subjected to different numbers of diagnostic tests</vt:lpstr>
      <vt:lpstr>“Every normal person, in fact, is only normal on the average.”         S. Freud  Analysis Terminable and Interminable, 1937</vt:lpstr>
      <vt:lpstr>“Normal” or “reference” values?</vt:lpstr>
      <vt:lpstr>Changing terminology</vt:lpstr>
      <vt:lpstr>Reference values can be simplistic </vt:lpstr>
      <vt:lpstr>However, reference values definition is just one of the possible approaches for cutoff setting </vt:lpstr>
      <vt:lpstr>Diapositiva 16</vt:lpstr>
      <vt:lpstr>Diapositiva 17</vt:lpstr>
      <vt:lpstr>Diapositiva 18</vt:lpstr>
      <vt:lpstr>Distributions of test results</vt:lpstr>
      <vt:lpstr>Possible approaches for cutoff setting:</vt:lpstr>
      <vt:lpstr>Outline</vt:lpstr>
      <vt:lpstr>Different approaches to define cutoffs for alanine aminotransferase</vt:lpstr>
      <vt:lpstr>Diapositiva 23</vt:lpstr>
      <vt:lpstr>ALT use in the early 2000s</vt:lpstr>
      <vt:lpstr>The healthy population for a liver disease  targeting test</vt:lpstr>
      <vt:lpstr>Updated limits for ALT activity   6,835 blood donors  </vt:lpstr>
      <vt:lpstr>Diapositiva 27</vt:lpstr>
      <vt:lpstr>“Therapeutic definition” of upper normal limit for ALT </vt:lpstr>
      <vt:lpstr>ALT cutoffs determined with different approaches</vt:lpstr>
      <vt:lpstr>Diapositiva 30</vt:lpstr>
      <vt:lpstr>Diapositiva 31</vt:lpstr>
      <vt:lpstr>Caution must be paid when using healthy ranges for  testing  healthy individuals outside a clear clinical indication </vt:lpstr>
      <vt:lpstr>Accepted misclassifications when using a gaussian approach to define the reference ranges  </vt:lpstr>
      <vt:lpstr>Predictive values by prevalence example:  </vt:lpstr>
      <vt:lpstr>Diapositiva 35</vt:lpstr>
      <vt:lpstr>Messages  </vt:lpstr>
      <vt:lpstr>Diapositiva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Daniele Prati</dc:creator>
  <cp:lastModifiedBy>Xp Professional Sp2b Italiano</cp:lastModifiedBy>
  <cp:revision>179</cp:revision>
  <dcterms:created xsi:type="dcterms:W3CDTF">2014-09-30T08:37:35Z</dcterms:created>
  <dcterms:modified xsi:type="dcterms:W3CDTF">2017-04-04T17:20:27Z</dcterms:modified>
</cp:coreProperties>
</file>