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8" r:id="rId3"/>
    <p:sldId id="256" r:id="rId4"/>
    <p:sldId id="257" r:id="rId5"/>
    <p:sldId id="259" r:id="rId6"/>
    <p:sldId id="266" r:id="rId7"/>
    <p:sldId id="260" r:id="rId8"/>
    <p:sldId id="261" r:id="rId9"/>
    <p:sldId id="262" r:id="rId10"/>
    <p:sldId id="263" r:id="rId11"/>
    <p:sldId id="264" r:id="rId12"/>
    <p:sldId id="265"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02" y="-8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4CF46F7-4CA2-492C-97E7-E27D8DA51098}" type="datetimeFigureOut">
              <a:rPr lang="it-IT" smtClean="0"/>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160821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CF46F7-4CA2-492C-97E7-E27D8DA51098}" type="datetimeFigureOut">
              <a:rPr lang="it-IT" smtClean="0"/>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12045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CF46F7-4CA2-492C-97E7-E27D8DA51098}" type="datetimeFigureOut">
              <a:rPr lang="it-IT" smtClean="0"/>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184146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CF46F7-4CA2-492C-97E7-E27D8DA51098}" type="datetimeFigureOut">
              <a:rPr lang="it-IT" smtClean="0"/>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70352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4CF46F7-4CA2-492C-97E7-E27D8DA51098}" type="datetimeFigureOut">
              <a:rPr lang="it-IT" smtClean="0"/>
              <a:t>03/04/2017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341034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4CF46F7-4CA2-492C-97E7-E27D8DA51098}" type="datetimeFigureOut">
              <a:rPr lang="it-IT" smtClean="0"/>
              <a:t>03/04/2017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115208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4CF46F7-4CA2-492C-97E7-E27D8DA51098}" type="datetimeFigureOut">
              <a:rPr lang="it-IT" smtClean="0"/>
              <a:t>03/04/2017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43783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4CF46F7-4CA2-492C-97E7-E27D8DA51098}" type="datetimeFigureOut">
              <a:rPr lang="it-IT" smtClean="0"/>
              <a:t>03/04/2017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310366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CF46F7-4CA2-492C-97E7-E27D8DA51098}" type="datetimeFigureOut">
              <a:rPr lang="it-IT" smtClean="0"/>
              <a:t>03/04/2017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296716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CF46F7-4CA2-492C-97E7-E27D8DA51098}" type="datetimeFigureOut">
              <a:rPr lang="it-IT" smtClean="0"/>
              <a:t>03/04/2017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401066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CF46F7-4CA2-492C-97E7-E27D8DA51098}" type="datetimeFigureOut">
              <a:rPr lang="it-IT" smtClean="0"/>
              <a:t>03/04/2017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8500CD-AB7D-4BC9-BE22-36DE8D9D1D2F}" type="slidenum">
              <a:rPr lang="it-IT" smtClean="0"/>
              <a:t>‹N›</a:t>
            </a:fld>
            <a:endParaRPr lang="it-IT"/>
          </a:p>
        </p:txBody>
      </p:sp>
    </p:spTree>
    <p:extLst>
      <p:ext uri="{BB962C8B-B14F-4D97-AF65-F5344CB8AC3E}">
        <p14:creationId xmlns:p14="http://schemas.microsoft.com/office/powerpoint/2010/main" val="165389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46F7-4CA2-492C-97E7-E27D8DA51098}" type="datetimeFigureOut">
              <a:rPr lang="it-IT" smtClean="0"/>
              <a:t>03/04/2017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500CD-AB7D-4BC9-BE22-36DE8D9D1D2F}" type="slidenum">
              <a:rPr lang="it-IT" smtClean="0"/>
              <a:t>‹N›</a:t>
            </a:fld>
            <a:endParaRPr lang="it-IT"/>
          </a:p>
        </p:txBody>
      </p:sp>
    </p:spTree>
    <p:extLst>
      <p:ext uri="{BB962C8B-B14F-4D97-AF65-F5344CB8AC3E}">
        <p14:creationId xmlns:p14="http://schemas.microsoft.com/office/powerpoint/2010/main" val="389736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normAutofit fontScale="90000"/>
          </a:bodyPr>
          <a:lstStyle/>
          <a:p>
            <a:r>
              <a:rPr lang="it-IT" dirty="0"/>
              <a:t/>
            </a:r>
            <a:br>
              <a:rPr lang="it-IT" dirty="0"/>
            </a:br>
            <a:r>
              <a:rPr lang="en-US" dirty="0" smtClean="0"/>
              <a:t>Analysis </a:t>
            </a:r>
            <a:r>
              <a:rPr lang="en-US" dirty="0"/>
              <a:t>of diagnostic studies: defining the questions, study phases, and designs 	</a:t>
            </a:r>
            <a:br>
              <a:rPr lang="en-US" dirty="0"/>
            </a:br>
            <a:endParaRPr lang="it-IT" dirty="0"/>
          </a:p>
        </p:txBody>
      </p:sp>
      <p:sp>
        <p:nvSpPr>
          <p:cNvPr id="5" name="Sottotitolo 4"/>
          <p:cNvSpPr>
            <a:spLocks noGrp="1"/>
          </p:cNvSpPr>
          <p:nvPr>
            <p:ph type="subTitle" idx="1"/>
          </p:nvPr>
        </p:nvSpPr>
        <p:spPr/>
        <p:txBody>
          <a:bodyPr/>
          <a:lstStyle/>
          <a:p>
            <a:r>
              <a:rPr lang="it-IT" i="1" dirty="0" smtClean="0"/>
              <a:t>P.G. Duca, D. Prati </a:t>
            </a:r>
            <a:endParaRPr lang="it-IT" i="1" dirty="0"/>
          </a:p>
        </p:txBody>
      </p:sp>
    </p:spTree>
    <p:extLst>
      <p:ext uri="{BB962C8B-B14F-4D97-AF65-F5344CB8AC3E}">
        <p14:creationId xmlns:p14="http://schemas.microsoft.com/office/powerpoint/2010/main" val="13368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800" dirty="0"/>
              <a:t>Comparison of changes in ammonia concentration between different treatment </a:t>
            </a:r>
            <a:r>
              <a:rPr lang="en-US" sz="2800" dirty="0" smtClean="0"/>
              <a:t>conditions</a:t>
            </a:r>
            <a:endParaRPr lang="it-IT" sz="2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937" y="1484784"/>
            <a:ext cx="8770100" cy="5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70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Multiple linear </a:t>
            </a:r>
            <a:r>
              <a:rPr lang="it-IT" dirty="0" err="1" smtClean="0"/>
              <a:t>regression</a:t>
            </a:r>
            <a:r>
              <a:rPr lang="it-IT" dirty="0" smtClean="0"/>
              <a:t> </a:t>
            </a:r>
            <a:r>
              <a:rPr lang="it-IT" dirty="0" err="1" smtClean="0"/>
              <a:t>analysis</a:t>
            </a:r>
            <a:endParaRPr lang="it-IT"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2" r="4829"/>
          <a:stretch/>
        </p:blipFill>
        <p:spPr bwMode="auto">
          <a:xfrm>
            <a:off x="35496" y="1844824"/>
            <a:ext cx="9144000" cy="364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15008" y="5492070"/>
            <a:ext cx="8784976" cy="646331"/>
          </a:xfrm>
          <a:prstGeom prst="rect">
            <a:avLst/>
          </a:prstGeom>
          <a:noFill/>
        </p:spPr>
        <p:txBody>
          <a:bodyPr wrap="square" rtlCol="0">
            <a:spAutoFit/>
          </a:bodyPr>
          <a:lstStyle/>
          <a:p>
            <a:r>
              <a:rPr lang="en-US" dirty="0" smtClean="0">
                <a:solidFill>
                  <a:srgbClr val="C00000"/>
                </a:solidFill>
              </a:rPr>
              <a:t>Three </a:t>
            </a:r>
            <a:r>
              <a:rPr lang="en-US" dirty="0">
                <a:solidFill>
                  <a:srgbClr val="C00000"/>
                </a:solidFill>
              </a:rPr>
              <a:t>variables </a:t>
            </a:r>
            <a:r>
              <a:rPr lang="en-US" dirty="0" smtClean="0">
                <a:solidFill>
                  <a:srgbClr val="C00000"/>
                </a:solidFill>
              </a:rPr>
              <a:t>contributed </a:t>
            </a:r>
            <a:r>
              <a:rPr lang="en-US" dirty="0">
                <a:solidFill>
                  <a:srgbClr val="C00000"/>
                </a:solidFill>
              </a:rPr>
              <a:t>significantly to the prediction </a:t>
            </a:r>
            <a:r>
              <a:rPr lang="en-US" dirty="0" smtClean="0">
                <a:solidFill>
                  <a:srgbClr val="C00000"/>
                </a:solidFill>
              </a:rPr>
              <a:t>o. </a:t>
            </a:r>
            <a:r>
              <a:rPr lang="en-US" dirty="0">
                <a:solidFill>
                  <a:srgbClr val="C00000"/>
                </a:solidFill>
              </a:rPr>
              <a:t>increased </a:t>
            </a:r>
            <a:r>
              <a:rPr lang="en-US" dirty="0" smtClean="0">
                <a:solidFill>
                  <a:srgbClr val="C00000"/>
                </a:solidFill>
              </a:rPr>
              <a:t>NH3: </a:t>
            </a:r>
            <a:r>
              <a:rPr lang="en-US" dirty="0">
                <a:solidFill>
                  <a:srgbClr val="C00000"/>
                </a:solidFill>
              </a:rPr>
              <a:t>ALT, GGT, and storage.</a:t>
            </a:r>
            <a:endParaRPr lang="it-IT" dirty="0">
              <a:solidFill>
                <a:srgbClr val="C00000"/>
              </a:solidFill>
            </a:endParaRPr>
          </a:p>
        </p:txBody>
      </p:sp>
    </p:spTree>
    <p:extLst>
      <p:ext uri="{BB962C8B-B14F-4D97-AF65-F5344CB8AC3E}">
        <p14:creationId xmlns:p14="http://schemas.microsoft.com/office/powerpoint/2010/main" val="113836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Discussion</a:t>
            </a:r>
            <a:r>
              <a:rPr lang="it-IT" dirty="0" smtClean="0"/>
              <a:t> 2</a:t>
            </a:r>
            <a:endParaRPr lang="it-IT" dirty="0"/>
          </a:p>
        </p:txBody>
      </p:sp>
      <p:sp>
        <p:nvSpPr>
          <p:cNvPr id="3" name="Segnaposto contenuto 2"/>
          <p:cNvSpPr>
            <a:spLocks noGrp="1"/>
          </p:cNvSpPr>
          <p:nvPr>
            <p:ph idx="1"/>
          </p:nvPr>
        </p:nvSpPr>
        <p:spPr/>
        <p:txBody>
          <a:bodyPr/>
          <a:lstStyle/>
          <a:p>
            <a:endParaRPr lang="it-IT" dirty="0" smtClean="0"/>
          </a:p>
          <a:p>
            <a:r>
              <a:rPr lang="it-IT" dirty="0" err="1" smtClean="0"/>
              <a:t>Identify</a:t>
            </a:r>
            <a:r>
              <a:rPr lang="it-IT" dirty="0" smtClean="0"/>
              <a:t> the </a:t>
            </a:r>
            <a:r>
              <a:rPr lang="it-IT" dirty="0" err="1" smtClean="0"/>
              <a:t>study</a:t>
            </a:r>
            <a:r>
              <a:rPr lang="it-IT" dirty="0" smtClean="0"/>
              <a:t> </a:t>
            </a:r>
            <a:r>
              <a:rPr lang="it-IT" dirty="0" err="1" smtClean="0"/>
              <a:t>phase</a:t>
            </a:r>
            <a:r>
              <a:rPr lang="it-IT" dirty="0" smtClean="0"/>
              <a:t> and design </a:t>
            </a:r>
          </a:p>
          <a:p>
            <a:r>
              <a:rPr lang="it-IT" dirty="0" err="1" smtClean="0"/>
              <a:t>Briefly</a:t>
            </a:r>
            <a:r>
              <a:rPr lang="it-IT" dirty="0" smtClean="0"/>
              <a:t> </a:t>
            </a:r>
            <a:r>
              <a:rPr lang="it-IT" dirty="0" err="1" smtClean="0"/>
              <a:t>review</a:t>
            </a:r>
            <a:r>
              <a:rPr lang="it-IT" dirty="0" smtClean="0"/>
              <a:t> </a:t>
            </a:r>
            <a:r>
              <a:rPr lang="it-IT" dirty="0"/>
              <a:t>the first </a:t>
            </a:r>
            <a:r>
              <a:rPr lang="it-IT" dirty="0" err="1" smtClean="0"/>
              <a:t>two</a:t>
            </a:r>
            <a:r>
              <a:rPr lang="it-IT" dirty="0" smtClean="0"/>
              <a:t> </a:t>
            </a:r>
            <a:r>
              <a:rPr lang="it-IT" dirty="0" err="1"/>
              <a:t>steps</a:t>
            </a:r>
            <a:r>
              <a:rPr lang="it-IT" dirty="0"/>
              <a:t> of </a:t>
            </a:r>
            <a:r>
              <a:rPr lang="it-IT" dirty="0" err="1"/>
              <a:t>diagnostic</a:t>
            </a:r>
            <a:r>
              <a:rPr lang="it-IT" dirty="0"/>
              <a:t> </a:t>
            </a:r>
            <a:r>
              <a:rPr lang="it-IT" dirty="0" err="1"/>
              <a:t>research</a:t>
            </a:r>
            <a:r>
              <a:rPr lang="it-IT" dirty="0"/>
              <a:t> (</a:t>
            </a:r>
            <a:r>
              <a:rPr lang="it-IT" dirty="0" err="1"/>
              <a:t>phase</a:t>
            </a:r>
            <a:r>
              <a:rPr lang="it-IT" dirty="0"/>
              <a:t> 0 and </a:t>
            </a:r>
            <a:r>
              <a:rPr lang="it-IT" dirty="0" err="1"/>
              <a:t>phase</a:t>
            </a:r>
            <a:r>
              <a:rPr lang="it-IT" dirty="0"/>
              <a:t> I) </a:t>
            </a:r>
            <a:endParaRPr lang="it-IT" dirty="0" smtClean="0"/>
          </a:p>
          <a:p>
            <a:r>
              <a:rPr lang="it-IT" dirty="0" err="1" smtClean="0"/>
              <a:t>Please</a:t>
            </a:r>
            <a:r>
              <a:rPr lang="it-IT" dirty="0" smtClean="0"/>
              <a:t> </a:t>
            </a:r>
            <a:r>
              <a:rPr lang="it-IT" dirty="0" err="1" smtClean="0"/>
              <a:t>comment</a:t>
            </a:r>
            <a:r>
              <a:rPr lang="it-IT" dirty="0" smtClean="0"/>
              <a:t> </a:t>
            </a:r>
            <a:r>
              <a:rPr lang="it-IT" dirty="0" err="1" smtClean="0"/>
              <a:t>about</a:t>
            </a:r>
            <a:r>
              <a:rPr lang="it-IT" dirty="0" smtClean="0"/>
              <a:t> the </a:t>
            </a:r>
            <a:r>
              <a:rPr lang="it-IT" dirty="0" err="1" smtClean="0"/>
              <a:t>risk</a:t>
            </a:r>
            <a:r>
              <a:rPr lang="it-IT" dirty="0" smtClean="0"/>
              <a:t> of </a:t>
            </a:r>
            <a:r>
              <a:rPr lang="it-IT" dirty="0" err="1" smtClean="0"/>
              <a:t>prescibing</a:t>
            </a:r>
            <a:r>
              <a:rPr lang="it-IT" dirty="0" smtClean="0"/>
              <a:t> </a:t>
            </a:r>
            <a:r>
              <a:rPr lang="it-IT" dirty="0" err="1" smtClean="0"/>
              <a:t>tests</a:t>
            </a:r>
            <a:r>
              <a:rPr lang="it-IT" dirty="0" smtClean="0"/>
              <a:t> </a:t>
            </a:r>
            <a:r>
              <a:rPr lang="it-IT" dirty="0" err="1" smtClean="0"/>
              <a:t>without</a:t>
            </a:r>
            <a:r>
              <a:rPr lang="it-IT" dirty="0" smtClean="0"/>
              <a:t> a definite </a:t>
            </a:r>
            <a:r>
              <a:rPr lang="it-IT" dirty="0" err="1" smtClean="0"/>
              <a:t>indication</a:t>
            </a:r>
            <a:r>
              <a:rPr lang="it-IT" dirty="0" smtClean="0"/>
              <a:t> </a:t>
            </a:r>
            <a:endParaRPr lang="it-IT" dirty="0"/>
          </a:p>
          <a:p>
            <a:endParaRPr lang="it-IT" dirty="0"/>
          </a:p>
        </p:txBody>
      </p:sp>
    </p:spTree>
    <p:extLst>
      <p:ext uri="{BB962C8B-B14F-4D97-AF65-F5344CB8AC3E}">
        <p14:creationId xmlns:p14="http://schemas.microsoft.com/office/powerpoint/2010/main" val="113234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74"/>
          <a:stretch/>
        </p:blipFill>
        <p:spPr bwMode="auto">
          <a:xfrm>
            <a:off x="0" y="116632"/>
            <a:ext cx="8902204" cy="368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498" r="1807" b="38412"/>
          <a:stretch/>
        </p:blipFill>
        <p:spPr bwMode="auto">
          <a:xfrm>
            <a:off x="2123728" y="4293097"/>
            <a:ext cx="6575083" cy="627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33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Case </a:t>
            </a:r>
            <a:r>
              <a:rPr lang="it-IT" dirty="0" err="1" smtClean="0"/>
              <a:t>presentation</a:t>
            </a:r>
            <a:r>
              <a:rPr lang="it-IT" dirty="0" smtClean="0"/>
              <a:t>  </a:t>
            </a:r>
            <a:endParaRPr lang="it-IT" dirty="0"/>
          </a:p>
        </p:txBody>
      </p:sp>
      <p:sp>
        <p:nvSpPr>
          <p:cNvPr id="5" name="Segnaposto contenuto 4"/>
          <p:cNvSpPr>
            <a:spLocks noGrp="1"/>
          </p:cNvSpPr>
          <p:nvPr>
            <p:ph idx="1"/>
          </p:nvPr>
        </p:nvSpPr>
        <p:spPr/>
        <p:txBody>
          <a:bodyPr>
            <a:normAutofit fontScale="55000" lnSpcReduction="20000"/>
          </a:bodyPr>
          <a:lstStyle/>
          <a:p>
            <a:pPr>
              <a:lnSpc>
                <a:spcPts val="2640"/>
              </a:lnSpc>
            </a:pPr>
            <a:r>
              <a:rPr lang="en-US" dirty="0" smtClean="0"/>
              <a:t>A man in his early 40s presented to his primary care physician with intermittent anxiety attacks and progressive fatigue. An active duty service member, the patient had a history of panic disorder since deployment to Iraq 6 years earlier. </a:t>
            </a:r>
          </a:p>
          <a:p>
            <a:pPr>
              <a:lnSpc>
                <a:spcPts val="2640"/>
              </a:lnSpc>
            </a:pPr>
            <a:endParaRPr lang="en-US" dirty="0"/>
          </a:p>
          <a:p>
            <a:pPr>
              <a:lnSpc>
                <a:spcPts val="2640"/>
              </a:lnSpc>
            </a:pPr>
            <a:r>
              <a:rPr lang="en-US" dirty="0" smtClean="0"/>
              <a:t>Between his anxiety attacks, he had also developed severe fatigue characterized by persistent feelings of tiredness and a generalized sense of weakness.</a:t>
            </a:r>
          </a:p>
          <a:p>
            <a:pPr>
              <a:lnSpc>
                <a:spcPts val="2640"/>
              </a:lnSpc>
            </a:pPr>
            <a:endParaRPr lang="en-US" dirty="0" smtClean="0"/>
          </a:p>
          <a:p>
            <a:pPr>
              <a:lnSpc>
                <a:spcPts val="2640"/>
              </a:lnSpc>
            </a:pPr>
            <a:r>
              <a:rPr lang="en-US" dirty="0" smtClean="0"/>
              <a:t>Three months prior to presentation, he changed duty stations to a more remote post in Eastern Asia. Almost immediately after arrival at his new post, he noted worsening of his panic disorder symptoms. He had been using lorazepam as needed, which provided little relief. He had also recently been prescribed venlafaxine, which he had to stop taking owing to feelings of light-headedness.</a:t>
            </a:r>
          </a:p>
          <a:p>
            <a:pPr>
              <a:lnSpc>
                <a:spcPts val="2640"/>
              </a:lnSpc>
            </a:pPr>
            <a:endParaRPr lang="en-US" dirty="0" smtClean="0"/>
          </a:p>
        </p:txBody>
      </p:sp>
    </p:spTree>
    <p:extLst>
      <p:ext uri="{BB962C8B-B14F-4D97-AF65-F5344CB8AC3E}">
        <p14:creationId xmlns:p14="http://schemas.microsoft.com/office/powerpoint/2010/main" val="307236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olo 3"/>
          <p:cNvSpPr>
            <a:spLocks noGrp="1"/>
          </p:cNvSpPr>
          <p:nvPr>
            <p:ph type="title"/>
          </p:nvPr>
        </p:nvSpPr>
        <p:spPr>
          <a:xfrm>
            <a:off x="467544" y="332656"/>
            <a:ext cx="8229600" cy="1143000"/>
          </a:xfrm>
        </p:spPr>
        <p:txBody>
          <a:bodyPr/>
          <a:lstStyle/>
          <a:p>
            <a:r>
              <a:rPr lang="it-IT" dirty="0" smtClean="0"/>
              <a:t>Case </a:t>
            </a:r>
            <a:r>
              <a:rPr lang="it-IT" dirty="0" err="1"/>
              <a:t>i</a:t>
            </a:r>
            <a:r>
              <a:rPr lang="it-IT" dirty="0" err="1" smtClean="0"/>
              <a:t>nvestigation</a:t>
            </a:r>
            <a:r>
              <a:rPr lang="it-IT" dirty="0" smtClean="0"/>
              <a:t> </a:t>
            </a:r>
            <a:endParaRPr lang="it-IT" dirty="0"/>
          </a:p>
        </p:txBody>
      </p:sp>
      <p:sp>
        <p:nvSpPr>
          <p:cNvPr id="5" name="Segnaposto contenuto 4"/>
          <p:cNvSpPr>
            <a:spLocks noGrp="1"/>
          </p:cNvSpPr>
          <p:nvPr>
            <p:ph idx="1"/>
          </p:nvPr>
        </p:nvSpPr>
        <p:spPr/>
        <p:txBody>
          <a:bodyPr>
            <a:normAutofit/>
          </a:bodyPr>
          <a:lstStyle/>
          <a:p>
            <a:pPr>
              <a:lnSpc>
                <a:spcPts val="2640"/>
              </a:lnSpc>
            </a:pPr>
            <a:r>
              <a:rPr lang="en-US" sz="1800" dirty="0" smtClean="0"/>
              <a:t>The patient’s physician ordered laboratory studies to evaluate the fatigue, including serum ammonia and cortisol analysis and a mononucleosis screen. </a:t>
            </a:r>
          </a:p>
          <a:p>
            <a:pPr>
              <a:lnSpc>
                <a:spcPts val="2640"/>
              </a:lnSpc>
            </a:pPr>
            <a:endParaRPr lang="en-US" sz="1800" dirty="0" smtClean="0"/>
          </a:p>
          <a:p>
            <a:pPr>
              <a:lnSpc>
                <a:spcPts val="2640"/>
              </a:lnSpc>
            </a:pPr>
            <a:r>
              <a:rPr lang="en-US" sz="1800" dirty="0" smtClean="0"/>
              <a:t>Owing to limited resources at the clinic, the ammonia specimen was frozen in an </a:t>
            </a:r>
            <a:r>
              <a:rPr lang="en-US" sz="1800" dirty="0" err="1" smtClean="0"/>
              <a:t>ethylenediamine</a:t>
            </a:r>
            <a:r>
              <a:rPr lang="en-US" sz="1800" dirty="0" smtClean="0"/>
              <a:t> </a:t>
            </a:r>
            <a:r>
              <a:rPr lang="en-US" sz="1800" dirty="0" err="1" smtClean="0"/>
              <a:t>tetraacetic</a:t>
            </a:r>
            <a:r>
              <a:rPr lang="en-US" sz="1800" dirty="0" smtClean="0"/>
              <a:t> acid tube and sent to a laboratory in California for processing, which took more than a week to send the results. </a:t>
            </a:r>
          </a:p>
          <a:p>
            <a:pPr>
              <a:lnSpc>
                <a:spcPts val="2640"/>
              </a:lnSpc>
            </a:pPr>
            <a:endParaRPr lang="en-US" sz="1800" dirty="0" smtClean="0"/>
          </a:p>
          <a:p>
            <a:pPr lvl="1">
              <a:lnSpc>
                <a:spcPts val="2640"/>
              </a:lnSpc>
              <a:buFont typeface="Wingdings" panose="05000000000000000000" pitchFamily="2" charset="2"/>
              <a:buChar char="§"/>
            </a:pPr>
            <a:r>
              <a:rPr lang="en-US" sz="1400" dirty="0" smtClean="0"/>
              <a:t>Ammonia: </a:t>
            </a:r>
            <a:r>
              <a:rPr lang="en-US" sz="1400" b="1" dirty="0" smtClean="0"/>
              <a:t>643</a:t>
            </a:r>
            <a:r>
              <a:rPr lang="en-US" sz="1400" dirty="0" smtClean="0"/>
              <a:t> µg/</a:t>
            </a:r>
            <a:r>
              <a:rPr lang="en-US" sz="1400" dirty="0" err="1" smtClean="0"/>
              <a:t>dL</a:t>
            </a:r>
            <a:r>
              <a:rPr lang="en-US" sz="1400" dirty="0" smtClean="0"/>
              <a:t> (reference range, 27-102 µg/</a:t>
            </a:r>
            <a:r>
              <a:rPr lang="en-US" sz="1400" dirty="0" err="1" smtClean="0"/>
              <a:t>dL</a:t>
            </a:r>
            <a:r>
              <a:rPr lang="en-US" sz="1400" dirty="0" smtClean="0"/>
              <a:t>). </a:t>
            </a:r>
          </a:p>
          <a:p>
            <a:pPr lvl="1">
              <a:lnSpc>
                <a:spcPts val="2640"/>
              </a:lnSpc>
              <a:buFont typeface="Wingdings" panose="05000000000000000000" pitchFamily="2" charset="2"/>
              <a:buChar char="§"/>
            </a:pPr>
            <a:r>
              <a:rPr lang="en-US" sz="1400" dirty="0" smtClean="0"/>
              <a:t>Alanine aminotransferase (ALT): </a:t>
            </a:r>
            <a:r>
              <a:rPr lang="en-US" sz="1400" b="1" dirty="0" smtClean="0"/>
              <a:t>89</a:t>
            </a:r>
            <a:r>
              <a:rPr lang="en-US" sz="1400" dirty="0" smtClean="0"/>
              <a:t> U/L (reference range 21-72 U/L) </a:t>
            </a:r>
          </a:p>
          <a:p>
            <a:pPr lvl="1">
              <a:lnSpc>
                <a:spcPts val="2640"/>
              </a:lnSpc>
              <a:buFont typeface="Wingdings" panose="05000000000000000000" pitchFamily="2" charset="2"/>
              <a:buChar char="§"/>
            </a:pPr>
            <a:r>
              <a:rPr lang="en-US" sz="1400" dirty="0" smtClean="0"/>
              <a:t>γ-</a:t>
            </a:r>
            <a:r>
              <a:rPr lang="en-US" sz="1400" dirty="0" err="1" smtClean="0"/>
              <a:t>glutamyltransferase</a:t>
            </a:r>
            <a:r>
              <a:rPr lang="en-US" sz="1400" dirty="0" smtClean="0"/>
              <a:t> (GGT) : </a:t>
            </a:r>
            <a:r>
              <a:rPr lang="en-US" sz="1400" b="1" dirty="0" smtClean="0"/>
              <a:t>81</a:t>
            </a:r>
            <a:r>
              <a:rPr lang="en-US" sz="1400" dirty="0" smtClean="0"/>
              <a:t> U/L (reference range, 15-73 U/L).</a:t>
            </a:r>
          </a:p>
          <a:p>
            <a:pPr lvl="1">
              <a:lnSpc>
                <a:spcPts val="2640"/>
              </a:lnSpc>
              <a:buFont typeface="Wingdings" panose="05000000000000000000" pitchFamily="2" charset="2"/>
              <a:buChar char="§"/>
            </a:pPr>
            <a:r>
              <a:rPr lang="en-US" sz="1400" dirty="0" smtClean="0"/>
              <a:t>Right upper quadrant ultrasonography revealed limited </a:t>
            </a:r>
            <a:r>
              <a:rPr lang="en-US" sz="1400" b="1" dirty="0" smtClean="0"/>
              <a:t>hepatic steatosis</a:t>
            </a:r>
            <a:r>
              <a:rPr lang="en-US" sz="1400" dirty="0" smtClean="0"/>
              <a:t>.</a:t>
            </a:r>
          </a:p>
        </p:txBody>
      </p:sp>
    </p:spTree>
    <p:extLst>
      <p:ext uri="{BB962C8B-B14F-4D97-AF65-F5344CB8AC3E}">
        <p14:creationId xmlns:p14="http://schemas.microsoft.com/office/powerpoint/2010/main" val="420881589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olo 3"/>
          <p:cNvSpPr>
            <a:spLocks noGrp="1"/>
          </p:cNvSpPr>
          <p:nvPr>
            <p:ph type="title"/>
          </p:nvPr>
        </p:nvSpPr>
        <p:spPr>
          <a:xfrm>
            <a:off x="467544" y="332656"/>
            <a:ext cx="8229600" cy="1143000"/>
          </a:xfrm>
        </p:spPr>
        <p:txBody>
          <a:bodyPr/>
          <a:lstStyle/>
          <a:p>
            <a:r>
              <a:rPr lang="it-IT" dirty="0" smtClean="0"/>
              <a:t>Case </a:t>
            </a:r>
            <a:r>
              <a:rPr lang="it-IT" dirty="0" err="1"/>
              <a:t>w</a:t>
            </a:r>
            <a:r>
              <a:rPr lang="it-IT" dirty="0" err="1" smtClean="0"/>
              <a:t>orkup</a:t>
            </a:r>
            <a:r>
              <a:rPr lang="it-IT" dirty="0" smtClean="0"/>
              <a:t> and </a:t>
            </a:r>
            <a:r>
              <a:rPr lang="it-IT" dirty="0" err="1" smtClean="0"/>
              <a:t>conclusions</a:t>
            </a:r>
            <a:r>
              <a:rPr lang="it-IT" dirty="0" smtClean="0"/>
              <a:t> </a:t>
            </a:r>
            <a:endParaRPr lang="it-IT" dirty="0"/>
          </a:p>
        </p:txBody>
      </p:sp>
      <p:sp>
        <p:nvSpPr>
          <p:cNvPr id="5" name="Segnaposto contenuto 4"/>
          <p:cNvSpPr>
            <a:spLocks noGrp="1"/>
          </p:cNvSpPr>
          <p:nvPr>
            <p:ph idx="1"/>
          </p:nvPr>
        </p:nvSpPr>
        <p:spPr/>
        <p:txBody>
          <a:bodyPr>
            <a:normAutofit/>
          </a:bodyPr>
          <a:lstStyle/>
          <a:p>
            <a:pPr>
              <a:lnSpc>
                <a:spcPts val="2640"/>
              </a:lnSpc>
            </a:pPr>
            <a:r>
              <a:rPr lang="en-US" sz="1800" dirty="0" smtClean="0"/>
              <a:t>With no clear hepatic cause for the </a:t>
            </a:r>
            <a:r>
              <a:rPr lang="en-US" sz="1800" dirty="0" err="1" smtClean="0"/>
              <a:t>hyperammonemia</a:t>
            </a:r>
            <a:r>
              <a:rPr lang="en-US" sz="1800" dirty="0" smtClean="0"/>
              <a:t>, there were concerns for a partial urea cycle disorder. </a:t>
            </a:r>
          </a:p>
          <a:p>
            <a:pPr>
              <a:lnSpc>
                <a:spcPts val="2640"/>
              </a:lnSpc>
            </a:pPr>
            <a:r>
              <a:rPr lang="en-US" sz="1800" dirty="0" smtClean="0"/>
              <a:t>Therefore, the patient was transferred to a tertiary care center in the United States for further evaluation. </a:t>
            </a:r>
          </a:p>
          <a:p>
            <a:pPr>
              <a:lnSpc>
                <a:spcPts val="2640"/>
              </a:lnSpc>
            </a:pPr>
            <a:r>
              <a:rPr lang="en-US" sz="1800" dirty="0" smtClean="0"/>
              <a:t>Under the direction of a medical geneticist, he underwent an extensive laboratory workup, both before and after a large protein load, to include urine amino acids, urine organic acids, and plasma amino acids. </a:t>
            </a:r>
          </a:p>
          <a:p>
            <a:pPr>
              <a:lnSpc>
                <a:spcPts val="2640"/>
              </a:lnSpc>
            </a:pPr>
            <a:r>
              <a:rPr lang="en-US" sz="1800" dirty="0" smtClean="0"/>
              <a:t>All studies returned with normal values. Additionally, all subsequent ammonia levels came back within normal limits, suggesting that the initial elevation was a false elevation. </a:t>
            </a:r>
          </a:p>
          <a:p>
            <a:pPr>
              <a:lnSpc>
                <a:spcPts val="2640"/>
              </a:lnSpc>
            </a:pPr>
            <a:r>
              <a:rPr lang="en-US" sz="1800" dirty="0" smtClean="0"/>
              <a:t>The patient returned to his overseas duty assignment after an approximate 30-day stay in the United States.</a:t>
            </a:r>
            <a:endParaRPr lang="en-US" sz="1400" dirty="0" smtClean="0"/>
          </a:p>
        </p:txBody>
      </p:sp>
    </p:spTree>
    <p:extLst>
      <p:ext uri="{BB962C8B-B14F-4D97-AF65-F5344CB8AC3E}">
        <p14:creationId xmlns:p14="http://schemas.microsoft.com/office/powerpoint/2010/main" val="307598078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Discussion</a:t>
            </a:r>
            <a:r>
              <a:rPr lang="it-IT" dirty="0" smtClean="0"/>
              <a:t> 1</a:t>
            </a:r>
            <a:endParaRPr lang="it-IT" dirty="0"/>
          </a:p>
        </p:txBody>
      </p:sp>
      <p:sp>
        <p:nvSpPr>
          <p:cNvPr id="3" name="Segnaposto contenuto 2"/>
          <p:cNvSpPr>
            <a:spLocks noGrp="1"/>
          </p:cNvSpPr>
          <p:nvPr>
            <p:ph idx="1"/>
          </p:nvPr>
        </p:nvSpPr>
        <p:spPr/>
        <p:txBody>
          <a:bodyPr/>
          <a:lstStyle/>
          <a:p>
            <a:r>
              <a:rPr lang="it-IT" dirty="0" err="1" smtClean="0"/>
              <a:t>What</a:t>
            </a:r>
            <a:r>
              <a:rPr lang="it-IT" dirty="0" smtClean="0"/>
              <a:t>  are the </a:t>
            </a:r>
            <a:r>
              <a:rPr lang="it-IT" dirty="0" err="1" smtClean="0"/>
              <a:t>possible</a:t>
            </a:r>
            <a:r>
              <a:rPr lang="it-IT" dirty="0" smtClean="0"/>
              <a:t> </a:t>
            </a:r>
            <a:r>
              <a:rPr lang="it-IT" dirty="0" err="1" smtClean="0"/>
              <a:t>causes</a:t>
            </a:r>
            <a:r>
              <a:rPr lang="it-IT" dirty="0" smtClean="0"/>
              <a:t> for </a:t>
            </a:r>
            <a:r>
              <a:rPr lang="it-IT" dirty="0" err="1" smtClean="0"/>
              <a:t>misdiagnosis</a:t>
            </a:r>
            <a:r>
              <a:rPr lang="it-IT" dirty="0" smtClean="0"/>
              <a:t> in </a:t>
            </a:r>
            <a:r>
              <a:rPr lang="it-IT" dirty="0" err="1" smtClean="0"/>
              <a:t>this</a:t>
            </a:r>
            <a:r>
              <a:rPr lang="it-IT" dirty="0" smtClean="0"/>
              <a:t> </a:t>
            </a:r>
            <a:r>
              <a:rPr lang="it-IT" dirty="0" err="1" smtClean="0"/>
              <a:t>patient</a:t>
            </a:r>
            <a:r>
              <a:rPr lang="it-IT" dirty="0" smtClean="0"/>
              <a:t>? </a:t>
            </a:r>
          </a:p>
          <a:p>
            <a:pPr marL="457200" lvl="1" indent="0">
              <a:buNone/>
            </a:pPr>
            <a:endParaRPr lang="it-IT" dirty="0"/>
          </a:p>
        </p:txBody>
      </p:sp>
    </p:spTree>
    <p:extLst>
      <p:ext uri="{BB962C8B-B14F-4D97-AF65-F5344CB8AC3E}">
        <p14:creationId xmlns:p14="http://schemas.microsoft.com/office/powerpoint/2010/main" val="130590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624"/>
            <a:ext cx="8536164"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065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err="1" smtClean="0"/>
              <a:t>Aims</a:t>
            </a:r>
            <a:r>
              <a:rPr lang="it-IT" sz="3200" dirty="0" smtClean="0"/>
              <a:t> and </a:t>
            </a:r>
            <a:r>
              <a:rPr lang="it-IT" sz="3200" dirty="0" err="1" smtClean="0"/>
              <a:t>study</a:t>
            </a:r>
            <a:r>
              <a:rPr lang="it-IT" sz="3200" dirty="0" smtClean="0"/>
              <a:t> </a:t>
            </a:r>
            <a:r>
              <a:rPr lang="it-IT" sz="3200" dirty="0" err="1" smtClean="0"/>
              <a:t>protocol</a:t>
            </a:r>
            <a:r>
              <a:rPr lang="it-IT" sz="3200" dirty="0" smtClean="0"/>
              <a:t> </a:t>
            </a:r>
            <a:endParaRPr lang="it-IT" sz="3200" dirty="0"/>
          </a:p>
        </p:txBody>
      </p:sp>
      <p:sp>
        <p:nvSpPr>
          <p:cNvPr id="3" name="Segnaposto contenuto 2"/>
          <p:cNvSpPr>
            <a:spLocks noGrp="1"/>
          </p:cNvSpPr>
          <p:nvPr>
            <p:ph idx="1"/>
          </p:nvPr>
        </p:nvSpPr>
        <p:spPr/>
        <p:txBody>
          <a:bodyPr>
            <a:normAutofit/>
          </a:bodyPr>
          <a:lstStyle/>
          <a:p>
            <a:r>
              <a:rPr lang="en-US" sz="1600" dirty="0" smtClean="0"/>
              <a:t>The effect of several </a:t>
            </a:r>
            <a:r>
              <a:rPr lang="en-US" sz="1600" dirty="0"/>
              <a:t>factors </a:t>
            </a:r>
            <a:r>
              <a:rPr lang="en-US" sz="1600" dirty="0" smtClean="0"/>
              <a:t>potentially influencing ammonia </a:t>
            </a:r>
            <a:r>
              <a:rPr lang="it-IT" sz="1600" dirty="0" err="1" smtClean="0"/>
              <a:t>measurement</a:t>
            </a:r>
            <a:r>
              <a:rPr lang="it-IT" sz="1600" dirty="0" smtClean="0"/>
              <a:t> </a:t>
            </a:r>
            <a:r>
              <a:rPr lang="it-IT" sz="1600" dirty="0"/>
              <a:t>(sample </a:t>
            </a:r>
            <a:r>
              <a:rPr lang="it-IT" sz="1600" dirty="0" smtClean="0"/>
              <a:t>temperature, </a:t>
            </a:r>
            <a:r>
              <a:rPr lang="it-IT" sz="1600" dirty="0" err="1" smtClean="0"/>
              <a:t>centrifugation</a:t>
            </a:r>
            <a:r>
              <a:rPr lang="it-IT" sz="1600" dirty="0" smtClean="0"/>
              <a:t> </a:t>
            </a:r>
            <a:r>
              <a:rPr lang="it-IT" sz="1600" dirty="0"/>
              <a:t>temperature, </a:t>
            </a:r>
            <a:r>
              <a:rPr lang="it-IT" sz="1600" dirty="0" err="1" smtClean="0"/>
              <a:t>storage</a:t>
            </a:r>
            <a:r>
              <a:rPr lang="it-IT" sz="1600" dirty="0" smtClean="0"/>
              <a:t> </a:t>
            </a:r>
            <a:r>
              <a:rPr lang="en-US" sz="1600" dirty="0" smtClean="0"/>
              <a:t>time </a:t>
            </a:r>
            <a:r>
              <a:rPr lang="en-US" sz="1600" dirty="0"/>
              <a:t>and temperature, use of stoppers, </a:t>
            </a:r>
            <a:r>
              <a:rPr lang="en-US" sz="1600" dirty="0" smtClean="0"/>
              <a:t>and concentration </a:t>
            </a:r>
            <a:r>
              <a:rPr lang="en-US" sz="1600" dirty="0"/>
              <a:t>of </a:t>
            </a:r>
            <a:r>
              <a:rPr lang="en-US" sz="1600" dirty="0" smtClean="0"/>
              <a:t>some biochemical </a:t>
            </a:r>
            <a:r>
              <a:rPr lang="en-US" sz="1600" dirty="0"/>
              <a:t>and hematological parameters) </a:t>
            </a:r>
            <a:r>
              <a:rPr lang="en-US" sz="1600" dirty="0" smtClean="0"/>
              <a:t>was quantified. </a:t>
            </a:r>
            <a:endParaRPr lang="it-IT" sz="1600" dirty="0"/>
          </a:p>
        </p:txBody>
      </p:sp>
      <p:pic>
        <p:nvPicPr>
          <p:cNvPr id="3074" name="Picture 2"/>
          <p:cNvPicPr>
            <a:picLocks noChangeAspect="1" noChangeArrowheads="1"/>
          </p:cNvPicPr>
          <p:nvPr/>
        </p:nvPicPr>
        <p:blipFill rotWithShape="1">
          <a:blip r:embed="rId2" cstate="print">
            <a:lum bright="-20000" contrast="40000"/>
            <a:extLst>
              <a:ext uri="{28A0092B-C50C-407E-A947-70E740481C1C}">
                <a14:useLocalDpi xmlns:a14="http://schemas.microsoft.com/office/drawing/2010/main" val="0"/>
              </a:ext>
            </a:extLst>
          </a:blip>
          <a:srcRect t="6309" r="7686" b="7871"/>
          <a:stretch/>
        </p:blipFill>
        <p:spPr bwMode="auto">
          <a:xfrm>
            <a:off x="827584" y="2431942"/>
            <a:ext cx="7450624" cy="423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857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052736"/>
            <a:ext cx="8453197" cy="473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7362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630</TotalTime>
  <Words>507</Words>
  <Application>Microsoft Office PowerPoint</Application>
  <PresentationFormat>Presentazione su schermo (4:3)</PresentationFormat>
  <Paragraphs>35</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 Analysis of diagnostic studies: defining the questions, study phases, and designs   </vt:lpstr>
      <vt:lpstr>Presentazione standard di PowerPoint</vt:lpstr>
      <vt:lpstr>Case presentation  </vt:lpstr>
      <vt:lpstr>Case investigation </vt:lpstr>
      <vt:lpstr>Case workup and conclusions </vt:lpstr>
      <vt:lpstr>Discussion 1</vt:lpstr>
      <vt:lpstr>Presentazione standard di PowerPoint</vt:lpstr>
      <vt:lpstr>Aims and study protocol </vt:lpstr>
      <vt:lpstr>Presentazione standard di PowerPoint</vt:lpstr>
      <vt:lpstr>Comparison of changes in ammonia concentration between different treatment conditions</vt:lpstr>
      <vt:lpstr>Multiple linear regression analysis</vt:lpstr>
      <vt:lpstr>Discussion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Daniele Prati</dc:creator>
  <cp:lastModifiedBy>Daniele Prati</cp:lastModifiedBy>
  <cp:revision>15</cp:revision>
  <dcterms:created xsi:type="dcterms:W3CDTF">2017-03-29T08:29:33Z</dcterms:created>
  <dcterms:modified xsi:type="dcterms:W3CDTF">2017-04-03T12:12:26Z</dcterms:modified>
</cp:coreProperties>
</file>