
<file path=[Content_Types].xml><?xml version="1.0" encoding="utf-8"?>
<Types xmlns="http://schemas.openxmlformats.org/package/2006/content-types"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94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Default Extension="tiff" ContentType="image/tiff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49262" rtl="0" fontAlgn="auto" latinLnBrk="0" hangingPunct="0">
      <a:lnSpc>
        <a:spcPct val="97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Shape 17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3" name="Shape 17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>
            <a:spLocks noGrp="1"/>
          </p:cNvSpPr>
          <p:nvPr>
            <p:ph type="title"/>
          </p:nvPr>
        </p:nvSpPr>
        <p:spPr>
          <a:xfrm>
            <a:off x="685800" y="2130575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Titolo Testo"/>
          <p:cNvSpPr>
            <a:spLocks noGrp="1"/>
          </p:cNvSpPr>
          <p:nvPr>
            <p:ph type="title"/>
          </p:nvPr>
        </p:nvSpPr>
        <p:spPr>
          <a:xfrm>
            <a:off x="685800" y="2130575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03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12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Titolo Testo"/>
          <p:cNvSpPr>
            <a:spLocks noGrp="1"/>
          </p:cNvSpPr>
          <p:nvPr>
            <p:ph type="title"/>
          </p:nvPr>
        </p:nvSpPr>
        <p:spPr>
          <a:xfrm>
            <a:off x="722312" y="4407051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92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0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3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0" name="Rettangolo"/>
          <p:cNvSpPr>
            <a:spLocks noGrp="1"/>
          </p:cNvSpPr>
          <p:nvPr>
            <p:ph type="body" sz="quarter" idx="13"/>
          </p:nvPr>
        </p:nvSpPr>
        <p:spPr>
          <a:xfrm>
            <a:off x="4645100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94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49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Titolo Testo"/>
          <p:cNvSpPr>
            <a:spLocks noGrp="1"/>
          </p:cNvSpPr>
          <p:nvPr>
            <p:ph type="title"/>
          </p:nvPr>
        </p:nvSpPr>
        <p:spPr>
          <a:xfrm>
            <a:off x="457276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964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202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5" name="Rettangolo"/>
          <p:cNvSpPr>
            <a:spLocks noGrp="1"/>
          </p:cNvSpPr>
          <p:nvPr>
            <p:ph type="body" sz="half" idx="13"/>
          </p:nvPr>
        </p:nvSpPr>
        <p:spPr>
          <a:xfrm>
            <a:off x="457274" y="1435103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974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84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8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>
            <a:spLocks noGrp="1"/>
          </p:cNvSpPr>
          <p:nvPr>
            <p:ph type="title"/>
          </p:nvPr>
        </p:nvSpPr>
        <p:spPr>
          <a:xfrm>
            <a:off x="6629400" y="274790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90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Titolo Testo"/>
          <p:cNvSpPr>
            <a:spLocks noGrp="1"/>
          </p:cNvSpPr>
          <p:nvPr>
            <p:ph type="title"/>
          </p:nvPr>
        </p:nvSpPr>
        <p:spPr>
          <a:xfrm>
            <a:off x="6629400" y="274790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93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90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9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02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Titolo Testo"/>
          <p:cNvSpPr>
            <a:spLocks noGrp="1"/>
          </p:cNvSpPr>
          <p:nvPr>
            <p:ph type="title"/>
          </p:nvPr>
        </p:nvSpPr>
        <p:spPr>
          <a:xfrm>
            <a:off x="685800" y="2130563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1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1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0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olo Testo"/>
          <p:cNvSpPr>
            <a:spLocks noGrp="1"/>
          </p:cNvSpPr>
          <p:nvPr>
            <p:ph type="title"/>
          </p:nvPr>
        </p:nvSpPr>
        <p:spPr>
          <a:xfrm>
            <a:off x="722312" y="4407039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102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38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9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48" name="Rettangolo"/>
          <p:cNvSpPr>
            <a:spLocks noGrp="1"/>
          </p:cNvSpPr>
          <p:nvPr>
            <p:ph type="body" sz="quarter" idx="13"/>
          </p:nvPr>
        </p:nvSpPr>
        <p:spPr>
          <a:xfrm>
            <a:off x="4645095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9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57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Titolo Testo"/>
          <p:cNvSpPr>
            <a:spLocks noGrp="1"/>
          </p:cNvSpPr>
          <p:nvPr>
            <p:ph type="title"/>
          </p:nvPr>
        </p:nvSpPr>
        <p:spPr>
          <a:xfrm>
            <a:off x="45727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072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19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3" name="Rettangolo"/>
          <p:cNvSpPr>
            <a:spLocks noGrp="1"/>
          </p:cNvSpPr>
          <p:nvPr>
            <p:ph type="body" sz="half" idx="13"/>
          </p:nvPr>
        </p:nvSpPr>
        <p:spPr>
          <a:xfrm>
            <a:off x="457268" y="1435103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1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082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3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8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92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Titolo Testo"/>
          <p:cNvSpPr>
            <a:spLocks noGrp="1"/>
          </p:cNvSpPr>
          <p:nvPr>
            <p:ph type="title"/>
          </p:nvPr>
        </p:nvSpPr>
        <p:spPr>
          <a:xfrm>
            <a:off x="6629400" y="274777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01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77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10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1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a tito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Titolo Testo"/>
          <p:cNvSpPr>
            <a:spLocks noGrp="1"/>
          </p:cNvSpPr>
          <p:nvPr>
            <p:ph type="title"/>
          </p:nvPr>
        </p:nvSpPr>
        <p:spPr>
          <a:xfrm>
            <a:off x="685692" y="2130580"/>
            <a:ext cx="7772615" cy="1470026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11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387" y="3886200"/>
            <a:ext cx="6401226" cy="1752600"/>
          </a:xfrm>
          <a:prstGeom prst="rect">
            <a:avLst/>
          </a:prstGeom>
        </p:spPr>
        <p:txBody>
          <a:bodyPr lIns="46798" tIns="46798" rIns="46798" bIns="46798"/>
          <a:lstStyle>
            <a:lvl1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contenu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128" name="Corpo livello uno…"/>
          <p:cNvSpPr>
            <a:spLocks noGrp="1"/>
          </p:cNvSpPr>
          <p:nvPr>
            <p:ph type="body" idx="1"/>
          </p:nvPr>
        </p:nvSpPr>
        <p:spPr>
          <a:xfrm>
            <a:off x="685697" y="1981200"/>
            <a:ext cx="7764148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ntestazione sezion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Titolo Testo"/>
          <p:cNvSpPr>
            <a:spLocks noGrp="1"/>
          </p:cNvSpPr>
          <p:nvPr>
            <p:ph type="title"/>
          </p:nvPr>
        </p:nvSpPr>
        <p:spPr>
          <a:xfrm>
            <a:off x="722376" y="4407055"/>
            <a:ext cx="7772614" cy="1362076"/>
          </a:xfrm>
          <a:prstGeom prst="rect">
            <a:avLst/>
          </a:prstGeom>
        </p:spPr>
        <p:txBody>
          <a:bodyPr lIns="46798" tIns="46798" rIns="46798" bIns="46798" anchor="t"/>
          <a:lstStyle>
            <a:lvl1pPr algn="l" defTabSz="449262">
              <a:defRPr sz="4000" b="1" cap="all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13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76" y="2906713"/>
            <a:ext cx="7772614" cy="1500189"/>
          </a:xfrm>
          <a:prstGeom prst="rect">
            <a:avLst/>
          </a:prstGeom>
        </p:spPr>
        <p:txBody>
          <a:bodyPr lIns="46798" tIns="46798" rIns="46798" bIns="46798" anchor="b"/>
          <a:lstStyle>
            <a:lvl1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3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ue contenuti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146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770" y="1981200"/>
            <a:ext cx="3813649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81315" indent="-324115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1234438" indent="-320038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1727200" indent="-355600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2184400" indent="-355600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fron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Titolo Testo"/>
          <p:cNvSpPr>
            <a:spLocks noGrp="1"/>
          </p:cNvSpPr>
          <p:nvPr>
            <p:ph type="title"/>
          </p:nvPr>
        </p:nvSpPr>
        <p:spPr>
          <a:xfrm>
            <a:off x="457128" y="274638"/>
            <a:ext cx="8229744" cy="1143001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15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131" y="1535112"/>
            <a:ext cx="4040798" cy="639763"/>
          </a:xfrm>
          <a:prstGeom prst="rect">
            <a:avLst/>
          </a:prstGeom>
        </p:spPr>
        <p:txBody>
          <a:bodyPr lIns="46798" tIns="46798" rIns="46798" bIns="46798" anchor="b"/>
          <a:lstStyle>
            <a:lvl1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56" name="Rettangolo"/>
          <p:cNvSpPr>
            <a:spLocks noGrp="1"/>
          </p:cNvSpPr>
          <p:nvPr>
            <p:ph type="body" sz="quarter" idx="13"/>
          </p:nvPr>
        </p:nvSpPr>
        <p:spPr>
          <a:xfrm>
            <a:off x="4644661" y="1535112"/>
            <a:ext cx="4042210" cy="639764"/>
          </a:xfrm>
          <a:prstGeom prst="rect">
            <a:avLst/>
          </a:prstGeom>
        </p:spPr>
        <p:txBody>
          <a:bodyPr lIns="46798" tIns="46798" rIns="46798" bIns="46798" anchor="b"/>
          <a:lstStyle/>
          <a:p>
            <a:endParaRPr/>
          </a:p>
        </p:txBody>
      </p:sp>
      <p:sp>
        <p:nvSpPr>
          <p:cNvPr id="115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olo tito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16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olo Testo"/>
          <p:cNvSpPr>
            <a:spLocks noGrp="1"/>
          </p:cNvSpPr>
          <p:nvPr>
            <p:ph type="title"/>
          </p:nvPr>
        </p:nvSpPr>
        <p:spPr>
          <a:xfrm>
            <a:off x="685800" y="2130563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uto con didascali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Titolo Testo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025" cy="1162050"/>
          </a:xfrm>
          <a:prstGeom prst="rect">
            <a:avLst/>
          </a:prstGeom>
        </p:spPr>
        <p:txBody>
          <a:bodyPr lIns="46798" tIns="46798" rIns="46798" bIns="46798" anchor="b"/>
          <a:lstStyle>
            <a:lvl1pPr algn="l" defTabSz="449262"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173" name="Corpo livello uno…"/>
          <p:cNvSpPr>
            <a:spLocks noGrp="1"/>
          </p:cNvSpPr>
          <p:nvPr>
            <p:ph type="body" idx="1"/>
          </p:nvPr>
        </p:nvSpPr>
        <p:spPr>
          <a:xfrm>
            <a:off x="3575279" y="273205"/>
            <a:ext cx="5111670" cy="5853113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4" name="Rettangolo"/>
          <p:cNvSpPr>
            <a:spLocks noGrp="1"/>
          </p:cNvSpPr>
          <p:nvPr>
            <p:ph type="body" sz="half" idx="13"/>
          </p:nvPr>
        </p:nvSpPr>
        <p:spPr>
          <a:xfrm>
            <a:off x="457204" y="1435103"/>
            <a:ext cx="3008028" cy="4691063"/>
          </a:xfrm>
          <a:prstGeom prst="rect">
            <a:avLst/>
          </a:prstGeom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117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magine con didascali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Titolo Testo"/>
          <p:cNvSpPr>
            <a:spLocks noGrp="1"/>
          </p:cNvSpPr>
          <p:nvPr>
            <p:ph type="title"/>
          </p:nvPr>
        </p:nvSpPr>
        <p:spPr>
          <a:xfrm>
            <a:off x="1791910" y="4800600"/>
            <a:ext cx="5486968" cy="566738"/>
          </a:xfrm>
          <a:prstGeom prst="rect">
            <a:avLst/>
          </a:prstGeom>
        </p:spPr>
        <p:txBody>
          <a:bodyPr lIns="46798" tIns="46798" rIns="46798" bIns="46798" anchor="b"/>
          <a:lstStyle>
            <a:lvl1pPr algn="l" defTabSz="449262"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183" name="Immagine"/>
          <p:cNvSpPr>
            <a:spLocks noGrp="1"/>
          </p:cNvSpPr>
          <p:nvPr>
            <p:ph type="pic" sz="half" idx="13"/>
          </p:nvPr>
        </p:nvSpPr>
        <p:spPr>
          <a:xfrm>
            <a:off x="1791910" y="612775"/>
            <a:ext cx="5486968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4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1910" y="5367337"/>
            <a:ext cx="5486968" cy="804864"/>
          </a:xfrm>
          <a:prstGeom prst="rect">
            <a:avLst/>
          </a:prstGeom>
        </p:spPr>
        <p:txBody>
          <a:bodyPr lIns="46798" tIns="46798" rIns="46798" bIns="46798"/>
          <a:lstStyle>
            <a:lvl1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8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olo e testo vertical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193" name="Corpo livello uno…"/>
          <p:cNvSpPr>
            <a:spLocks noGrp="1"/>
          </p:cNvSpPr>
          <p:nvPr>
            <p:ph type="body" idx="1"/>
          </p:nvPr>
        </p:nvSpPr>
        <p:spPr>
          <a:xfrm>
            <a:off x="685697" y="1981200"/>
            <a:ext cx="7764148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olo e testo vertical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Titolo Testo"/>
          <p:cNvSpPr>
            <a:spLocks noGrp="1"/>
          </p:cNvSpPr>
          <p:nvPr>
            <p:ph type="title"/>
          </p:nvPr>
        </p:nvSpPr>
        <p:spPr>
          <a:xfrm>
            <a:off x="6509939" y="368455"/>
            <a:ext cx="1939981" cy="584676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202" name="Corpo livello uno…"/>
          <p:cNvSpPr>
            <a:spLocks noGrp="1"/>
          </p:cNvSpPr>
          <p:nvPr>
            <p:ph type="body" idx="1"/>
          </p:nvPr>
        </p:nvSpPr>
        <p:spPr>
          <a:xfrm>
            <a:off x="685692" y="368455"/>
            <a:ext cx="5688726" cy="5846763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abell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21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, testo e contenu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219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770" y="1981200"/>
            <a:ext cx="3813649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 contenuto 4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22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685770" y="1981200"/>
            <a:ext cx="3813649" cy="2039940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Titolo Test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3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46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4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Titolo Test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125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5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9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64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6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73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4" name="Rettangolo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7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8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Titolo Test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298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9" name="Rettangolo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308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1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18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1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Titolo Test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27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36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3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Titolo Testo"/>
          <p:cNvSpPr>
            <a:spLocks noGrp="1"/>
          </p:cNvSpPr>
          <p:nvPr>
            <p:ph type="title"/>
          </p:nvPr>
        </p:nvSpPr>
        <p:spPr>
          <a:xfrm>
            <a:off x="685800" y="2130575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4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4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olo Testo"/>
          <p:cNvSpPr>
            <a:spLocks noGrp="1"/>
          </p:cNvSpPr>
          <p:nvPr>
            <p:ph type="title"/>
          </p:nvPr>
        </p:nvSpPr>
        <p:spPr>
          <a:xfrm>
            <a:off x="722312" y="4407039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13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9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54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5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Titolo Testo"/>
          <p:cNvSpPr>
            <a:spLocks noGrp="1"/>
          </p:cNvSpPr>
          <p:nvPr>
            <p:ph type="title"/>
          </p:nvPr>
        </p:nvSpPr>
        <p:spPr>
          <a:xfrm>
            <a:off x="722312" y="4407051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1363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6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72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7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8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2" name="Rettangolo"/>
          <p:cNvSpPr>
            <a:spLocks noGrp="1"/>
          </p:cNvSpPr>
          <p:nvPr>
            <p:ph type="body" sz="quarter" idx="13"/>
          </p:nvPr>
        </p:nvSpPr>
        <p:spPr>
          <a:xfrm>
            <a:off x="4645100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38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9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Titolo Testo"/>
          <p:cNvSpPr>
            <a:spLocks noGrp="1"/>
          </p:cNvSpPr>
          <p:nvPr>
            <p:ph type="title"/>
          </p:nvPr>
        </p:nvSpPr>
        <p:spPr>
          <a:xfrm>
            <a:off x="457276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406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202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07" name="Rettangolo"/>
          <p:cNvSpPr>
            <a:spLocks noGrp="1"/>
          </p:cNvSpPr>
          <p:nvPr>
            <p:ph type="body" sz="half" idx="13"/>
          </p:nvPr>
        </p:nvSpPr>
        <p:spPr>
          <a:xfrm>
            <a:off x="457274" y="1435103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416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26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27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Titolo Testo"/>
          <p:cNvSpPr>
            <a:spLocks noGrp="1"/>
          </p:cNvSpPr>
          <p:nvPr>
            <p:ph type="title"/>
          </p:nvPr>
        </p:nvSpPr>
        <p:spPr>
          <a:xfrm>
            <a:off x="6629400" y="274790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35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90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3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7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44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olo Testo"/>
          <p:cNvSpPr>
            <a:spLocks noGrp="1"/>
          </p:cNvSpPr>
          <p:nvPr>
            <p:ph type="title"/>
          </p:nvPr>
        </p:nvSpPr>
        <p:spPr>
          <a:xfrm>
            <a:off x="685800" y="2130563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53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5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62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6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Titolo Testo"/>
          <p:cNvSpPr>
            <a:spLocks noGrp="1"/>
          </p:cNvSpPr>
          <p:nvPr>
            <p:ph type="title"/>
          </p:nvPr>
        </p:nvSpPr>
        <p:spPr>
          <a:xfrm>
            <a:off x="722312" y="4407039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147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7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80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8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8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90" name="Rettangolo"/>
          <p:cNvSpPr>
            <a:spLocks noGrp="1"/>
          </p:cNvSpPr>
          <p:nvPr>
            <p:ph type="body" sz="quarter" idx="13"/>
          </p:nvPr>
        </p:nvSpPr>
        <p:spPr>
          <a:xfrm>
            <a:off x="4645095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9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99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Titolo Testo"/>
          <p:cNvSpPr>
            <a:spLocks noGrp="1"/>
          </p:cNvSpPr>
          <p:nvPr>
            <p:ph type="title"/>
          </p:nvPr>
        </p:nvSpPr>
        <p:spPr>
          <a:xfrm>
            <a:off x="45727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514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19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15" name="Rettangolo"/>
          <p:cNvSpPr>
            <a:spLocks noGrp="1"/>
          </p:cNvSpPr>
          <p:nvPr>
            <p:ph type="body" sz="half" idx="13"/>
          </p:nvPr>
        </p:nvSpPr>
        <p:spPr>
          <a:xfrm>
            <a:off x="457268" y="1435103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524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2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6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7" name="Rettangolo"/>
          <p:cNvSpPr>
            <a:spLocks noGrp="1"/>
          </p:cNvSpPr>
          <p:nvPr>
            <p:ph type="body" sz="quarter" idx="13"/>
          </p:nvPr>
        </p:nvSpPr>
        <p:spPr>
          <a:xfrm>
            <a:off x="4645095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5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34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3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Titolo Testo"/>
          <p:cNvSpPr>
            <a:spLocks noGrp="1"/>
          </p:cNvSpPr>
          <p:nvPr>
            <p:ph type="title"/>
          </p:nvPr>
        </p:nvSpPr>
        <p:spPr>
          <a:xfrm>
            <a:off x="6629400" y="274777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43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77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4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52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a tito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Titolo Testo"/>
          <p:cNvSpPr>
            <a:spLocks noGrp="1"/>
          </p:cNvSpPr>
          <p:nvPr>
            <p:ph type="title"/>
          </p:nvPr>
        </p:nvSpPr>
        <p:spPr>
          <a:xfrm>
            <a:off x="685692" y="2130580"/>
            <a:ext cx="7772615" cy="1470026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56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387" y="3886200"/>
            <a:ext cx="6401226" cy="1752600"/>
          </a:xfrm>
          <a:prstGeom prst="rect">
            <a:avLst/>
          </a:prstGeom>
        </p:spPr>
        <p:txBody>
          <a:bodyPr lIns="46798" tIns="46798" rIns="46798" bIns="46798"/>
          <a:lstStyle>
            <a:lvl1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contenu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570" name="Corpo livello uno…"/>
          <p:cNvSpPr>
            <a:spLocks noGrp="1"/>
          </p:cNvSpPr>
          <p:nvPr>
            <p:ph type="body" idx="1"/>
          </p:nvPr>
        </p:nvSpPr>
        <p:spPr>
          <a:xfrm>
            <a:off x="685697" y="1981200"/>
            <a:ext cx="7764148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7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ntestazione sezion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Titolo Testo"/>
          <p:cNvSpPr>
            <a:spLocks noGrp="1"/>
          </p:cNvSpPr>
          <p:nvPr>
            <p:ph type="title"/>
          </p:nvPr>
        </p:nvSpPr>
        <p:spPr>
          <a:xfrm>
            <a:off x="722376" y="4407055"/>
            <a:ext cx="7772614" cy="1362076"/>
          </a:xfrm>
          <a:prstGeom prst="rect">
            <a:avLst/>
          </a:prstGeom>
        </p:spPr>
        <p:txBody>
          <a:bodyPr lIns="46798" tIns="46798" rIns="46798" bIns="46798" anchor="t"/>
          <a:lstStyle>
            <a:lvl1pPr algn="l" defTabSz="449262">
              <a:defRPr sz="4000" b="1" cap="all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57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76" y="2906713"/>
            <a:ext cx="7772614" cy="1500189"/>
          </a:xfrm>
          <a:prstGeom prst="rect">
            <a:avLst/>
          </a:prstGeom>
        </p:spPr>
        <p:txBody>
          <a:bodyPr lIns="46798" tIns="46798" rIns="46798" bIns="46798" anchor="b"/>
          <a:lstStyle>
            <a:lvl1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ue contenuti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588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770" y="1981200"/>
            <a:ext cx="3813649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81315" indent="-324115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1234438" indent="-320038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1727200" indent="-355600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2184400" indent="-355600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fron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Titolo Testo"/>
          <p:cNvSpPr>
            <a:spLocks noGrp="1"/>
          </p:cNvSpPr>
          <p:nvPr>
            <p:ph type="title"/>
          </p:nvPr>
        </p:nvSpPr>
        <p:spPr>
          <a:xfrm>
            <a:off x="457128" y="274638"/>
            <a:ext cx="8229744" cy="1143001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59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131" y="1535112"/>
            <a:ext cx="4040798" cy="639763"/>
          </a:xfrm>
          <a:prstGeom prst="rect">
            <a:avLst/>
          </a:prstGeom>
        </p:spPr>
        <p:txBody>
          <a:bodyPr lIns="46798" tIns="46798" rIns="46798" bIns="46798" anchor="b"/>
          <a:lstStyle>
            <a:lvl1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98" name="Rettangolo"/>
          <p:cNvSpPr>
            <a:spLocks noGrp="1"/>
          </p:cNvSpPr>
          <p:nvPr>
            <p:ph type="body" sz="quarter" idx="13"/>
          </p:nvPr>
        </p:nvSpPr>
        <p:spPr>
          <a:xfrm>
            <a:off x="4644661" y="1535112"/>
            <a:ext cx="4042210" cy="639764"/>
          </a:xfrm>
          <a:prstGeom prst="rect">
            <a:avLst/>
          </a:prstGeom>
        </p:spPr>
        <p:txBody>
          <a:bodyPr lIns="46798" tIns="46798" rIns="46798" bIns="46798" anchor="b"/>
          <a:lstStyle/>
          <a:p>
            <a:endParaRPr/>
          </a:p>
        </p:txBody>
      </p:sp>
      <p:sp>
        <p:nvSpPr>
          <p:cNvPr id="159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olo tito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60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uto con didascali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Titolo Testo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025" cy="1162050"/>
          </a:xfrm>
          <a:prstGeom prst="rect">
            <a:avLst/>
          </a:prstGeom>
        </p:spPr>
        <p:txBody>
          <a:bodyPr lIns="46798" tIns="46798" rIns="46798" bIns="46798" anchor="b"/>
          <a:lstStyle>
            <a:lvl1pPr algn="l" defTabSz="449262"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615" name="Corpo livello uno…"/>
          <p:cNvSpPr>
            <a:spLocks noGrp="1"/>
          </p:cNvSpPr>
          <p:nvPr>
            <p:ph type="body" idx="1"/>
          </p:nvPr>
        </p:nvSpPr>
        <p:spPr>
          <a:xfrm>
            <a:off x="3575279" y="273205"/>
            <a:ext cx="5111670" cy="5853113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16" name="Rettangolo"/>
          <p:cNvSpPr>
            <a:spLocks noGrp="1"/>
          </p:cNvSpPr>
          <p:nvPr>
            <p:ph type="body" sz="half" idx="13"/>
          </p:nvPr>
        </p:nvSpPr>
        <p:spPr>
          <a:xfrm>
            <a:off x="457204" y="1435103"/>
            <a:ext cx="3008028" cy="4691063"/>
          </a:xfrm>
          <a:prstGeom prst="rect">
            <a:avLst/>
          </a:prstGeom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161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6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magine con didascali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Titolo Testo"/>
          <p:cNvSpPr>
            <a:spLocks noGrp="1"/>
          </p:cNvSpPr>
          <p:nvPr>
            <p:ph type="title"/>
          </p:nvPr>
        </p:nvSpPr>
        <p:spPr>
          <a:xfrm>
            <a:off x="1791910" y="4800600"/>
            <a:ext cx="5486968" cy="566738"/>
          </a:xfrm>
          <a:prstGeom prst="rect">
            <a:avLst/>
          </a:prstGeom>
        </p:spPr>
        <p:txBody>
          <a:bodyPr lIns="46798" tIns="46798" rIns="46798" bIns="46798" anchor="b"/>
          <a:lstStyle>
            <a:lvl1pPr algn="l" defTabSz="449262"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625" name="Immagine"/>
          <p:cNvSpPr>
            <a:spLocks noGrp="1"/>
          </p:cNvSpPr>
          <p:nvPr>
            <p:ph type="pic" sz="half" idx="13"/>
          </p:nvPr>
        </p:nvSpPr>
        <p:spPr>
          <a:xfrm>
            <a:off x="1791910" y="612775"/>
            <a:ext cx="5486968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6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1910" y="5367337"/>
            <a:ext cx="5486968" cy="804864"/>
          </a:xfrm>
          <a:prstGeom prst="rect">
            <a:avLst/>
          </a:prstGeom>
        </p:spPr>
        <p:txBody>
          <a:bodyPr lIns="46798" tIns="46798" rIns="46798" bIns="46798"/>
          <a:lstStyle>
            <a:lvl1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2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olo e testo vertical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635" name="Corpo livello uno…"/>
          <p:cNvSpPr>
            <a:spLocks noGrp="1"/>
          </p:cNvSpPr>
          <p:nvPr>
            <p:ph type="body" idx="1"/>
          </p:nvPr>
        </p:nvSpPr>
        <p:spPr>
          <a:xfrm>
            <a:off x="685697" y="1981200"/>
            <a:ext cx="7764148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3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olo e testo vertical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Titolo Testo"/>
          <p:cNvSpPr>
            <a:spLocks noGrp="1"/>
          </p:cNvSpPr>
          <p:nvPr>
            <p:ph type="title"/>
          </p:nvPr>
        </p:nvSpPr>
        <p:spPr>
          <a:xfrm>
            <a:off x="6509939" y="368455"/>
            <a:ext cx="1939981" cy="584676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644" name="Corpo livello uno…"/>
          <p:cNvSpPr>
            <a:spLocks noGrp="1"/>
          </p:cNvSpPr>
          <p:nvPr>
            <p:ph type="body" idx="1"/>
          </p:nvPr>
        </p:nvSpPr>
        <p:spPr>
          <a:xfrm>
            <a:off x="685692" y="368455"/>
            <a:ext cx="5688726" cy="5846763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4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abell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65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, testo e contenu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661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770" y="1981200"/>
            <a:ext cx="3813649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6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 contenuto 4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167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685770" y="1981200"/>
            <a:ext cx="3813649" cy="2039940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7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Titolo Test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679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8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688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8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Titolo Test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169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9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06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0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1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16" name="Rettangolo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1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2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Titolo Test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740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1" name="Rettangolo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750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5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5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60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6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Titolo Test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69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7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78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7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22820" y="6404293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olo Testo"/>
          <p:cNvSpPr>
            <a:spLocks noGrp="1"/>
          </p:cNvSpPr>
          <p:nvPr>
            <p:ph type="title"/>
          </p:nvPr>
        </p:nvSpPr>
        <p:spPr>
          <a:xfrm>
            <a:off x="45727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81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19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2" name="Rettangolo"/>
          <p:cNvSpPr>
            <a:spLocks noGrp="1"/>
          </p:cNvSpPr>
          <p:nvPr>
            <p:ph type="body" sz="half" idx="13"/>
          </p:nvPr>
        </p:nvSpPr>
        <p:spPr>
          <a:xfrm>
            <a:off x="457268" y="1435103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191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2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1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olo Testo"/>
          <p:cNvSpPr>
            <a:spLocks noGrp="1"/>
          </p:cNvSpPr>
          <p:nvPr>
            <p:ph type="title"/>
          </p:nvPr>
        </p:nvSpPr>
        <p:spPr>
          <a:xfrm>
            <a:off x="6629400" y="274777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0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77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9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olo Testo"/>
          <p:cNvSpPr>
            <a:spLocks noGrp="1"/>
          </p:cNvSpPr>
          <p:nvPr>
            <p:ph type="title"/>
          </p:nvPr>
        </p:nvSpPr>
        <p:spPr>
          <a:xfrm>
            <a:off x="685692" y="2130580"/>
            <a:ext cx="7772615" cy="1470026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387" y="3886200"/>
            <a:ext cx="6401226" cy="1752600"/>
          </a:xfrm>
          <a:prstGeom prst="rect">
            <a:avLst/>
          </a:prstGeom>
        </p:spPr>
        <p:txBody>
          <a:bodyPr lIns="46798" tIns="46798" rIns="46798" bIns="46798"/>
          <a:lstStyle>
            <a:lvl1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Corpo livello uno…"/>
          <p:cNvSpPr>
            <a:spLocks noGrp="1"/>
          </p:cNvSpPr>
          <p:nvPr>
            <p:ph type="body" idx="1"/>
          </p:nvPr>
        </p:nvSpPr>
        <p:spPr>
          <a:xfrm>
            <a:off x="685697" y="1981200"/>
            <a:ext cx="7764148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olo Testo"/>
          <p:cNvSpPr>
            <a:spLocks noGrp="1"/>
          </p:cNvSpPr>
          <p:nvPr>
            <p:ph type="title"/>
          </p:nvPr>
        </p:nvSpPr>
        <p:spPr>
          <a:xfrm>
            <a:off x="722376" y="4407055"/>
            <a:ext cx="7772614" cy="1362076"/>
          </a:xfrm>
          <a:prstGeom prst="rect">
            <a:avLst/>
          </a:prstGeom>
        </p:spPr>
        <p:txBody>
          <a:bodyPr lIns="46798" tIns="46798" rIns="46798" bIns="46798" anchor="t"/>
          <a:lstStyle>
            <a:lvl1pPr algn="l" defTabSz="449262">
              <a:defRPr sz="4000" b="1" cap="all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76" y="2906713"/>
            <a:ext cx="7772614" cy="1500189"/>
          </a:xfrm>
          <a:prstGeom prst="rect">
            <a:avLst/>
          </a:prstGeom>
        </p:spPr>
        <p:txBody>
          <a:bodyPr lIns="46798" tIns="46798" rIns="46798" bIns="46798" anchor="b"/>
          <a:lstStyle>
            <a:lvl1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770" y="1981200"/>
            <a:ext cx="3813649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81315" indent="-324115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1234438" indent="-320038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1727200" indent="-355600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2184400" indent="-355600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olo Testo"/>
          <p:cNvSpPr>
            <a:spLocks noGrp="1"/>
          </p:cNvSpPr>
          <p:nvPr>
            <p:ph type="title"/>
          </p:nvPr>
        </p:nvSpPr>
        <p:spPr>
          <a:xfrm>
            <a:off x="457128" y="274638"/>
            <a:ext cx="8229744" cy="1143001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264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131" y="1535112"/>
            <a:ext cx="4040798" cy="639763"/>
          </a:xfrm>
          <a:prstGeom prst="rect">
            <a:avLst/>
          </a:prstGeom>
        </p:spPr>
        <p:txBody>
          <a:bodyPr lIns="46798" tIns="46798" rIns="46798" bIns="46798" anchor="b"/>
          <a:lstStyle>
            <a:lvl1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5" name="Rettangolo"/>
          <p:cNvSpPr>
            <a:spLocks noGrp="1"/>
          </p:cNvSpPr>
          <p:nvPr>
            <p:ph type="body" sz="quarter" idx="13"/>
          </p:nvPr>
        </p:nvSpPr>
        <p:spPr>
          <a:xfrm>
            <a:off x="4644661" y="1535112"/>
            <a:ext cx="4042210" cy="639764"/>
          </a:xfrm>
          <a:prstGeom prst="rect">
            <a:avLst/>
          </a:prstGeom>
        </p:spPr>
        <p:txBody>
          <a:bodyPr lIns="46798" tIns="46798" rIns="46798" bIns="46798" anchor="b"/>
          <a:lstStyle/>
          <a:p>
            <a:endParaRPr/>
          </a:p>
        </p:txBody>
      </p:sp>
      <p:sp>
        <p:nvSpPr>
          <p:cNvPr id="26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>
            <a:spLocks noGrp="1"/>
          </p:cNvSpPr>
          <p:nvPr>
            <p:ph type="title"/>
          </p:nvPr>
        </p:nvSpPr>
        <p:spPr>
          <a:xfrm>
            <a:off x="722312" y="4407051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27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olo Testo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025" cy="1162050"/>
          </a:xfrm>
          <a:prstGeom prst="rect">
            <a:avLst/>
          </a:prstGeom>
        </p:spPr>
        <p:txBody>
          <a:bodyPr lIns="46798" tIns="46798" rIns="46798" bIns="46798" anchor="b"/>
          <a:lstStyle>
            <a:lvl1pPr algn="l" defTabSz="449262"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282" name="Corpo livello uno…"/>
          <p:cNvSpPr>
            <a:spLocks noGrp="1"/>
          </p:cNvSpPr>
          <p:nvPr>
            <p:ph type="body" idx="1"/>
          </p:nvPr>
        </p:nvSpPr>
        <p:spPr>
          <a:xfrm>
            <a:off x="3575279" y="273205"/>
            <a:ext cx="5111670" cy="5853113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3" name="Rettangolo"/>
          <p:cNvSpPr>
            <a:spLocks noGrp="1"/>
          </p:cNvSpPr>
          <p:nvPr>
            <p:ph type="body" sz="half" idx="13"/>
          </p:nvPr>
        </p:nvSpPr>
        <p:spPr>
          <a:xfrm>
            <a:off x="457204" y="1435103"/>
            <a:ext cx="3008028" cy="4691063"/>
          </a:xfrm>
          <a:prstGeom prst="rect">
            <a:avLst/>
          </a:prstGeom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28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olo Testo"/>
          <p:cNvSpPr>
            <a:spLocks noGrp="1"/>
          </p:cNvSpPr>
          <p:nvPr>
            <p:ph type="title"/>
          </p:nvPr>
        </p:nvSpPr>
        <p:spPr>
          <a:xfrm>
            <a:off x="1791910" y="4800600"/>
            <a:ext cx="5486968" cy="566738"/>
          </a:xfrm>
          <a:prstGeom prst="rect">
            <a:avLst/>
          </a:prstGeom>
        </p:spPr>
        <p:txBody>
          <a:bodyPr lIns="46798" tIns="46798" rIns="46798" bIns="46798" anchor="b"/>
          <a:lstStyle>
            <a:lvl1pPr algn="l" defTabSz="449262"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292" name="Immagine"/>
          <p:cNvSpPr>
            <a:spLocks noGrp="1"/>
          </p:cNvSpPr>
          <p:nvPr>
            <p:ph type="pic" sz="half" idx="13"/>
          </p:nvPr>
        </p:nvSpPr>
        <p:spPr>
          <a:xfrm>
            <a:off x="1791910" y="612775"/>
            <a:ext cx="5486968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3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1910" y="5367337"/>
            <a:ext cx="5486968" cy="804864"/>
          </a:xfrm>
          <a:prstGeom prst="rect">
            <a:avLst/>
          </a:prstGeom>
        </p:spPr>
        <p:txBody>
          <a:bodyPr lIns="46798" tIns="46798" rIns="46798" bIns="46798"/>
          <a:lstStyle>
            <a:lvl1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302" name="Corpo livello uno…"/>
          <p:cNvSpPr>
            <a:spLocks noGrp="1"/>
          </p:cNvSpPr>
          <p:nvPr>
            <p:ph type="body" idx="1"/>
          </p:nvPr>
        </p:nvSpPr>
        <p:spPr>
          <a:xfrm>
            <a:off x="685697" y="1981200"/>
            <a:ext cx="7764148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olo Testo"/>
          <p:cNvSpPr>
            <a:spLocks noGrp="1"/>
          </p:cNvSpPr>
          <p:nvPr>
            <p:ph type="title"/>
          </p:nvPr>
        </p:nvSpPr>
        <p:spPr>
          <a:xfrm>
            <a:off x="6509939" y="368455"/>
            <a:ext cx="1939981" cy="584676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311" name="Corpo livello uno…"/>
          <p:cNvSpPr>
            <a:spLocks noGrp="1"/>
          </p:cNvSpPr>
          <p:nvPr>
            <p:ph type="body" idx="1"/>
          </p:nvPr>
        </p:nvSpPr>
        <p:spPr>
          <a:xfrm>
            <a:off x="685692" y="368455"/>
            <a:ext cx="5688726" cy="5846763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abell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32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testo e contenu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328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770" y="1981200"/>
            <a:ext cx="3813649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 contenuto 4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33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685770" y="1981200"/>
            <a:ext cx="3813649" cy="2039940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olo Test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46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55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olo Test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64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73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7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82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3" name="Rettangolo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8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itolo Test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407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8" name="Rettangolo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417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27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itolo Test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36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45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Rettangolo"/>
          <p:cNvSpPr>
            <a:spLocks noGrp="1"/>
          </p:cNvSpPr>
          <p:nvPr>
            <p:ph type="body" sz="quarter" idx="13"/>
          </p:nvPr>
        </p:nvSpPr>
        <p:spPr>
          <a:xfrm>
            <a:off x="4645100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itolo Testo"/>
          <p:cNvSpPr>
            <a:spLocks noGrp="1"/>
          </p:cNvSpPr>
          <p:nvPr>
            <p:ph type="title"/>
          </p:nvPr>
        </p:nvSpPr>
        <p:spPr>
          <a:xfrm>
            <a:off x="685800" y="2130575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54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63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itolo Testo"/>
          <p:cNvSpPr>
            <a:spLocks noGrp="1"/>
          </p:cNvSpPr>
          <p:nvPr>
            <p:ph type="title"/>
          </p:nvPr>
        </p:nvSpPr>
        <p:spPr>
          <a:xfrm>
            <a:off x="722312" y="4407051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472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1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1" name="Rettangolo"/>
          <p:cNvSpPr>
            <a:spLocks noGrp="1"/>
          </p:cNvSpPr>
          <p:nvPr>
            <p:ph type="body" sz="quarter" idx="13"/>
          </p:nvPr>
        </p:nvSpPr>
        <p:spPr>
          <a:xfrm>
            <a:off x="4645100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9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0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itolo Testo"/>
          <p:cNvSpPr>
            <a:spLocks noGrp="1"/>
          </p:cNvSpPr>
          <p:nvPr>
            <p:ph type="title"/>
          </p:nvPr>
        </p:nvSpPr>
        <p:spPr>
          <a:xfrm>
            <a:off x="457276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515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202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6" name="Rettangolo"/>
          <p:cNvSpPr>
            <a:spLocks noGrp="1"/>
          </p:cNvSpPr>
          <p:nvPr>
            <p:ph type="body" sz="half" idx="13"/>
          </p:nvPr>
        </p:nvSpPr>
        <p:spPr>
          <a:xfrm>
            <a:off x="457274" y="1435103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525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6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7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35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6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itolo Testo"/>
          <p:cNvSpPr>
            <a:spLocks noGrp="1"/>
          </p:cNvSpPr>
          <p:nvPr>
            <p:ph type="title"/>
          </p:nvPr>
        </p:nvSpPr>
        <p:spPr>
          <a:xfrm>
            <a:off x="6629400" y="274790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4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90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53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itolo Testo"/>
          <p:cNvSpPr>
            <a:spLocks noGrp="1"/>
          </p:cNvSpPr>
          <p:nvPr>
            <p:ph type="title"/>
          </p:nvPr>
        </p:nvSpPr>
        <p:spPr>
          <a:xfrm>
            <a:off x="685800" y="2130563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62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1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7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itolo Testo"/>
          <p:cNvSpPr>
            <a:spLocks noGrp="1"/>
          </p:cNvSpPr>
          <p:nvPr>
            <p:ph type="title"/>
          </p:nvPr>
        </p:nvSpPr>
        <p:spPr>
          <a:xfrm>
            <a:off x="722312" y="4407039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58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1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9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9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9" name="Rettangolo"/>
          <p:cNvSpPr>
            <a:spLocks noGrp="1"/>
          </p:cNvSpPr>
          <p:nvPr>
            <p:ph type="body" sz="quarter" idx="13"/>
          </p:nvPr>
        </p:nvSpPr>
        <p:spPr>
          <a:xfrm>
            <a:off x="4645095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00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08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olo Testo"/>
          <p:cNvSpPr>
            <a:spLocks noGrp="1"/>
          </p:cNvSpPr>
          <p:nvPr>
            <p:ph type="title"/>
          </p:nvPr>
        </p:nvSpPr>
        <p:spPr>
          <a:xfrm>
            <a:off x="45727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623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19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4" name="Rettangolo"/>
          <p:cNvSpPr>
            <a:spLocks noGrp="1"/>
          </p:cNvSpPr>
          <p:nvPr>
            <p:ph type="body" sz="half" idx="13"/>
          </p:nvPr>
        </p:nvSpPr>
        <p:spPr>
          <a:xfrm>
            <a:off x="457268" y="1435103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633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4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43" name="Corpo livello un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4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itolo Testo"/>
          <p:cNvSpPr>
            <a:spLocks noGrp="1"/>
          </p:cNvSpPr>
          <p:nvPr>
            <p:ph type="title"/>
          </p:nvPr>
        </p:nvSpPr>
        <p:spPr>
          <a:xfrm>
            <a:off x="6629400" y="274777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52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777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3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Titolo Test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61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62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a tito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itolo Testo"/>
          <p:cNvSpPr>
            <a:spLocks noGrp="1"/>
          </p:cNvSpPr>
          <p:nvPr>
            <p:ph type="title"/>
          </p:nvPr>
        </p:nvSpPr>
        <p:spPr>
          <a:xfrm>
            <a:off x="685692" y="2130580"/>
            <a:ext cx="7772615" cy="1470026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670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387" y="3886200"/>
            <a:ext cx="6401226" cy="1752600"/>
          </a:xfrm>
          <a:prstGeom prst="rect">
            <a:avLst/>
          </a:prstGeom>
        </p:spPr>
        <p:txBody>
          <a:bodyPr lIns="46798" tIns="46798" rIns="46798" bIns="46798"/>
          <a:lstStyle>
            <a:lvl1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algn="ctr" defTabSz="449262">
              <a:spcBef>
                <a:spcPts val="800"/>
              </a:spcBef>
              <a:buSzTx/>
              <a:buNone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contenu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679" name="Corpo livello uno…"/>
          <p:cNvSpPr>
            <a:spLocks noGrp="1"/>
          </p:cNvSpPr>
          <p:nvPr>
            <p:ph type="body" idx="1"/>
          </p:nvPr>
        </p:nvSpPr>
        <p:spPr>
          <a:xfrm>
            <a:off x="685697" y="1981200"/>
            <a:ext cx="7764148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0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ntestazione sezion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Titolo Testo"/>
          <p:cNvSpPr>
            <a:spLocks noGrp="1"/>
          </p:cNvSpPr>
          <p:nvPr>
            <p:ph type="title"/>
          </p:nvPr>
        </p:nvSpPr>
        <p:spPr>
          <a:xfrm>
            <a:off x="722376" y="4407055"/>
            <a:ext cx="7772614" cy="1362076"/>
          </a:xfrm>
          <a:prstGeom prst="rect">
            <a:avLst/>
          </a:prstGeom>
        </p:spPr>
        <p:txBody>
          <a:bodyPr lIns="46798" tIns="46798" rIns="46798" bIns="46798" anchor="t"/>
          <a:lstStyle>
            <a:lvl1pPr algn="l" defTabSz="449262">
              <a:defRPr sz="4000" b="1" cap="all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688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76" y="2906713"/>
            <a:ext cx="7772614" cy="1500189"/>
          </a:xfrm>
          <a:prstGeom prst="rect">
            <a:avLst/>
          </a:prstGeom>
        </p:spPr>
        <p:txBody>
          <a:bodyPr lIns="46798" tIns="46798" rIns="46798" bIns="46798" anchor="b"/>
          <a:lstStyle>
            <a:lvl1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20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ue contenuti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697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770" y="1981200"/>
            <a:ext cx="3813649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81315" indent="-324115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1234438" indent="-320038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1727200" indent="-355600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2184400" indent="-355600" defTabSz="449262">
              <a:spcBef>
                <a:spcPts val="800"/>
              </a:spcBef>
              <a:buClr>
                <a:srgbClr val="CC0000"/>
              </a:buClr>
              <a:buFont typeface="Helvetica"/>
              <a:defRPr sz="28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9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fron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Titolo Testo"/>
          <p:cNvSpPr>
            <a:spLocks noGrp="1"/>
          </p:cNvSpPr>
          <p:nvPr>
            <p:ph type="title"/>
          </p:nvPr>
        </p:nvSpPr>
        <p:spPr>
          <a:xfrm>
            <a:off x="457128" y="274638"/>
            <a:ext cx="8229744" cy="1143001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706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131" y="1535112"/>
            <a:ext cx="4040798" cy="639763"/>
          </a:xfrm>
          <a:prstGeom prst="rect">
            <a:avLst/>
          </a:prstGeom>
        </p:spPr>
        <p:txBody>
          <a:bodyPr lIns="46798" tIns="46798" rIns="46798" bIns="46798" anchor="b"/>
          <a:lstStyle>
            <a:lvl1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2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7" name="Rettangolo"/>
          <p:cNvSpPr>
            <a:spLocks noGrp="1"/>
          </p:cNvSpPr>
          <p:nvPr>
            <p:ph type="body" sz="quarter" idx="13"/>
          </p:nvPr>
        </p:nvSpPr>
        <p:spPr>
          <a:xfrm>
            <a:off x="4644661" y="1535112"/>
            <a:ext cx="4042210" cy="639764"/>
          </a:xfrm>
          <a:prstGeom prst="rect">
            <a:avLst/>
          </a:prstGeom>
        </p:spPr>
        <p:txBody>
          <a:bodyPr lIns="46798" tIns="46798" rIns="46798" bIns="46798" anchor="b"/>
          <a:lstStyle/>
          <a:p>
            <a:endParaRPr/>
          </a:p>
        </p:txBody>
      </p:sp>
      <p:sp>
        <p:nvSpPr>
          <p:cNvPr id="70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olo tito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71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>
            <a:spLocks noGrp="1"/>
          </p:cNvSpPr>
          <p:nvPr>
            <p:ph type="title"/>
          </p:nvPr>
        </p:nvSpPr>
        <p:spPr>
          <a:xfrm>
            <a:off x="457276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202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Rettangolo"/>
          <p:cNvSpPr>
            <a:spLocks noGrp="1"/>
          </p:cNvSpPr>
          <p:nvPr>
            <p:ph type="body" sz="half" idx="13"/>
          </p:nvPr>
        </p:nvSpPr>
        <p:spPr>
          <a:xfrm>
            <a:off x="457274" y="1435103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uot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uto con didascali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Titolo Testo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025" cy="1162050"/>
          </a:xfrm>
          <a:prstGeom prst="rect">
            <a:avLst/>
          </a:prstGeom>
        </p:spPr>
        <p:txBody>
          <a:bodyPr lIns="46798" tIns="46798" rIns="46798" bIns="46798" anchor="b"/>
          <a:lstStyle>
            <a:lvl1pPr algn="l" defTabSz="449262"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731" name="Corpo livello uno…"/>
          <p:cNvSpPr>
            <a:spLocks noGrp="1"/>
          </p:cNvSpPr>
          <p:nvPr>
            <p:ph type="body" idx="1"/>
          </p:nvPr>
        </p:nvSpPr>
        <p:spPr>
          <a:xfrm>
            <a:off x="3575279" y="273205"/>
            <a:ext cx="5111670" cy="5853113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2" name="Rettangolo"/>
          <p:cNvSpPr>
            <a:spLocks noGrp="1"/>
          </p:cNvSpPr>
          <p:nvPr>
            <p:ph type="body" sz="half" idx="13"/>
          </p:nvPr>
        </p:nvSpPr>
        <p:spPr>
          <a:xfrm>
            <a:off x="457204" y="1435103"/>
            <a:ext cx="3008028" cy="4691063"/>
          </a:xfrm>
          <a:prstGeom prst="rect">
            <a:avLst/>
          </a:prstGeom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73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magine con didascali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Titolo Testo"/>
          <p:cNvSpPr>
            <a:spLocks noGrp="1"/>
          </p:cNvSpPr>
          <p:nvPr>
            <p:ph type="title"/>
          </p:nvPr>
        </p:nvSpPr>
        <p:spPr>
          <a:xfrm>
            <a:off x="1791910" y="4800600"/>
            <a:ext cx="5486968" cy="566738"/>
          </a:xfrm>
          <a:prstGeom prst="rect">
            <a:avLst/>
          </a:prstGeom>
        </p:spPr>
        <p:txBody>
          <a:bodyPr lIns="46798" tIns="46798" rIns="46798" bIns="46798" anchor="b"/>
          <a:lstStyle>
            <a:lvl1pPr algn="l" defTabSz="449262"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741" name="Immagine"/>
          <p:cNvSpPr>
            <a:spLocks noGrp="1"/>
          </p:cNvSpPr>
          <p:nvPr>
            <p:ph type="pic" sz="half" idx="13"/>
          </p:nvPr>
        </p:nvSpPr>
        <p:spPr>
          <a:xfrm>
            <a:off x="1791910" y="612775"/>
            <a:ext cx="5486968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2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1910" y="5367337"/>
            <a:ext cx="5486968" cy="804864"/>
          </a:xfrm>
          <a:prstGeom prst="rect">
            <a:avLst/>
          </a:prstGeom>
        </p:spPr>
        <p:txBody>
          <a:bodyPr lIns="46798" tIns="46798" rIns="46798" bIns="46798"/>
          <a:lstStyle>
            <a:lvl1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marL="0" indent="0" defTabSz="449262">
              <a:spcBef>
                <a:spcPts val="800"/>
              </a:spcBef>
              <a:buSzTx/>
              <a:buNone/>
              <a:defRPr sz="1400"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olo e testo vertical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751" name="Corpo livello uno…"/>
          <p:cNvSpPr>
            <a:spLocks noGrp="1"/>
          </p:cNvSpPr>
          <p:nvPr>
            <p:ph type="body" idx="1"/>
          </p:nvPr>
        </p:nvSpPr>
        <p:spPr>
          <a:xfrm>
            <a:off x="685697" y="1981200"/>
            <a:ext cx="7764148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2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olo e testo vertical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Titolo Testo"/>
          <p:cNvSpPr>
            <a:spLocks noGrp="1"/>
          </p:cNvSpPr>
          <p:nvPr>
            <p:ph type="title"/>
          </p:nvPr>
        </p:nvSpPr>
        <p:spPr>
          <a:xfrm>
            <a:off x="6509939" y="368455"/>
            <a:ext cx="1939981" cy="584676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760" name="Corpo livello uno…"/>
          <p:cNvSpPr>
            <a:spLocks noGrp="1"/>
          </p:cNvSpPr>
          <p:nvPr>
            <p:ph type="body" idx="1"/>
          </p:nvPr>
        </p:nvSpPr>
        <p:spPr>
          <a:xfrm>
            <a:off x="685692" y="368455"/>
            <a:ext cx="5688726" cy="5846763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abella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769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, testo e contenut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777" name="Corpo livello uno…"/>
          <p:cNvSpPr>
            <a:spLocks noGrp="1"/>
          </p:cNvSpPr>
          <p:nvPr>
            <p:ph type="body" sz="half" idx="1"/>
          </p:nvPr>
        </p:nvSpPr>
        <p:spPr>
          <a:xfrm>
            <a:off x="685770" y="1981200"/>
            <a:ext cx="3813649" cy="4233866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7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 contenuto 4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Titolo Testo"/>
          <p:cNvSpPr>
            <a:spLocks noGrp="1"/>
          </p:cNvSpPr>
          <p:nvPr>
            <p:ph type="title"/>
          </p:nvPr>
        </p:nvSpPr>
        <p:spPr>
          <a:xfrm>
            <a:off x="685697" y="368300"/>
            <a:ext cx="7764148" cy="1166813"/>
          </a:xfrm>
          <a:prstGeom prst="rect">
            <a:avLst/>
          </a:prstGeom>
        </p:spPr>
        <p:txBody>
          <a:bodyPr lIns="46798" tIns="46798" rIns="46798" bIns="46798"/>
          <a:lstStyle>
            <a:lvl1pPr defTabSz="449262">
              <a:defRPr sz="3600" b="1">
                <a:solidFill>
                  <a:srgbClr val="FFFF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Titolo Testo</a:t>
            </a:r>
          </a:p>
        </p:txBody>
      </p:sp>
      <p:sp>
        <p:nvSpPr>
          <p:cNvPr id="786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685770" y="1981200"/>
            <a:ext cx="3813649" cy="2039940"/>
          </a:xfrm>
          <a:prstGeom prst="rect">
            <a:avLst/>
          </a:prstGeom>
        </p:spPr>
        <p:txBody>
          <a:bodyPr lIns="46798" tIns="46798" rIns="46798" bIns="46798"/>
          <a:lstStyle>
            <a:lvl1pPr marL="334963" indent="-334963" defTabSz="449262">
              <a:spcBef>
                <a:spcPts val="800"/>
              </a:spcBef>
              <a:buClr>
                <a:srgbClr val="CC0000"/>
              </a:buClr>
              <a:buSzPct val="50000"/>
              <a:buFont typeface="Helvetica"/>
              <a:buChar char="n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1pPr>
            <a:lvl2pPr marL="774700" indent="-317500"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2pPr>
            <a:lvl3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3pPr>
            <a:lvl4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4pPr>
            <a:lvl5pPr defTabSz="449262">
              <a:spcBef>
                <a:spcPts val="800"/>
              </a:spcBef>
              <a:buClr>
                <a:srgbClr val="CC0000"/>
              </a:buClr>
              <a:buFont typeface="Helvetica"/>
              <a:defRPr b="1">
                <a:solidFill>
                  <a:srgbClr val="FFFF66"/>
                </a:solid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6251294" y="6356350"/>
            <a:ext cx="301906" cy="288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itolo Test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95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04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itolo Testo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813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22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31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2" name="Rettangolo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33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41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Titolo Test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56" name="Corpo livello uno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7" name="Rettangolo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Titolo Test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66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7" name="Corpo livello uno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8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76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7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Titolo Testo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85" name="Corpo livello uno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6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itolo Test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94" name="Corpo livello uno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5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>
            <a:lvl1pPr defTabSz="449262">
              <a:lnSpc>
                <a:spcPct val="97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92" Type="http://schemas.openxmlformats.org/officeDocument/2006/relationships/slideLayout" Target="../slideLayouts/slideLayout192.xml"/><Relationship Id="rId19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>
            <a:spLocks noGrp="1"/>
          </p:cNvSpPr>
          <p:nvPr>
            <p:ph type="body" idx="1"/>
          </p:nvPr>
        </p:nvSpPr>
        <p:spPr>
          <a:xfrm>
            <a:off x="457204" y="1600206"/>
            <a:ext cx="8229601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 defTabSz="914400">
              <a:lnSpc>
                <a:spcPct val="100000"/>
              </a:lnSpc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Diagnostic accuracy and statistical significance"/>
          <p:cNvSpPr>
            <a:spLocks noGrp="1"/>
          </p:cNvSpPr>
          <p:nvPr>
            <p:ph type="title"/>
          </p:nvPr>
        </p:nvSpPr>
        <p:spPr>
          <a:xfrm>
            <a:off x="165956" y="248087"/>
            <a:ext cx="8812088" cy="2231727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FFA01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Diagnostic accuracy and statistical significance</a:t>
            </a:r>
          </a:p>
        </p:txBody>
      </p:sp>
      <p:sp>
        <p:nvSpPr>
          <p:cNvPr id="1796" name="Mirella Fraquelli…"/>
          <p:cNvSpPr>
            <a:spLocks noGrp="1"/>
          </p:cNvSpPr>
          <p:nvPr>
            <p:ph type="body" idx="1"/>
          </p:nvPr>
        </p:nvSpPr>
        <p:spPr>
          <a:xfrm>
            <a:off x="788727" y="2171080"/>
            <a:ext cx="7566546" cy="4248473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 algn="ctr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Mirella Fraquelli</a:t>
            </a:r>
          </a:p>
          <a:p>
            <a:pPr algn="ctr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Gastroenterology and Endoscopy Unit</a:t>
            </a:r>
          </a:p>
          <a:p>
            <a:pPr algn="ctr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Fondazione IRCCS Ca’ Granda </a:t>
            </a:r>
          </a:p>
          <a:p>
            <a:pPr algn="ctr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Ospedale Maggiore Policlinico - Milan</a:t>
            </a:r>
          </a:p>
          <a:p>
            <a:pPr algn="ctr">
              <a:lnSpc>
                <a:spcPct val="90000"/>
              </a:lnSpc>
              <a:buSzTx/>
              <a:buNone/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lnSpc>
                <a:spcPct val="90000"/>
              </a:lnSpc>
              <a:buSzTx/>
              <a:buNone/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lnSpc>
                <a:spcPct val="90000"/>
              </a:lnSpc>
              <a:buSzTx/>
              <a:buNone/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lnSpc>
                <a:spcPct val="90000"/>
              </a:lnSpc>
              <a:buSzTx/>
              <a:buNone/>
              <a:tabLst>
                <a:tab pos="444500" algn="l"/>
                <a:tab pos="889000" algn="l"/>
                <a:tab pos="13335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276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21700" algn="l"/>
                <a:tab pos="8978900" algn="l"/>
              </a:tabLst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algn="ctr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DIAGNOSIS: the pathway of a diagnostic test from bench to bedside. Basic residential course</a:t>
            </a:r>
          </a:p>
          <a:p>
            <a:pPr marL="0" indent="0" algn="ctr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4-8  April 2017 - Palazzo Feltrinelli</a:t>
            </a:r>
          </a:p>
          <a:p>
            <a:pPr marL="0" indent="0" algn="ctr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Gargnano, Lake Garda, Italy</a:t>
            </a:r>
          </a:p>
        </p:txBody>
      </p:sp>
      <p:grpSp>
        <p:nvGrpSpPr>
          <p:cNvPr id="1799" name="http://hbg.cochrane.org/sites/hbg.cochrane.org/files/cochrane_entities_logo.png"/>
          <p:cNvGrpSpPr/>
          <p:nvPr/>
        </p:nvGrpSpPr>
        <p:grpSpPr>
          <a:xfrm>
            <a:off x="7764844" y="5773911"/>
            <a:ext cx="992529" cy="829117"/>
            <a:chOff x="0" y="0"/>
            <a:chExt cx="992527" cy="829115"/>
          </a:xfrm>
        </p:grpSpPr>
        <p:sp>
          <p:nvSpPr>
            <p:cNvPr id="1797" name="Rettangolo"/>
            <p:cNvSpPr/>
            <p:nvPr/>
          </p:nvSpPr>
          <p:spPr>
            <a:xfrm>
              <a:off x="0" y="0"/>
              <a:ext cx="992529" cy="829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798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92528" cy="829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0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645" y="5825259"/>
            <a:ext cx="792165" cy="792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image8.tif" descr="image8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511" y="2692343"/>
            <a:ext cx="7790372" cy="2823235"/>
          </a:xfrm>
          <a:prstGeom prst="rect">
            <a:avLst/>
          </a:prstGeom>
          <a:ln w="31750">
            <a:solidFill>
              <a:srgbClr val="FFC000"/>
            </a:solidFill>
          </a:ln>
        </p:spPr>
      </p:pic>
      <p:pic>
        <p:nvPicPr>
          <p:cNvPr id="1881" name="image9.tif" descr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453" y="274638"/>
            <a:ext cx="7727465" cy="779764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sp>
        <p:nvSpPr>
          <p:cNvPr id="1882" name="Taijiri et al. J Gastroenterol 2016"/>
          <p:cNvSpPr/>
          <p:nvPr/>
        </p:nvSpPr>
        <p:spPr>
          <a:xfrm>
            <a:off x="5459402" y="6321437"/>
            <a:ext cx="4572002" cy="33273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Taijiri et al. J Gastroenterol 2016</a:t>
            </a:r>
          </a:p>
        </p:txBody>
      </p:sp>
      <p:sp>
        <p:nvSpPr>
          <p:cNvPr id="1883" name="Ovale"/>
          <p:cNvSpPr/>
          <p:nvPr/>
        </p:nvSpPr>
        <p:spPr>
          <a:xfrm>
            <a:off x="2392446" y="4385724"/>
            <a:ext cx="693654" cy="496521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84" name="image10.png" descr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1128" y="4329155"/>
            <a:ext cx="804743" cy="609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5" name="image11.png" descr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0900" y="4385724"/>
            <a:ext cx="804743" cy="609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Value of duplex doppler US…"/>
          <p:cNvSpPr>
            <a:spLocks noGrp="1"/>
          </p:cNvSpPr>
          <p:nvPr>
            <p:ph type="body" idx="1"/>
          </p:nvPr>
        </p:nvSpPr>
        <p:spPr>
          <a:xfrm>
            <a:off x="457198" y="408214"/>
            <a:ext cx="8229601" cy="5897566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800">
                <a:solidFill>
                  <a:srgbClr val="FFFFFF"/>
                </a:solidFill>
              </a:defRPr>
            </a:pPr>
            <a:r>
              <a:t>Value of duplex doppler US </a:t>
            </a:r>
          </a:p>
          <a:p>
            <a:pPr marL="0" indent="0" algn="ctr">
              <a:buSzTx/>
              <a:buNone/>
              <a:defRPr sz="2800">
                <a:solidFill>
                  <a:srgbClr val="FFFFFF"/>
                </a:solidFill>
              </a:defRPr>
            </a:pPr>
            <a:r>
              <a:t>in non-invasive assessment of children with CLD </a:t>
            </a:r>
          </a:p>
          <a:p>
            <a:pPr marL="0" indent="0" algn="ctr">
              <a:buSzTx/>
              <a:buNone/>
              <a:defRPr sz="2800">
                <a:solidFill>
                  <a:srgbClr val="FFFFFF"/>
                </a:solidFill>
              </a:defRPr>
            </a:pPr>
            <a:endParaRPr/>
          </a:p>
          <a:p>
            <a:pPr marL="0" lvl="3" indent="685800" algn="ctr">
              <a:buSzTx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 marL="0" lvl="3" indent="685800" algn="ctr">
              <a:buSzTx/>
              <a:buNone/>
              <a:defRPr sz="2000">
                <a:solidFill>
                  <a:srgbClr val="FFC000"/>
                </a:solidFill>
              </a:defRPr>
            </a:pPr>
            <a:r>
              <a:t>Group 1: 13 cirrhotics        Group 2: 12 Chronic Hepatitis</a:t>
            </a:r>
          </a:p>
        </p:txBody>
      </p:sp>
      <p:sp>
        <p:nvSpPr>
          <p:cNvPr id="1888" name="Shabrawi et al. WJG 2010"/>
          <p:cNvSpPr/>
          <p:nvPr/>
        </p:nvSpPr>
        <p:spPr>
          <a:xfrm>
            <a:off x="6751893" y="6447518"/>
            <a:ext cx="2124443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Shabrawi et al. WJG 2010</a:t>
            </a:r>
          </a:p>
        </p:txBody>
      </p:sp>
      <p:sp>
        <p:nvSpPr>
          <p:cNvPr id="1889" name="Rettangolo"/>
          <p:cNvSpPr/>
          <p:nvPr/>
        </p:nvSpPr>
        <p:spPr>
          <a:xfrm>
            <a:off x="4572000" y="4912628"/>
            <a:ext cx="2727550" cy="179617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90" name="image12.tif" descr="image1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407" y="3228319"/>
            <a:ext cx="6579184" cy="2654704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891" name="Ovale"/>
          <p:cNvSpPr/>
          <p:nvPr/>
        </p:nvSpPr>
        <p:spPr>
          <a:xfrm>
            <a:off x="2624594" y="5426645"/>
            <a:ext cx="1367743" cy="411369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2" name="Rettangolo"/>
          <p:cNvSpPr/>
          <p:nvPr/>
        </p:nvSpPr>
        <p:spPr>
          <a:xfrm>
            <a:off x="5126575" y="4412596"/>
            <a:ext cx="2564182" cy="203538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Corp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5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2584" y="1541605"/>
            <a:ext cx="6238832" cy="4324750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896" name="Carrion et al. Liver Transplan 2006"/>
          <p:cNvSpPr/>
          <p:nvPr/>
        </p:nvSpPr>
        <p:spPr>
          <a:xfrm>
            <a:off x="4805343" y="6321425"/>
            <a:ext cx="4572002" cy="332738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Carrion et al. Liver Transplan 2006</a:t>
            </a:r>
          </a:p>
        </p:txBody>
      </p:sp>
      <p:sp>
        <p:nvSpPr>
          <p:cNvPr id="1897" name="Ovale"/>
          <p:cNvSpPr/>
          <p:nvPr/>
        </p:nvSpPr>
        <p:spPr>
          <a:xfrm>
            <a:off x="3635895" y="2276872"/>
            <a:ext cx="720083" cy="576067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8" name="Freccia"/>
          <p:cNvSpPr/>
          <p:nvPr/>
        </p:nvSpPr>
        <p:spPr>
          <a:xfrm flipH="1">
            <a:off x="4453146" y="2456892"/>
            <a:ext cx="360042" cy="2160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8A3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9" name="Ovale"/>
          <p:cNvSpPr/>
          <p:nvPr/>
        </p:nvSpPr>
        <p:spPr>
          <a:xfrm>
            <a:off x="6707620" y="1755320"/>
            <a:ext cx="383723" cy="2686051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00" name="Tito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1" name="Transient Elastography for the diagnosis of advanced Fibrosis and Portal Hypertension in patients with Hepatitis C Recurrence after Liver Transplantation"/>
          <p:cNvSpPr/>
          <p:nvPr/>
        </p:nvSpPr>
        <p:spPr>
          <a:xfrm>
            <a:off x="457200" y="195816"/>
            <a:ext cx="7539222" cy="98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Transient Elastography for the diagnosis of advanced Fibrosis and Portal Hypertension in patients with Hepatitis C Recurrence after Liver Transplantation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Titol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39622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4" name="Not always the diagnostic accuracy of an IT will lead to a clinical advantage for the patient…"/>
          <p:cNvSpPr>
            <a:spLocks noGrp="1"/>
          </p:cNvSpPr>
          <p:nvPr>
            <p:ph type="body" idx="1"/>
          </p:nvPr>
        </p:nvSpPr>
        <p:spPr>
          <a:xfrm>
            <a:off x="457204" y="1852274"/>
            <a:ext cx="8229601" cy="4525965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Not always the diagnostic accuracy of an IT will lead to a clinical advantage for the patient</a:t>
            </a:r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endParaRPr/>
          </a:p>
          <a:p>
            <a:pPr>
              <a:defRPr sz="2400">
                <a:solidFill>
                  <a:srgbClr val="FFFFFF"/>
                </a:solidFill>
              </a:defRPr>
            </a:pPr>
            <a:r>
              <a:t>Comparisons between means (medians) are probably not useful in these cases</a:t>
            </a:r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endParaRPr/>
          </a:p>
          <a:p>
            <a:pPr>
              <a:defRPr sz="2400">
                <a:solidFill>
                  <a:srgbClr val="FFFFFF"/>
                </a:solidFill>
              </a:defRPr>
            </a:pPr>
            <a:r>
              <a:t>When analyzing the results of a diagnostic study one should always look at data distribution (graphical data representation)</a:t>
            </a:r>
          </a:p>
        </p:txBody>
      </p:sp>
      <p:sp>
        <p:nvSpPr>
          <p:cNvPr id="1905" name="Does statistical significance really matter?…"/>
          <p:cNvSpPr/>
          <p:nvPr/>
        </p:nvSpPr>
        <p:spPr>
          <a:xfrm>
            <a:off x="457200" y="368619"/>
            <a:ext cx="8229600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 defTabSz="914400">
              <a:lnSpc>
                <a:spcPct val="100000"/>
              </a:lnSpc>
              <a:defRPr sz="28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Does statistical significance really matter?</a:t>
            </a:r>
          </a:p>
          <a:p>
            <a:pPr algn="ctr" defTabSz="914400">
              <a:lnSpc>
                <a:spcPct val="100000"/>
              </a:lnSpc>
              <a:defRPr sz="28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Phase 0-1 and preliminary 2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7" name="image14.tif" descr="image1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419" y="4003943"/>
            <a:ext cx="8595959" cy="2099593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908" name="image15.pdf" descr="image1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407" y="1197842"/>
            <a:ext cx="7108501" cy="749301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909" name="Munteaunu et al. APT 2016"/>
          <p:cNvSpPr/>
          <p:nvPr/>
        </p:nvSpPr>
        <p:spPr>
          <a:xfrm>
            <a:off x="5999617" y="6289628"/>
            <a:ext cx="4572001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Munteaunu et al. APT 2016 </a:t>
            </a:r>
          </a:p>
        </p:txBody>
      </p:sp>
      <p:sp>
        <p:nvSpPr>
          <p:cNvPr id="1910" name="Ovale"/>
          <p:cNvSpPr/>
          <p:nvPr/>
        </p:nvSpPr>
        <p:spPr>
          <a:xfrm>
            <a:off x="7250479" y="5353489"/>
            <a:ext cx="816431" cy="832759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911" name="image16.png" descr="image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1663" y="4674082"/>
            <a:ext cx="579715" cy="591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12" name="Aim: To validate FibroTest, SteatoTest and ActiTest in NAFLD patients…"/>
          <p:cNvSpPr/>
          <p:nvPr/>
        </p:nvSpPr>
        <p:spPr>
          <a:xfrm>
            <a:off x="688928" y="2373483"/>
            <a:ext cx="7382280" cy="1183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Aim: </a:t>
            </a:r>
            <a:r>
              <a:rPr b="0"/>
              <a:t>To validate FibroTest, SteatoTest and ActiTest in NAFLD patients</a:t>
            </a:r>
          </a:p>
          <a:p>
            <a:pPr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Population: </a:t>
            </a:r>
            <a:r>
              <a:rPr b="0"/>
              <a:t>600 NAFLD adult patients who underwent the three tests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and liver biopsy (RS)</a:t>
            </a:r>
          </a:p>
        </p:txBody>
      </p:sp>
      <p:sp>
        <p:nvSpPr>
          <p:cNvPr id="1913" name="Phase 2"/>
          <p:cNvSpPr>
            <a:spLocks noGrp="1"/>
          </p:cNvSpPr>
          <p:nvPr>
            <p:ph type="title"/>
          </p:nvPr>
        </p:nvSpPr>
        <p:spPr>
          <a:xfrm>
            <a:off x="457203" y="274639"/>
            <a:ext cx="8013467" cy="6563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Phase 2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7" name="Gruppo"/>
          <p:cNvGrpSpPr/>
          <p:nvPr/>
        </p:nvGrpSpPr>
        <p:grpSpPr>
          <a:xfrm>
            <a:off x="413537" y="1357474"/>
            <a:ext cx="4116899" cy="5054079"/>
            <a:chOff x="0" y="0"/>
            <a:chExt cx="4116897" cy="5054077"/>
          </a:xfrm>
        </p:grpSpPr>
        <p:sp>
          <p:nvSpPr>
            <p:cNvPr id="1915" name="Rettangolo"/>
            <p:cNvSpPr/>
            <p:nvPr/>
          </p:nvSpPr>
          <p:spPr>
            <a:xfrm>
              <a:off x="0" y="0"/>
              <a:ext cx="4116898" cy="5054078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1916" name="image17.png" descr="image1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116898" cy="5054078"/>
            </a:xfrm>
            <a:prstGeom prst="rect">
              <a:avLst/>
            </a:prstGeom>
            <a:ln w="28575" cap="sq">
              <a:solidFill>
                <a:srgbClr val="FFC000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920" name="Gruppo"/>
          <p:cNvGrpSpPr/>
          <p:nvPr/>
        </p:nvGrpSpPr>
        <p:grpSpPr>
          <a:xfrm>
            <a:off x="4713477" y="2103121"/>
            <a:ext cx="4266286" cy="798023"/>
            <a:chOff x="0" y="0"/>
            <a:chExt cx="4266284" cy="798021"/>
          </a:xfrm>
        </p:grpSpPr>
        <p:sp>
          <p:nvSpPr>
            <p:cNvPr id="1918" name="Rettangolo"/>
            <p:cNvSpPr/>
            <p:nvPr/>
          </p:nvSpPr>
          <p:spPr>
            <a:xfrm>
              <a:off x="0" y="0"/>
              <a:ext cx="4266285" cy="798022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1919" name="image18.png" descr="image1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819" t="12616"/>
            <a:stretch>
              <a:fillRect/>
            </a:stretch>
          </p:blipFill>
          <p:spPr>
            <a:xfrm>
              <a:off x="-1" y="-1"/>
              <a:ext cx="4266286" cy="798023"/>
            </a:xfrm>
            <a:prstGeom prst="rect">
              <a:avLst/>
            </a:prstGeom>
            <a:ln w="25400" cap="sq">
              <a:solidFill>
                <a:srgbClr val="FFC000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921" name="Rettangolo"/>
          <p:cNvSpPr/>
          <p:nvPr/>
        </p:nvSpPr>
        <p:spPr>
          <a:xfrm>
            <a:off x="2270657" y="6118168"/>
            <a:ext cx="1229002" cy="183499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 defTabSz="685800">
              <a:lnSpc>
                <a:spcPct val="100000"/>
              </a:lnSpc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2" name="Correlation of platelets count with endoscopic findings in a cohort of Egyptian patients with liver cirrhosis."/>
          <p:cNvSpPr/>
          <p:nvPr/>
        </p:nvSpPr>
        <p:spPr>
          <a:xfrm>
            <a:off x="1173188" y="339746"/>
            <a:ext cx="6714492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685800">
              <a:lnSpc>
                <a:spcPct val="100000"/>
              </a:lnSpc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Correlation of platelets count with endoscopic findings in a cohort of Egyptian patients with liver cirrhosis.  </a:t>
            </a:r>
          </a:p>
        </p:txBody>
      </p:sp>
      <p:sp>
        <p:nvSpPr>
          <p:cNvPr id="1923" name="Linea"/>
          <p:cNvSpPr/>
          <p:nvPr/>
        </p:nvSpPr>
        <p:spPr>
          <a:xfrm flipV="1">
            <a:off x="1102179" y="1927476"/>
            <a:ext cx="3184072" cy="3158875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24" name="Medicine (2016) 95: 23"/>
          <p:cNvSpPr/>
          <p:nvPr/>
        </p:nvSpPr>
        <p:spPr>
          <a:xfrm>
            <a:off x="6180363" y="6208753"/>
            <a:ext cx="2799399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Medicine (2016) 95: 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ta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2"/>
          </a:xfrm>
          <a:prstGeom prst="rect">
            <a:avLst/>
          </a:prstGeom>
        </p:spPr>
        <p:txBody>
          <a:bodyPr/>
          <a:lstStyle/>
          <a:p>
            <a:r>
              <a:t>ta</a:t>
            </a:r>
          </a:p>
        </p:txBody>
      </p:sp>
      <p:sp>
        <p:nvSpPr>
          <p:cNvPr id="1927" name="Given the big sample size even small differences…"/>
          <p:cNvSpPr>
            <a:spLocks noGrp="1"/>
          </p:cNvSpPr>
          <p:nvPr>
            <p:ph type="body" idx="1"/>
          </p:nvPr>
        </p:nvSpPr>
        <p:spPr>
          <a:xfrm>
            <a:off x="457204" y="1600205"/>
            <a:ext cx="8229601" cy="483325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marL="0" indent="0">
              <a:lnSpc>
                <a:spcPct val="90000"/>
              </a:lnSpc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marL="0" indent="0" algn="ctr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algn="ctr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algn="ctr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Given the big sample size even small differences </a:t>
            </a:r>
          </a:p>
          <a:p>
            <a:pPr marL="0" indent="0" algn="ctr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are statistically significant</a:t>
            </a:r>
          </a:p>
        </p:txBody>
      </p:sp>
      <p:sp>
        <p:nvSpPr>
          <p:cNvPr id="1928" name="Munteaunu et al. APT 2016"/>
          <p:cNvSpPr/>
          <p:nvPr/>
        </p:nvSpPr>
        <p:spPr>
          <a:xfrm>
            <a:off x="6245678" y="6378735"/>
            <a:ext cx="2898323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Munteaunu et al. APT 2016 </a:t>
            </a:r>
          </a:p>
        </p:txBody>
      </p:sp>
      <p:pic>
        <p:nvPicPr>
          <p:cNvPr id="1929" name="image19.tif" descr="image19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52" y="2215804"/>
            <a:ext cx="7108502" cy="2692401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930" name="image15.pdf" descr="image1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752" y="274638"/>
            <a:ext cx="7108502" cy="749301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931" name="Ovale"/>
          <p:cNvSpPr/>
          <p:nvPr/>
        </p:nvSpPr>
        <p:spPr>
          <a:xfrm>
            <a:off x="6602414" y="3222146"/>
            <a:ext cx="891295" cy="801957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2" name="Rettangolo"/>
          <p:cNvSpPr/>
          <p:nvPr/>
        </p:nvSpPr>
        <p:spPr>
          <a:xfrm>
            <a:off x="6800254" y="2711598"/>
            <a:ext cx="1218379" cy="382386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3" name="Ovale"/>
          <p:cNvSpPr/>
          <p:nvPr/>
        </p:nvSpPr>
        <p:spPr>
          <a:xfrm>
            <a:off x="4131126" y="3130862"/>
            <a:ext cx="604159" cy="801957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AUROC is a measure of overall accuracy, useful for comparing different diagnostic techniques, but with a low absolute value…"/>
          <p:cNvSpPr>
            <a:spLocks noGrp="1"/>
          </p:cNvSpPr>
          <p:nvPr>
            <p:ph type="body" sz="half" idx="1"/>
          </p:nvPr>
        </p:nvSpPr>
        <p:spPr>
          <a:xfrm>
            <a:off x="1707083" y="2237459"/>
            <a:ext cx="6317671" cy="35076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AUROC is a measure of overall accuracy, useful for comparing different diagnostic techniques, but with a low absolute value</a:t>
            </a:r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 use of different thresholds can help</a:t>
            </a:r>
          </a:p>
        </p:txBody>
      </p:sp>
      <p:sp>
        <p:nvSpPr>
          <p:cNvPr id="1936" name="Does statistical significance really matter? Phase 2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2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Does statistical significance really matter?</a:t>
            </a:r>
            <a:br/>
            <a:r>
              <a:t>Phase 2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8" name="image20.tif" descr="image20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54" y="3896719"/>
            <a:ext cx="8611174" cy="209586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939" name="Colecchia et al. Gastroenterology 2012"/>
          <p:cNvSpPr/>
          <p:nvPr/>
        </p:nvSpPr>
        <p:spPr>
          <a:xfrm>
            <a:off x="5116502" y="6329600"/>
            <a:ext cx="4572002" cy="33273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Colecchia et al. Gastroenterology 2012</a:t>
            </a:r>
          </a:p>
        </p:txBody>
      </p:sp>
      <p:pic>
        <p:nvPicPr>
          <p:cNvPr id="1940" name="image21.tif" descr="image2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678" y="286538"/>
            <a:ext cx="6508526" cy="886505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941" name="100 consecutive patients with HCV-related cirrhosis underwent…"/>
          <p:cNvSpPr/>
          <p:nvPr/>
        </p:nvSpPr>
        <p:spPr>
          <a:xfrm>
            <a:off x="1284637" y="1501353"/>
            <a:ext cx="6571688" cy="112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100 consecutive patients with HCV-related cirrhosis underwent </a:t>
            </a:r>
          </a:p>
          <a:p>
            <a: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non-invasive methods to detect esophageal varices</a:t>
            </a:r>
          </a:p>
          <a:p>
            <a: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RS: Upper Endoscopy</a:t>
            </a:r>
          </a:p>
        </p:txBody>
      </p:sp>
      <p:sp>
        <p:nvSpPr>
          <p:cNvPr id="1942" name="Rettangolo"/>
          <p:cNvSpPr/>
          <p:nvPr/>
        </p:nvSpPr>
        <p:spPr>
          <a:xfrm>
            <a:off x="1600200" y="4596491"/>
            <a:ext cx="1330780" cy="367394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943" name="image22.png" descr="image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1160" y="4542423"/>
            <a:ext cx="3053890" cy="4755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6" name="Gruppo"/>
          <p:cNvGrpSpPr/>
          <p:nvPr/>
        </p:nvGrpSpPr>
        <p:grpSpPr>
          <a:xfrm>
            <a:off x="1985340" y="2993902"/>
            <a:ext cx="3641273" cy="507627"/>
            <a:chOff x="0" y="0"/>
            <a:chExt cx="3641271" cy="507625"/>
          </a:xfrm>
        </p:grpSpPr>
        <p:sp>
          <p:nvSpPr>
            <p:cNvPr id="1944" name="Ovale"/>
            <p:cNvSpPr/>
            <p:nvPr/>
          </p:nvSpPr>
          <p:spPr>
            <a:xfrm>
              <a:off x="0" y="0"/>
              <a:ext cx="3641272" cy="507626"/>
            </a:xfrm>
            <a:prstGeom prst="ellipse">
              <a:avLst/>
            </a:prstGeom>
            <a:solidFill>
              <a:srgbClr val="FFC0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5" name="Diagnostic thresholds"/>
            <p:cNvSpPr/>
            <p:nvPr/>
          </p:nvSpPr>
          <p:spPr>
            <a:xfrm>
              <a:off x="533251" y="74743"/>
              <a:ext cx="2574769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Diagnostic thresholds</a:t>
              </a:r>
            </a:p>
          </p:txBody>
        </p:sp>
      </p:grpSp>
      <p:pic>
        <p:nvPicPr>
          <p:cNvPr id="1947" name="image23.png" descr="image2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8639389">
            <a:off x="1809019" y="3557182"/>
            <a:ext cx="1389181" cy="1161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Aim of diagnostic studies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Aim of diagnostic studies</a:t>
            </a:r>
          </a:p>
        </p:txBody>
      </p:sp>
      <p:sp>
        <p:nvSpPr>
          <p:cNvPr id="1950" name="Highly sensitive test:…"/>
          <p:cNvSpPr>
            <a:spLocks noGrp="1"/>
          </p:cNvSpPr>
          <p:nvPr>
            <p:ph type="body" sz="quarter" idx="1"/>
          </p:nvPr>
        </p:nvSpPr>
        <p:spPr>
          <a:xfrm>
            <a:off x="5063528" y="2579022"/>
            <a:ext cx="3641578" cy="1062250"/>
          </a:xfrm>
          <a:prstGeom prst="rect">
            <a:avLst/>
          </a:prstGeom>
          <a:ln w="50800">
            <a:solidFill>
              <a:srgbClr val="FF9300"/>
            </a:solidFill>
            <a:round/>
          </a:ln>
        </p:spPr>
        <p:txBody>
          <a:bodyPr/>
          <a:lstStyle/>
          <a:p>
            <a:pPr marL="0" indent="0" algn="ctr">
              <a:buSzTx/>
              <a:buNone/>
              <a:defRPr sz="2600">
                <a:solidFill>
                  <a:srgbClr val="F0FFF3"/>
                </a:solidFill>
              </a:defRPr>
            </a:pPr>
            <a:r>
              <a:t>Highly sensitive test:</a:t>
            </a:r>
          </a:p>
          <a:p>
            <a:pPr marL="0" indent="0" algn="ctr">
              <a:buSzTx/>
              <a:buNone/>
              <a:defRPr sz="2600">
                <a:solidFill>
                  <a:srgbClr val="F0FFF3"/>
                </a:solidFill>
              </a:defRPr>
            </a:pPr>
            <a:r>
              <a:t>to reduce FN results</a:t>
            </a:r>
          </a:p>
        </p:txBody>
      </p:sp>
      <p:sp>
        <p:nvSpPr>
          <p:cNvPr id="1951" name="Highly specific test:…"/>
          <p:cNvSpPr/>
          <p:nvPr/>
        </p:nvSpPr>
        <p:spPr>
          <a:xfrm>
            <a:off x="660400" y="2579022"/>
            <a:ext cx="3641577" cy="1062251"/>
          </a:xfrm>
          <a:prstGeom prst="rect">
            <a:avLst/>
          </a:prstGeom>
          <a:ln w="50800">
            <a:solidFill>
              <a:srgbClr val="FF93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 defTabSz="914400">
              <a:lnSpc>
                <a:spcPct val="100000"/>
              </a:lnSpc>
              <a:spcBef>
                <a:spcPts val="7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Highly specific test:</a:t>
            </a:r>
          </a:p>
          <a:p>
            <a:pPr algn="ctr" defTabSz="914400">
              <a:lnSpc>
                <a:spcPct val="100000"/>
              </a:lnSpc>
              <a:spcBef>
                <a:spcPts val="7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reduce FP results</a:t>
            </a:r>
          </a:p>
        </p:txBody>
      </p:sp>
      <p:grpSp>
        <p:nvGrpSpPr>
          <p:cNvPr id="1954" name="Gruppo"/>
          <p:cNvGrpSpPr/>
          <p:nvPr/>
        </p:nvGrpSpPr>
        <p:grpSpPr>
          <a:xfrm>
            <a:off x="2933699" y="4786234"/>
            <a:ext cx="3450773" cy="1059395"/>
            <a:chOff x="0" y="0"/>
            <a:chExt cx="3450771" cy="1059393"/>
          </a:xfrm>
        </p:grpSpPr>
        <p:sp>
          <p:nvSpPr>
            <p:cNvPr id="1952" name="Rettangolo"/>
            <p:cNvSpPr/>
            <p:nvPr/>
          </p:nvSpPr>
          <p:spPr>
            <a:xfrm>
              <a:off x="-1" y="0"/>
              <a:ext cx="3450773" cy="1059394"/>
            </a:xfrm>
            <a:prstGeom prst="rect">
              <a:avLst/>
            </a:prstGeom>
            <a:noFill/>
            <a:ln w="50800" cap="flat">
              <a:solidFill>
                <a:srgbClr val="FF93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749808">
                <a:lnSpc>
                  <a:spcPct val="100000"/>
                </a:lnSpc>
                <a:spcBef>
                  <a:spcPts val="600"/>
                </a:spcBef>
                <a:defRPr sz="2600">
                  <a:solidFill>
                    <a:srgbClr val="F0FFF3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953" name="Effect on clinically relevant outcomes"/>
            <p:cNvSpPr/>
            <p:nvPr/>
          </p:nvSpPr>
          <p:spPr>
            <a:xfrm>
              <a:off x="-1" y="0"/>
              <a:ext cx="3450773" cy="878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749808">
                <a:lnSpc>
                  <a:spcPct val="100000"/>
                </a:lnSpc>
                <a:spcBef>
                  <a:spcPts val="600"/>
                </a:spcBef>
                <a:defRPr sz="2600">
                  <a:solidFill>
                    <a:srgbClr val="F0FFF3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Effect on clinically relevant outcomes</a:t>
              </a:r>
            </a:p>
          </p:txBody>
        </p:sp>
      </p:grpSp>
      <p:sp>
        <p:nvSpPr>
          <p:cNvPr id="1955" name="Linea"/>
          <p:cNvSpPr/>
          <p:nvPr/>
        </p:nvSpPr>
        <p:spPr>
          <a:xfrm flipV="1">
            <a:off x="6384472" y="3730922"/>
            <a:ext cx="2300991" cy="1055313"/>
          </a:xfrm>
          <a:prstGeom prst="line">
            <a:avLst/>
          </a:prstGeom>
          <a:ln w="25400">
            <a:solidFill>
              <a:srgbClr val="FF93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6" name="Linea"/>
          <p:cNvSpPr/>
          <p:nvPr/>
        </p:nvSpPr>
        <p:spPr>
          <a:xfrm>
            <a:off x="669032" y="3733327"/>
            <a:ext cx="2299693" cy="1064174"/>
          </a:xfrm>
          <a:prstGeom prst="line">
            <a:avLst/>
          </a:prstGeom>
          <a:ln w="25400">
            <a:solidFill>
              <a:srgbClr val="FF93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7" name="?"/>
          <p:cNvSpPr/>
          <p:nvPr/>
        </p:nvSpPr>
        <p:spPr>
          <a:xfrm>
            <a:off x="4502617" y="3942253"/>
            <a:ext cx="414445" cy="64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Titolo"/>
          <p:cNvSpPr>
            <a:spLocks noGrp="1"/>
          </p:cNvSpPr>
          <p:nvPr>
            <p:ph type="title"/>
          </p:nvPr>
        </p:nvSpPr>
        <p:spPr>
          <a:xfrm>
            <a:off x="457200" y="217490"/>
            <a:ext cx="8229600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3" name="Aim of diagnostic studies"/>
          <p:cNvSpPr/>
          <p:nvPr/>
        </p:nvSpPr>
        <p:spPr>
          <a:xfrm>
            <a:off x="457200" y="552769"/>
            <a:ext cx="82296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 defTabSz="914400">
              <a:lnSpc>
                <a:spcPct val="100000"/>
              </a:lnSpc>
              <a:defRPr sz="3200" b="1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Aim of diagnostic studies</a:t>
            </a:r>
          </a:p>
        </p:txBody>
      </p:sp>
      <p:sp>
        <p:nvSpPr>
          <p:cNvPr id="1804" name="In clinical practice diagnosis is not an aim per se…"/>
          <p:cNvSpPr/>
          <p:nvPr/>
        </p:nvSpPr>
        <p:spPr>
          <a:xfrm>
            <a:off x="520741" y="1439450"/>
            <a:ext cx="7953789" cy="527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50000"/>
              </a:lnSpc>
              <a:spcBef>
                <a:spcPts val="1200"/>
              </a:spcBef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In clinical practice diagnosis is not an aim per se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 fundamental purpose of diagnostic testing is to reduce uncertainty about the presence or absence of the disease in order to reduce the risks of an improper </a:t>
            </a:r>
            <a:r>
              <a:rPr/>
              <a:t>treatment </a:t>
            </a:r>
            <a:r>
              <a:rPr smtClean="0"/>
              <a:t>decision </a:t>
            </a:r>
            <a:endParaRPr/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defTabSz="457200">
              <a:lnSpc>
                <a:spcPct val="150000"/>
              </a:lnSpc>
              <a:spcBef>
                <a:spcPts val="1200"/>
              </a:spcBef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Diagnosis is relevant in as far as it directs treatment and indicates the prognosis of a patient presenting with a particular problem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Titol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2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960" name="311 patients with HCV-related cirrhosis:…"/>
          <p:cNvSpPr>
            <a:spLocks noGrp="1"/>
          </p:cNvSpPr>
          <p:nvPr>
            <p:ph type="body" idx="1"/>
          </p:nvPr>
        </p:nvSpPr>
        <p:spPr>
          <a:xfrm>
            <a:off x="382514" y="1637046"/>
            <a:ext cx="8304291" cy="443685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311 patients with HCV-related cirrhosis: </a:t>
            </a:r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PTL/spleen size (cut-off 909) and upper endoscopy</a:t>
            </a:r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Esophageal varices (EV) prevalence: 49%</a:t>
            </a:r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PTL/spleen size (predefined cut-off 909): </a:t>
            </a:r>
          </a:p>
          <a:p>
            <a:pPr marL="0" indent="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100% sensitivity, 96.8% specificity, LR+ 31.8, LR- 0.01</a:t>
            </a:r>
          </a:p>
        </p:txBody>
      </p:sp>
      <p:sp>
        <p:nvSpPr>
          <p:cNvPr id="1961" name="Agha et al. Dig Dis Sci 2009"/>
          <p:cNvSpPr/>
          <p:nvPr/>
        </p:nvSpPr>
        <p:spPr>
          <a:xfrm>
            <a:off x="4303936" y="6295726"/>
            <a:ext cx="4572002" cy="33273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Agha et al. Dig Dis Sci 2009</a:t>
            </a:r>
          </a:p>
        </p:txBody>
      </p:sp>
      <p:pic>
        <p:nvPicPr>
          <p:cNvPr id="1962" name="image24.tif" descr="image2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724" y="274638"/>
            <a:ext cx="8210744" cy="1047976"/>
          </a:xfrm>
          <a:prstGeom prst="rect">
            <a:avLst/>
          </a:prstGeom>
          <a:ln w="25400">
            <a:solidFill>
              <a:srgbClr val="FF9300"/>
            </a:solidFill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4" name="image26.tif" descr="image2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3850" y="314388"/>
            <a:ext cx="5753100" cy="5648263"/>
          </a:xfrm>
          <a:prstGeom prst="rect">
            <a:avLst/>
          </a:prstGeom>
          <a:ln w="38100">
            <a:solidFill>
              <a:srgbClr val="FF9300"/>
            </a:solidFill>
          </a:ln>
        </p:spPr>
      </p:pic>
      <p:sp>
        <p:nvSpPr>
          <p:cNvPr id="1965" name="Agha et al. Dig Dis Sci 2009"/>
          <p:cNvSpPr/>
          <p:nvPr/>
        </p:nvSpPr>
        <p:spPr>
          <a:xfrm>
            <a:off x="5978087" y="6459032"/>
            <a:ext cx="2791840" cy="33273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Agha et al. Dig Dis Sci 2009</a:t>
            </a:r>
          </a:p>
        </p:txBody>
      </p:sp>
      <p:sp>
        <p:nvSpPr>
          <p:cNvPr id="1966" name="Ovale"/>
          <p:cNvSpPr/>
          <p:nvPr/>
        </p:nvSpPr>
        <p:spPr>
          <a:xfrm>
            <a:off x="5308600" y="3510705"/>
            <a:ext cx="1092200" cy="565995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7" name="c-index = AUC"/>
          <p:cNvSpPr/>
          <p:nvPr/>
        </p:nvSpPr>
        <p:spPr>
          <a:xfrm>
            <a:off x="396818" y="6218808"/>
            <a:ext cx="1804004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c-index = AUC </a:t>
            </a:r>
          </a:p>
        </p:txBody>
      </p:sp>
      <p:sp>
        <p:nvSpPr>
          <p:cNvPr id="1968" name="Ovale"/>
          <p:cNvSpPr/>
          <p:nvPr/>
        </p:nvSpPr>
        <p:spPr>
          <a:xfrm>
            <a:off x="3404506" y="1820635"/>
            <a:ext cx="702131" cy="56333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9" name="Ovale"/>
          <p:cNvSpPr/>
          <p:nvPr/>
        </p:nvSpPr>
        <p:spPr>
          <a:xfrm>
            <a:off x="3369126" y="2903773"/>
            <a:ext cx="702131" cy="56333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0" name="Linea"/>
          <p:cNvSpPr/>
          <p:nvPr/>
        </p:nvSpPr>
        <p:spPr>
          <a:xfrm flipH="1">
            <a:off x="6290582" y="3069771"/>
            <a:ext cx="220437" cy="506250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2" name="image27.tif" descr="image2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721" y="2129307"/>
            <a:ext cx="5005376" cy="4295262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973" name="image28.tif" descr="image2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408" y="210060"/>
            <a:ext cx="5111689" cy="1456437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974" name="Cho et al. Plos One 2015"/>
          <p:cNvSpPr/>
          <p:nvPr/>
        </p:nvSpPr>
        <p:spPr>
          <a:xfrm>
            <a:off x="6277347" y="6424569"/>
            <a:ext cx="2542459" cy="33273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Cho et al. Plos One 2015</a:t>
            </a:r>
          </a:p>
        </p:txBody>
      </p:sp>
      <p:sp>
        <p:nvSpPr>
          <p:cNvPr id="1975" name="Ovale"/>
          <p:cNvSpPr/>
          <p:nvPr/>
        </p:nvSpPr>
        <p:spPr>
          <a:xfrm>
            <a:off x="4183972" y="6258852"/>
            <a:ext cx="603171" cy="274637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6" name="219 consecutive alcoholic…"/>
          <p:cNvSpPr/>
          <p:nvPr/>
        </p:nvSpPr>
        <p:spPr>
          <a:xfrm>
            <a:off x="6026687" y="2204060"/>
            <a:ext cx="2793119" cy="800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219 consecutive alcoholic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cirrhosis patients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518 patients with compensated advanced CLD"/>
          <p:cNvSpPr>
            <a:spLocks noGrp="1"/>
          </p:cNvSpPr>
          <p:nvPr>
            <p:ph type="body" idx="1"/>
          </p:nvPr>
        </p:nvSpPr>
        <p:spPr>
          <a:xfrm>
            <a:off x="311269" y="1846392"/>
            <a:ext cx="8521463" cy="422093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518 patients with compensated advanced CLD</a:t>
            </a:r>
          </a:p>
        </p:txBody>
      </p:sp>
      <p:sp>
        <p:nvSpPr>
          <p:cNvPr id="1979" name="Albrades et al. Hepatology 2016"/>
          <p:cNvSpPr/>
          <p:nvPr/>
        </p:nvSpPr>
        <p:spPr>
          <a:xfrm>
            <a:off x="5808634" y="6333025"/>
            <a:ext cx="4572003" cy="33273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Albrades et al. Hepatology 2016</a:t>
            </a:r>
          </a:p>
        </p:txBody>
      </p:sp>
      <p:pic>
        <p:nvPicPr>
          <p:cNvPr id="1980" name="image29.tif" descr="image29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5524" y="259104"/>
            <a:ext cx="5131963" cy="1292751"/>
          </a:xfrm>
          <a:prstGeom prst="rect">
            <a:avLst/>
          </a:prstGeom>
          <a:ln w="12700">
            <a:solidFill>
              <a:srgbClr val="FFC000"/>
            </a:solidFill>
            <a:miter lim="400000"/>
          </a:ln>
        </p:spPr>
      </p:pic>
      <p:sp>
        <p:nvSpPr>
          <p:cNvPr id="1981" name="IT:…"/>
          <p:cNvSpPr/>
          <p:nvPr/>
        </p:nvSpPr>
        <p:spPr>
          <a:xfrm>
            <a:off x="600891" y="2505665"/>
            <a:ext cx="2276533" cy="1556892"/>
          </a:xfrm>
          <a:prstGeom prst="rect">
            <a:avLst/>
          </a:prstGeom>
          <a:ln w="25400">
            <a:solidFill>
              <a:srgbClr val="FF93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IT: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LSM</a:t>
            </a:r>
          </a:p>
          <a:p>
            <a:pPr algn="ctr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PTL count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spleen diameter</a:t>
            </a:r>
          </a:p>
        </p:txBody>
      </p:sp>
      <p:sp>
        <p:nvSpPr>
          <p:cNvPr id="1982" name="RS: upper endoscopy"/>
          <p:cNvSpPr/>
          <p:nvPr/>
        </p:nvSpPr>
        <p:spPr>
          <a:xfrm>
            <a:off x="4460828" y="2835815"/>
            <a:ext cx="2990165" cy="485139"/>
          </a:xfrm>
          <a:prstGeom prst="rect">
            <a:avLst/>
          </a:prstGeom>
          <a:ln w="25400">
            <a:solidFill>
              <a:srgbClr val="FF93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RS: </a:t>
            </a:r>
            <a:r>
              <a:rPr>
                <a:solidFill>
                  <a:srgbClr val="FFFFFF"/>
                </a:solidFill>
              </a:rPr>
              <a:t>upper endoscopy</a:t>
            </a:r>
          </a:p>
        </p:txBody>
      </p:sp>
      <p:sp>
        <p:nvSpPr>
          <p:cNvPr id="1983" name="Outcome:…"/>
          <p:cNvSpPr/>
          <p:nvPr/>
        </p:nvSpPr>
        <p:spPr>
          <a:xfrm>
            <a:off x="5462866" y="5156694"/>
            <a:ext cx="3376969" cy="842390"/>
          </a:xfrm>
          <a:prstGeom prst="rect">
            <a:avLst/>
          </a:prstGeom>
          <a:ln w="25400">
            <a:solidFill>
              <a:srgbClr val="FF93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          </a:t>
            </a:r>
            <a:r>
              <a:rPr>
                <a:solidFill>
                  <a:srgbClr val="FF6600"/>
                </a:solidFill>
              </a:rPr>
              <a:t>Outcome:</a:t>
            </a:r>
          </a:p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VNT: varices needing Tx</a:t>
            </a:r>
          </a:p>
        </p:txBody>
      </p:sp>
      <p:sp>
        <p:nvSpPr>
          <p:cNvPr id="1984" name="Risk prediction MODEL…"/>
          <p:cNvSpPr/>
          <p:nvPr/>
        </p:nvSpPr>
        <p:spPr>
          <a:xfrm>
            <a:off x="4229098" y="3923898"/>
            <a:ext cx="4784272" cy="842390"/>
          </a:xfrm>
          <a:prstGeom prst="rect">
            <a:avLst/>
          </a:prstGeom>
          <a:ln w="25400">
            <a:solidFill>
              <a:srgbClr val="FF93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Risk prediction MODEL</a:t>
            </a:r>
          </a:p>
          <a:p>
            <a:pPr algn="ctr">
              <a:defRPr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Predefined the accepted FN (5%) </a:t>
            </a:r>
          </a:p>
        </p:txBody>
      </p:sp>
      <p:sp>
        <p:nvSpPr>
          <p:cNvPr id="1985" name="Linea"/>
          <p:cNvSpPr/>
          <p:nvPr/>
        </p:nvSpPr>
        <p:spPr>
          <a:xfrm flipH="1">
            <a:off x="6242630" y="3361726"/>
            <a:ext cx="6507" cy="539649"/>
          </a:xfrm>
          <a:prstGeom prst="line">
            <a:avLst/>
          </a:prstGeom>
          <a:ln w="25400">
            <a:solidFill>
              <a:srgbClr val="FF93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86" name="Linea"/>
          <p:cNvSpPr/>
          <p:nvPr/>
        </p:nvSpPr>
        <p:spPr>
          <a:xfrm>
            <a:off x="2919882" y="3079651"/>
            <a:ext cx="1486682" cy="9886"/>
          </a:xfrm>
          <a:prstGeom prst="line">
            <a:avLst/>
          </a:prstGeom>
          <a:ln w="25400">
            <a:solidFill>
              <a:srgbClr val="FF93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87" name="Linea"/>
          <p:cNvSpPr/>
          <p:nvPr/>
        </p:nvSpPr>
        <p:spPr>
          <a:xfrm>
            <a:off x="6723056" y="4740788"/>
            <a:ext cx="2" cy="413088"/>
          </a:xfrm>
          <a:prstGeom prst="line">
            <a:avLst/>
          </a:prstGeom>
          <a:ln w="25400">
            <a:solidFill>
              <a:srgbClr val="FF93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88" name="Phase 2B"/>
          <p:cNvSpPr>
            <a:spLocks noGrp="1"/>
          </p:cNvSpPr>
          <p:nvPr>
            <p:ph type="title"/>
          </p:nvPr>
        </p:nvSpPr>
        <p:spPr>
          <a:xfrm>
            <a:off x="192961" y="139829"/>
            <a:ext cx="3069769" cy="11430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Phase 2B</a:t>
            </a:r>
          </a:p>
        </p:txBody>
      </p:sp>
      <p:grpSp>
        <p:nvGrpSpPr>
          <p:cNvPr id="1991" name="Gruppo"/>
          <p:cNvGrpSpPr/>
          <p:nvPr/>
        </p:nvGrpSpPr>
        <p:grpSpPr>
          <a:xfrm>
            <a:off x="468637" y="4260472"/>
            <a:ext cx="3435444" cy="2522547"/>
            <a:chOff x="0" y="0"/>
            <a:chExt cx="3435442" cy="2522546"/>
          </a:xfrm>
        </p:grpSpPr>
        <p:sp>
          <p:nvSpPr>
            <p:cNvPr id="1989" name="Ovale"/>
            <p:cNvSpPr/>
            <p:nvPr/>
          </p:nvSpPr>
          <p:spPr>
            <a:xfrm>
              <a:off x="-1" y="-1"/>
              <a:ext cx="3435444" cy="2522548"/>
            </a:xfrm>
            <a:prstGeom prst="ellipse">
              <a:avLst/>
            </a:prstGeom>
            <a:solidFill>
              <a:srgbClr val="FFC0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0" name="Decisional thresholds:…"/>
            <p:cNvSpPr/>
            <p:nvPr/>
          </p:nvSpPr>
          <p:spPr>
            <a:xfrm>
              <a:off x="503108" y="7943"/>
              <a:ext cx="2429225" cy="2506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18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  <a:p>
              <a:pPr>
                <a:defRPr sz="18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Decisional thresholds: </a:t>
              </a:r>
            </a:p>
            <a:p>
              <a:pPr>
                <a:defRPr sz="18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(BAVENO VI) 5% risk of missed VNT (PTL &gt;150 </a:t>
              </a:r>
            </a:p>
            <a:p>
              <a:pPr>
                <a:defRPr sz="18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and LSM &lt;20 kPa) (FN)</a:t>
              </a:r>
            </a:p>
          </p:txBody>
        </p:sp>
      </p:grpSp>
      <p:sp>
        <p:nvSpPr>
          <p:cNvPr id="1992" name="Linea"/>
          <p:cNvSpPr/>
          <p:nvPr/>
        </p:nvSpPr>
        <p:spPr>
          <a:xfrm flipV="1">
            <a:off x="3798966" y="4732709"/>
            <a:ext cx="424917" cy="31211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Statistical significance does not always mean clinical relevance…"/>
          <p:cNvSpPr>
            <a:spLocks noGrp="1"/>
          </p:cNvSpPr>
          <p:nvPr>
            <p:ph type="body" idx="1"/>
          </p:nvPr>
        </p:nvSpPr>
        <p:spPr>
          <a:xfrm>
            <a:off x="457203" y="2068058"/>
            <a:ext cx="8164284" cy="4259263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Statistical significance does not always mean clinical relevance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endParaRPr/>
          </a:p>
          <a:p>
            <a:pPr>
              <a:defRPr sz="2000">
                <a:solidFill>
                  <a:srgbClr val="FFFFFF"/>
                </a:solidFill>
              </a:defRPr>
            </a:pPr>
            <a:r>
              <a:t>It is crucial to state the role of the IT, the aim of diagnosis in a given context and its effects in terms of clinically relevant outcomes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endParaRPr/>
          </a:p>
          <a:p>
            <a:pPr>
              <a:defRPr sz="2000">
                <a:solidFill>
                  <a:srgbClr val="FFFFFF"/>
                </a:solidFill>
              </a:defRPr>
            </a:pPr>
            <a:r>
              <a:t>AUC can be used for raw comparisons (assuming that FP and FN have the same weight) 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endParaRPr/>
          </a:p>
          <a:p>
            <a:pPr>
              <a:defRPr sz="2000">
                <a:solidFill>
                  <a:srgbClr val="FFFFFF"/>
                </a:solidFill>
              </a:defRPr>
            </a:pPr>
            <a:r>
              <a:t>In order  to define the IT role and usefulness it is key to predefined the type error to avoid and to choose an appropriate model (threshold approach)</a:t>
            </a:r>
          </a:p>
        </p:txBody>
      </p:sp>
      <p:sp>
        <p:nvSpPr>
          <p:cNvPr id="1995" name="Titolo"/>
          <p:cNvSpPr>
            <a:spLocks noGrp="1"/>
          </p:cNvSpPr>
          <p:nvPr>
            <p:ph type="title"/>
          </p:nvPr>
        </p:nvSpPr>
        <p:spPr>
          <a:xfrm>
            <a:off x="277590" y="348117"/>
            <a:ext cx="8229601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6" name="Does statistical significance really matter? Conclusions"/>
          <p:cNvSpPr/>
          <p:nvPr/>
        </p:nvSpPr>
        <p:spPr>
          <a:xfrm>
            <a:off x="609604" y="521019"/>
            <a:ext cx="8229601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 defTabSz="914400">
              <a:lnSpc>
                <a:spcPct val="100000"/>
              </a:lnSpc>
              <a:defRPr sz="28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Does statistical significance really matter?</a:t>
            </a:r>
            <a:br/>
            <a:r>
              <a:t>Conclusions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Different measures of diagnostic accuracy relate to the different aspects of diagnostic procedure:…"/>
          <p:cNvSpPr>
            <a:spLocks noGrp="1"/>
          </p:cNvSpPr>
          <p:nvPr>
            <p:ph type="body" idx="1"/>
          </p:nvPr>
        </p:nvSpPr>
        <p:spPr>
          <a:xfrm>
            <a:off x="708776" y="2064536"/>
            <a:ext cx="7912184" cy="4525966"/>
          </a:xfrm>
          <a:prstGeom prst="rect">
            <a:avLst/>
          </a:prstGeom>
        </p:spPr>
        <p:txBody>
          <a:bodyPr/>
          <a:lstStyle/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Different measures of diagnostic accuracy relate to the different aspects of diagnostic procedure:</a:t>
            </a:r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some measures are used to assess </a:t>
            </a:r>
            <a:r>
              <a:rPr u="sng"/>
              <a:t>the discriminative property</a:t>
            </a:r>
            <a:r>
              <a:t> of the test </a:t>
            </a:r>
            <a:r>
              <a:rPr>
                <a:solidFill>
                  <a:srgbClr val="FF9300"/>
                </a:solidFill>
              </a:rPr>
              <a:t>(accuracy)</a:t>
            </a:r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others measures are used to assess the </a:t>
            </a:r>
            <a:r>
              <a:rPr u="sng"/>
              <a:t>predictive ability</a:t>
            </a:r>
            <a:r>
              <a:t> of the test </a:t>
            </a:r>
            <a:r>
              <a:rPr>
                <a:solidFill>
                  <a:srgbClr val="FF9300"/>
                </a:solidFill>
              </a:rPr>
              <a:t>(prognosis)</a:t>
            </a:r>
          </a:p>
        </p:txBody>
      </p:sp>
      <p:sp>
        <p:nvSpPr>
          <p:cNvPr id="1807" name="Aim of diagnostic studies"/>
          <p:cNvSpPr/>
          <p:nvPr/>
        </p:nvSpPr>
        <p:spPr>
          <a:xfrm>
            <a:off x="324532" y="380300"/>
            <a:ext cx="8229601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 defTabSz="914400">
              <a:lnSpc>
                <a:spcPct val="100000"/>
              </a:lnSpc>
              <a:defRPr sz="3200" b="1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Aim of diagnostic studies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The importance of statistical significance is overplayed in many diagnostic studies…"/>
          <p:cNvSpPr>
            <a:spLocks noGrp="1"/>
          </p:cNvSpPr>
          <p:nvPr>
            <p:ph type="body" idx="1"/>
          </p:nvPr>
        </p:nvSpPr>
        <p:spPr>
          <a:xfrm>
            <a:off x="842585" y="1666532"/>
            <a:ext cx="7193496" cy="4594787"/>
          </a:xfrm>
          <a:prstGeom prst="rect">
            <a:avLst/>
          </a:prstGeom>
        </p:spPr>
        <p:txBody>
          <a:bodyPr/>
          <a:lstStyle/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 importance of statistical significance is overplayed in many diagnostic studies</a:t>
            </a:r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For a diagnostic test being clinically useful the relationship between Test and Disease must be very strong</a:t>
            </a:r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0" indent="0" defTabSz="449262">
              <a:lnSpc>
                <a:spcPct val="97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Therefore, unless the sample size is very small, it is likely that clinically important results are also statistically significant</a:t>
            </a:r>
          </a:p>
        </p:txBody>
      </p:sp>
      <p:sp>
        <p:nvSpPr>
          <p:cNvPr id="1810" name="Aim of diagnostic studies"/>
          <p:cNvSpPr/>
          <p:nvPr/>
        </p:nvSpPr>
        <p:spPr>
          <a:xfrm>
            <a:off x="457200" y="552769"/>
            <a:ext cx="822960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 defTabSz="914400">
              <a:lnSpc>
                <a:spcPct val="100000"/>
              </a:lnSpc>
              <a:defRPr sz="3200" b="1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Aim of diagnostic studies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Statistical…"/>
          <p:cNvSpPr>
            <a:spLocks noGrp="1"/>
          </p:cNvSpPr>
          <p:nvPr>
            <p:ph type="body" sz="quarter" idx="1"/>
          </p:nvPr>
        </p:nvSpPr>
        <p:spPr>
          <a:xfrm>
            <a:off x="1244600" y="3687762"/>
            <a:ext cx="2637185" cy="1254578"/>
          </a:xfrm>
          <a:prstGeom prst="rect">
            <a:avLst/>
          </a:prstGeom>
          <a:ln w="50800">
            <a:solidFill>
              <a:srgbClr val="FF9300"/>
            </a:solidFill>
            <a:round/>
          </a:ln>
        </p:spPr>
        <p:txBody>
          <a:bodyPr/>
          <a:lstStyle/>
          <a:p>
            <a:pPr marL="0" indent="0" algn="ctr">
              <a:buSzTx/>
              <a:buNone/>
              <a:defRPr>
                <a:solidFill>
                  <a:srgbClr val="FEFFF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Statistical</a:t>
            </a:r>
          </a:p>
          <a:p>
            <a:pPr marL="0" indent="0" algn="ctr">
              <a:buSzTx/>
              <a:buNone/>
              <a:defRPr>
                <a:solidFill>
                  <a:srgbClr val="FEFFF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significance</a:t>
            </a:r>
          </a:p>
        </p:txBody>
      </p:sp>
      <p:sp>
        <p:nvSpPr>
          <p:cNvPr id="1813" name="Clinical…"/>
          <p:cNvSpPr/>
          <p:nvPr/>
        </p:nvSpPr>
        <p:spPr>
          <a:xfrm>
            <a:off x="5702300" y="3687762"/>
            <a:ext cx="2637185" cy="1254578"/>
          </a:xfrm>
          <a:prstGeom prst="rect">
            <a:avLst/>
          </a:prstGeom>
          <a:ln w="50800">
            <a:solidFill>
              <a:srgbClr val="FF93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FFFBF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Clinical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FFFBF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Relevance</a:t>
            </a:r>
          </a:p>
        </p:txBody>
      </p:sp>
      <p:sp>
        <p:nvSpPr>
          <p:cNvPr id="1814" name="=="/>
          <p:cNvSpPr/>
          <p:nvPr/>
        </p:nvSpPr>
        <p:spPr>
          <a:xfrm>
            <a:off x="4498573" y="4048664"/>
            <a:ext cx="697467" cy="8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5600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</a:t>
            </a:r>
            <a:r>
              <a:rPr sz="24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815" name="Linea"/>
          <p:cNvSpPr/>
          <p:nvPr/>
        </p:nvSpPr>
        <p:spPr>
          <a:xfrm flipV="1">
            <a:off x="4523684" y="4256687"/>
            <a:ext cx="477633" cy="477632"/>
          </a:xfrm>
          <a:prstGeom prst="line">
            <a:avLst/>
          </a:prstGeom>
          <a:ln w="63500">
            <a:solidFill>
              <a:srgbClr val="FF93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16" name="Diagnostic  accuracy"/>
          <p:cNvSpPr/>
          <p:nvPr/>
        </p:nvSpPr>
        <p:spPr>
          <a:xfrm>
            <a:off x="2777950" y="1909568"/>
            <a:ext cx="4096100" cy="678511"/>
          </a:xfrm>
          <a:prstGeom prst="rect">
            <a:avLst/>
          </a:prstGeom>
          <a:ln w="50800">
            <a:solidFill>
              <a:srgbClr val="FF93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 defTabSz="914400">
              <a:lnSpc>
                <a:spcPct val="100000"/>
              </a:lnSpc>
              <a:spcBef>
                <a:spcPts val="700"/>
              </a:spcBef>
              <a:defRPr sz="3200">
                <a:solidFill>
                  <a:srgbClr val="FEFFF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/>
              <a:t>Diagnostic  </a:t>
            </a:r>
            <a:r>
              <a:rPr lang="it-IT" dirty="0" err="1" smtClean="0"/>
              <a:t>testing</a:t>
            </a:r>
            <a:endParaRPr/>
          </a:p>
        </p:txBody>
      </p:sp>
      <p:sp>
        <p:nvSpPr>
          <p:cNvPr id="1817" name="However….."/>
          <p:cNvSpPr/>
          <p:nvPr/>
        </p:nvSpPr>
        <p:spPr>
          <a:xfrm>
            <a:off x="782169" y="553370"/>
            <a:ext cx="193613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However…..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1" name="Gruppo"/>
          <p:cNvGrpSpPr/>
          <p:nvPr/>
        </p:nvGrpSpPr>
        <p:grpSpPr>
          <a:xfrm>
            <a:off x="3059113" y="5741987"/>
            <a:ext cx="3059114" cy="1066802"/>
            <a:chOff x="0" y="0"/>
            <a:chExt cx="3059113" cy="1066800"/>
          </a:xfrm>
        </p:grpSpPr>
        <p:sp>
          <p:nvSpPr>
            <p:cNvPr id="1819" name="Rettangolo arrotondato"/>
            <p:cNvSpPr/>
            <p:nvPr/>
          </p:nvSpPr>
          <p:spPr>
            <a:xfrm>
              <a:off x="0" y="0"/>
              <a:ext cx="3059114" cy="10668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0" name="Phase 0…"/>
            <p:cNvSpPr/>
            <p:nvPr/>
          </p:nvSpPr>
          <p:spPr>
            <a:xfrm>
              <a:off x="52075" y="52076"/>
              <a:ext cx="2954963" cy="797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914400">
                <a:lnSpc>
                  <a:spcPct val="100000"/>
                </a:lnSpc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Phase 0 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What are the validity, reliability and 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reproducibility of the index test</a:t>
              </a:r>
              <a:endPara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endParaRP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(</a:t>
              </a:r>
              <a:r>
                <a:rPr i="1"/>
                <a:t>pre-clinical phase)</a:t>
              </a:r>
            </a:p>
          </p:txBody>
        </p:sp>
      </p:grpSp>
      <p:sp>
        <p:nvSpPr>
          <p:cNvPr id="1822" name="Linea"/>
          <p:cNvSpPr/>
          <p:nvPr/>
        </p:nvSpPr>
        <p:spPr>
          <a:xfrm>
            <a:off x="2930524" y="528637"/>
            <a:ext cx="1" cy="25082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23" name="Linea"/>
          <p:cNvSpPr/>
          <p:nvPr/>
        </p:nvSpPr>
        <p:spPr>
          <a:xfrm>
            <a:off x="2930524" y="1658938"/>
            <a:ext cx="1" cy="3508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24" name="Linea"/>
          <p:cNvSpPr/>
          <p:nvPr/>
        </p:nvSpPr>
        <p:spPr>
          <a:xfrm>
            <a:off x="2968625" y="3730625"/>
            <a:ext cx="0" cy="2508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25" name="Linea"/>
          <p:cNvSpPr/>
          <p:nvPr/>
        </p:nvSpPr>
        <p:spPr>
          <a:xfrm>
            <a:off x="1857375" y="1387475"/>
            <a:ext cx="284165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26" name="Linea"/>
          <p:cNvSpPr/>
          <p:nvPr/>
        </p:nvSpPr>
        <p:spPr>
          <a:xfrm>
            <a:off x="2952749" y="1636713"/>
            <a:ext cx="1" cy="25082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27" name="Linea"/>
          <p:cNvSpPr/>
          <p:nvPr/>
        </p:nvSpPr>
        <p:spPr>
          <a:xfrm flipV="1">
            <a:off x="295274" y="1654174"/>
            <a:ext cx="5360991" cy="159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830" name="Gruppo"/>
          <p:cNvGrpSpPr/>
          <p:nvPr/>
        </p:nvGrpSpPr>
        <p:grpSpPr>
          <a:xfrm>
            <a:off x="3043238" y="4618037"/>
            <a:ext cx="3057527" cy="971552"/>
            <a:chOff x="0" y="0"/>
            <a:chExt cx="3057525" cy="971550"/>
          </a:xfrm>
        </p:grpSpPr>
        <p:sp>
          <p:nvSpPr>
            <p:cNvPr id="1828" name="Rettangolo arrotondato"/>
            <p:cNvSpPr/>
            <p:nvPr/>
          </p:nvSpPr>
          <p:spPr>
            <a:xfrm>
              <a:off x="0" y="0"/>
              <a:ext cx="3057526" cy="9715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400">
                <a:lnSpc>
                  <a:spcPct val="100000"/>
                </a:lnSpc>
                <a:defRPr sz="2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9" name="Phase I…"/>
            <p:cNvSpPr/>
            <p:nvPr/>
          </p:nvSpPr>
          <p:spPr>
            <a:xfrm>
              <a:off x="47426" y="47426"/>
              <a:ext cx="2962674" cy="797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914400">
                <a:lnSpc>
                  <a:spcPct val="100000"/>
                </a:lnSpc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Phase I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What are the range of the index test results in healthy people and the influence of sex, age, BMI etc</a:t>
              </a:r>
              <a:r>
                <a:rPr sz="900"/>
                <a:t>.</a:t>
              </a:r>
            </a:p>
          </p:txBody>
        </p:sp>
      </p:grpSp>
      <p:sp>
        <p:nvSpPr>
          <p:cNvPr id="1831" name="Linea"/>
          <p:cNvSpPr/>
          <p:nvPr/>
        </p:nvSpPr>
        <p:spPr>
          <a:xfrm>
            <a:off x="1881188" y="963612"/>
            <a:ext cx="1" cy="3508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32" name="Linea"/>
          <p:cNvSpPr/>
          <p:nvPr/>
        </p:nvSpPr>
        <p:spPr>
          <a:xfrm>
            <a:off x="3937000" y="985837"/>
            <a:ext cx="2" cy="3508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33" name="Linea"/>
          <p:cNvSpPr/>
          <p:nvPr/>
        </p:nvSpPr>
        <p:spPr>
          <a:xfrm>
            <a:off x="1927225" y="2124074"/>
            <a:ext cx="2" cy="35084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34" name="Linea"/>
          <p:cNvSpPr/>
          <p:nvPr/>
        </p:nvSpPr>
        <p:spPr>
          <a:xfrm>
            <a:off x="3965575" y="2112963"/>
            <a:ext cx="2" cy="3508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837" name="Gruppo"/>
          <p:cNvGrpSpPr/>
          <p:nvPr/>
        </p:nvGrpSpPr>
        <p:grpSpPr>
          <a:xfrm>
            <a:off x="2363788" y="2420938"/>
            <a:ext cx="1992314" cy="1181102"/>
            <a:chOff x="0" y="0"/>
            <a:chExt cx="1992313" cy="1181100"/>
          </a:xfrm>
        </p:grpSpPr>
        <p:sp>
          <p:nvSpPr>
            <p:cNvPr id="1835" name="Rettangolo arrotondato"/>
            <p:cNvSpPr/>
            <p:nvPr/>
          </p:nvSpPr>
          <p:spPr>
            <a:xfrm>
              <a:off x="0" y="0"/>
              <a:ext cx="1992314" cy="11811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6" name="phase IIa…"/>
            <p:cNvSpPr/>
            <p:nvPr/>
          </p:nvSpPr>
          <p:spPr>
            <a:xfrm>
              <a:off x="57655" y="57656"/>
              <a:ext cx="1877001" cy="797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914400">
                <a:lnSpc>
                  <a:spcPct val="100000"/>
                </a:lnSpc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phase IIa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Which of the two tests is more accurate?</a:t>
              </a:r>
            </a:p>
          </p:txBody>
        </p:sp>
      </p:grpSp>
      <p:grpSp>
        <p:nvGrpSpPr>
          <p:cNvPr id="1840" name="Gruppo"/>
          <p:cNvGrpSpPr/>
          <p:nvPr/>
        </p:nvGrpSpPr>
        <p:grpSpPr>
          <a:xfrm>
            <a:off x="4716462" y="2411413"/>
            <a:ext cx="1993902" cy="1225552"/>
            <a:chOff x="0" y="0"/>
            <a:chExt cx="1993900" cy="1225550"/>
          </a:xfrm>
        </p:grpSpPr>
        <p:sp>
          <p:nvSpPr>
            <p:cNvPr id="1838" name="Rettangolo arrotondato"/>
            <p:cNvSpPr/>
            <p:nvPr/>
          </p:nvSpPr>
          <p:spPr>
            <a:xfrm>
              <a:off x="0" y="0"/>
              <a:ext cx="1993901" cy="12255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9" name="phase IIb…"/>
            <p:cNvSpPr/>
            <p:nvPr/>
          </p:nvSpPr>
          <p:spPr>
            <a:xfrm>
              <a:off x="59825" y="59825"/>
              <a:ext cx="1874250" cy="975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914400">
                <a:lnSpc>
                  <a:spcPct val="100000"/>
                </a:lnSpc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phase IIb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What is the proportion of false results in the two diagnostic strategies?</a:t>
              </a:r>
            </a:p>
          </p:txBody>
        </p:sp>
      </p:grpSp>
      <p:grpSp>
        <p:nvGrpSpPr>
          <p:cNvPr id="1843" name="Gruppo"/>
          <p:cNvGrpSpPr/>
          <p:nvPr/>
        </p:nvGrpSpPr>
        <p:grpSpPr>
          <a:xfrm>
            <a:off x="1131887" y="3727450"/>
            <a:ext cx="6880226" cy="835781"/>
            <a:chOff x="0" y="0"/>
            <a:chExt cx="6880225" cy="835780"/>
          </a:xfrm>
        </p:grpSpPr>
        <p:sp>
          <p:nvSpPr>
            <p:cNvPr id="1841" name="Rettangolo arrotondato"/>
            <p:cNvSpPr/>
            <p:nvPr/>
          </p:nvSpPr>
          <p:spPr>
            <a:xfrm>
              <a:off x="0" y="0"/>
              <a:ext cx="6880226" cy="7810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2" name="Phase II…"/>
            <p:cNvSpPr/>
            <p:nvPr/>
          </p:nvSpPr>
          <p:spPr>
            <a:xfrm>
              <a:off x="38127" y="38128"/>
              <a:ext cx="6803972" cy="797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914400">
                <a:lnSpc>
                  <a:spcPct val="100000"/>
                </a:lnSpc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Phase II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Is the index test able to distinguish patients with and without the target disease among patients suspected of having the target disease?</a:t>
              </a:r>
            </a:p>
            <a:p>
              <a:pPr algn="ctr" defTabSz="914400">
                <a:lnSpc>
                  <a:spcPct val="100000"/>
                </a:lnSpc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 </a:t>
              </a:r>
            </a:p>
          </p:txBody>
        </p:sp>
      </p:grpSp>
      <p:grpSp>
        <p:nvGrpSpPr>
          <p:cNvPr id="1846" name="Gruppo"/>
          <p:cNvGrpSpPr/>
          <p:nvPr/>
        </p:nvGrpSpPr>
        <p:grpSpPr>
          <a:xfrm>
            <a:off x="3043238" y="1241425"/>
            <a:ext cx="2928939" cy="1035050"/>
            <a:chOff x="0" y="0"/>
            <a:chExt cx="2928938" cy="1035050"/>
          </a:xfrm>
        </p:grpSpPr>
        <p:sp>
          <p:nvSpPr>
            <p:cNvPr id="1844" name="Rettangolo arrotondato"/>
            <p:cNvSpPr/>
            <p:nvPr/>
          </p:nvSpPr>
          <p:spPr>
            <a:xfrm>
              <a:off x="0" y="0"/>
              <a:ext cx="2928939" cy="10350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5" name="Phase III…"/>
            <p:cNvSpPr/>
            <p:nvPr/>
          </p:nvSpPr>
          <p:spPr>
            <a:xfrm>
              <a:off x="50525" y="50526"/>
              <a:ext cx="2827888" cy="797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914400">
                <a:lnSpc>
                  <a:spcPct val="100000"/>
                </a:lnSpc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Phase III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Do the tested patients fare better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than comparable patients tested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by a standard method or not tested?</a:t>
              </a:r>
            </a:p>
          </p:txBody>
        </p:sp>
      </p:grpSp>
      <p:grpSp>
        <p:nvGrpSpPr>
          <p:cNvPr id="1849" name="Gruppo"/>
          <p:cNvGrpSpPr/>
          <p:nvPr/>
        </p:nvGrpSpPr>
        <p:grpSpPr>
          <a:xfrm>
            <a:off x="3001963" y="55562"/>
            <a:ext cx="3009902" cy="1069977"/>
            <a:chOff x="0" y="0"/>
            <a:chExt cx="3009900" cy="1069975"/>
          </a:xfrm>
        </p:grpSpPr>
        <p:sp>
          <p:nvSpPr>
            <p:cNvPr id="1847" name="Rettangolo arrotondato"/>
            <p:cNvSpPr/>
            <p:nvPr/>
          </p:nvSpPr>
          <p:spPr>
            <a:xfrm>
              <a:off x="0" y="0"/>
              <a:ext cx="3009901" cy="10699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 cap="flat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8" name="Phase IV…"/>
            <p:cNvSpPr/>
            <p:nvPr/>
          </p:nvSpPr>
          <p:spPr>
            <a:xfrm>
              <a:off x="52230" y="52231"/>
              <a:ext cx="2905441" cy="975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914400">
                <a:lnSpc>
                  <a:spcPct val="100000"/>
                </a:lnSpc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Phase IV</a:t>
              </a:r>
            </a:p>
            <a:p>
              <a:pPr algn="ctr" defTabSz="914400">
                <a:lnSpc>
                  <a:spcPct val="100000"/>
                </a:lnSpc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Is the diagnostic test / therapeutic outcome in consecutive patient series studies in accordance with the results from randomized clinical trials?</a:t>
              </a:r>
            </a:p>
          </p:txBody>
        </p:sp>
      </p:grpSp>
      <p:sp>
        <p:nvSpPr>
          <p:cNvPr id="1850" name="Figure 1"/>
          <p:cNvSpPr/>
          <p:nvPr/>
        </p:nvSpPr>
        <p:spPr>
          <a:xfrm>
            <a:off x="-1" y="236808"/>
            <a:ext cx="705554" cy="442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Figure 1 </a:t>
            </a:r>
          </a:p>
        </p:txBody>
      </p:sp>
      <p:sp>
        <p:nvSpPr>
          <p:cNvPr id="1851" name="Testo"/>
          <p:cNvSpPr/>
          <p:nvPr/>
        </p:nvSpPr>
        <p:spPr>
          <a:xfrm>
            <a:off x="-1" y="782908"/>
            <a:ext cx="2072639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defTabSz="914400">
              <a:lnSpc>
                <a:spcPct val="100000"/>
              </a:lnSpc>
              <a:tabLst>
                <a:tab pos="1968500" algn="l"/>
              </a:tabLst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	</a:t>
            </a:r>
          </a:p>
        </p:txBody>
      </p:sp>
      <p:sp>
        <p:nvSpPr>
          <p:cNvPr id="1852" name="Linea"/>
          <p:cNvSpPr/>
          <p:nvPr/>
        </p:nvSpPr>
        <p:spPr>
          <a:xfrm flipV="1">
            <a:off x="539749" y="2276474"/>
            <a:ext cx="2" cy="4392615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3" name="Linea"/>
          <p:cNvSpPr/>
          <p:nvPr/>
        </p:nvSpPr>
        <p:spPr>
          <a:xfrm flipV="1">
            <a:off x="8589963" y="2392362"/>
            <a:ext cx="14288" cy="4276726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4" name="Linea"/>
          <p:cNvSpPr/>
          <p:nvPr/>
        </p:nvSpPr>
        <p:spPr>
          <a:xfrm flipV="1">
            <a:off x="539750" y="55563"/>
            <a:ext cx="2390775" cy="2220912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5" name="Linea"/>
          <p:cNvSpPr/>
          <p:nvPr/>
        </p:nvSpPr>
        <p:spPr>
          <a:xfrm flipH="1" flipV="1">
            <a:off x="6175373" y="-26989"/>
            <a:ext cx="2428878" cy="2438402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6" name="Linea"/>
          <p:cNvSpPr/>
          <p:nvPr/>
        </p:nvSpPr>
        <p:spPr>
          <a:xfrm>
            <a:off x="539750" y="6742113"/>
            <a:ext cx="2390775" cy="2"/>
          </a:xfrm>
          <a:prstGeom prst="line">
            <a:avLst/>
          </a:prstGeom>
          <a:ln>
            <a:solidFill>
              <a:srgbClr val="B6DC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7" name="Linea"/>
          <p:cNvSpPr/>
          <p:nvPr/>
        </p:nvSpPr>
        <p:spPr>
          <a:xfrm>
            <a:off x="6156325" y="6742113"/>
            <a:ext cx="2390775" cy="2"/>
          </a:xfrm>
          <a:prstGeom prst="line">
            <a:avLst/>
          </a:prstGeom>
          <a:ln>
            <a:solidFill>
              <a:srgbClr val="B6DC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Titol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0" name="Corpo"/>
          <p:cNvSpPr>
            <a:spLocks noGrp="1"/>
          </p:cNvSpPr>
          <p:nvPr>
            <p:ph type="body" idx="1"/>
          </p:nvPr>
        </p:nvSpPr>
        <p:spPr>
          <a:xfrm>
            <a:off x="457204" y="1600206"/>
            <a:ext cx="8229601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1" name="Does statistical significance really matter?"/>
          <p:cNvSpPr/>
          <p:nvPr/>
        </p:nvSpPr>
        <p:spPr>
          <a:xfrm>
            <a:off x="457204" y="3030067"/>
            <a:ext cx="8229601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 defTabSz="914400">
              <a:lnSpc>
                <a:spcPct val="100000"/>
              </a:lnSpc>
              <a:defRPr sz="28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Does statistical significance really matter?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Corpo"/>
          <p:cNvSpPr>
            <a:spLocks noGrp="1"/>
          </p:cNvSpPr>
          <p:nvPr>
            <p:ph type="body" idx="1"/>
          </p:nvPr>
        </p:nvSpPr>
        <p:spPr>
          <a:xfrm>
            <a:off x="457204" y="1600206"/>
            <a:ext cx="8229601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64" name="image3.tif" descr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6385" y="2620608"/>
            <a:ext cx="4510813" cy="3403790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865" name="image4.tif" descr="image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354" y="1557989"/>
            <a:ext cx="5247879" cy="605547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866" name="Fung et al. WJG  2013"/>
          <p:cNvSpPr/>
          <p:nvPr/>
        </p:nvSpPr>
        <p:spPr>
          <a:xfrm>
            <a:off x="6292158" y="6330819"/>
            <a:ext cx="2851842" cy="332738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Fung et al. WJG  2013</a:t>
            </a:r>
          </a:p>
        </p:txBody>
      </p:sp>
      <p:sp>
        <p:nvSpPr>
          <p:cNvPr id="1867" name="Titolo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8" name="Does statistical significance really matter? Phase 0-1 and preliminary 2"/>
          <p:cNvSpPr/>
          <p:nvPr/>
        </p:nvSpPr>
        <p:spPr>
          <a:xfrm>
            <a:off x="389168" y="173351"/>
            <a:ext cx="8229601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 defTabSz="914400">
              <a:lnSpc>
                <a:spcPct val="100000"/>
              </a:lnSpc>
              <a:defRPr sz="2800">
                <a:solidFill>
                  <a:srgbClr val="FF9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Does statistical significance really matter?</a:t>
            </a:r>
            <a:br/>
            <a:r>
              <a:t>Phase 0-1 and preliminary 2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0" name="image5.tif" descr="image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2045" y="3815131"/>
            <a:ext cx="3350683" cy="2435679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871" name="Takeda et al. WJG 2006"/>
          <p:cNvSpPr/>
          <p:nvPr/>
        </p:nvSpPr>
        <p:spPr>
          <a:xfrm>
            <a:off x="5795655" y="6414096"/>
            <a:ext cx="2542459" cy="33273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Takeda et al. WJG 2006</a:t>
            </a:r>
          </a:p>
        </p:txBody>
      </p:sp>
      <p:pic>
        <p:nvPicPr>
          <p:cNvPr id="1872" name="image6.tif" descr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345" y="879927"/>
            <a:ext cx="3065970" cy="2483758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873" name="Ovale"/>
          <p:cNvSpPr/>
          <p:nvPr/>
        </p:nvSpPr>
        <p:spPr>
          <a:xfrm>
            <a:off x="2787879" y="2467116"/>
            <a:ext cx="608465" cy="411369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4" name="Ovale"/>
          <p:cNvSpPr/>
          <p:nvPr/>
        </p:nvSpPr>
        <p:spPr>
          <a:xfrm>
            <a:off x="7274379" y="4008663"/>
            <a:ext cx="775609" cy="473531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5" name="Correlations"/>
          <p:cNvSpPr/>
          <p:nvPr/>
        </p:nvSpPr>
        <p:spPr>
          <a:xfrm>
            <a:off x="5927583" y="269421"/>
            <a:ext cx="1832034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Correlations </a:t>
            </a:r>
          </a:p>
        </p:txBody>
      </p:sp>
      <p:pic>
        <p:nvPicPr>
          <p:cNvPr id="1876" name="image7.tif" descr="image7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8000" y="855518"/>
            <a:ext cx="3249387" cy="2508169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877" name="Ovale"/>
          <p:cNvSpPr/>
          <p:nvPr/>
        </p:nvSpPr>
        <p:spPr>
          <a:xfrm>
            <a:off x="6009223" y="2467117"/>
            <a:ext cx="608465" cy="411369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8" name="Greniol et al. Eur Rad 2012"/>
          <p:cNvSpPr/>
          <p:nvPr/>
        </p:nvSpPr>
        <p:spPr>
          <a:xfrm>
            <a:off x="1853538" y="3486070"/>
            <a:ext cx="2542459" cy="33273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Greniol et al. Eur Rad 2012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49262" rtl="0" fontAlgn="auto" latinLnBrk="0" hangingPunct="0">
          <a:lnSpc>
            <a:spcPct val="97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7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49262" rtl="0" fontAlgn="auto" latinLnBrk="0" hangingPunct="0">
          <a:lnSpc>
            <a:spcPct val="97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7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PresentationFormat>Presentazione su schermo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Struttura predefinita</vt:lpstr>
      <vt:lpstr>Diagnostic accuracy and statistical significance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Phase 2</vt:lpstr>
      <vt:lpstr>Diapositiva 15</vt:lpstr>
      <vt:lpstr>ta</vt:lpstr>
      <vt:lpstr>Does statistical significance really matter? Phase 2</vt:lpstr>
      <vt:lpstr>Diapositiva 18</vt:lpstr>
      <vt:lpstr>Aim of diagnostic studies</vt:lpstr>
      <vt:lpstr> </vt:lpstr>
      <vt:lpstr>Diapositiva 21</vt:lpstr>
      <vt:lpstr>Diapositiva 22</vt:lpstr>
      <vt:lpstr>Phase 2B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accuracy and statistical significance</dc:title>
  <cp:lastModifiedBy>Xp Professional Sp2b Italiano</cp:lastModifiedBy>
  <cp:revision>1</cp:revision>
  <dcterms:modified xsi:type="dcterms:W3CDTF">2017-04-06T07:01:43Z</dcterms:modified>
</cp:coreProperties>
</file>