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charts/colors2.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305" r:id="rId4"/>
    <p:sldId id="292" r:id="rId5"/>
    <p:sldId id="293" r:id="rId6"/>
    <p:sldId id="275" r:id="rId7"/>
    <p:sldId id="294" r:id="rId8"/>
    <p:sldId id="298" r:id="rId9"/>
    <p:sldId id="301" r:id="rId10"/>
    <p:sldId id="302" r:id="rId11"/>
    <p:sldId id="299" r:id="rId12"/>
    <p:sldId id="300" r:id="rId13"/>
    <p:sldId id="297" r:id="rId14"/>
    <p:sldId id="267" r:id="rId15"/>
    <p:sldId id="269" r:id="rId16"/>
    <p:sldId id="296" r:id="rId17"/>
    <p:sldId id="271" r:id="rId18"/>
    <p:sldId id="270" r:id="rId19"/>
    <p:sldId id="272" r:id="rId20"/>
    <p:sldId id="283" r:id="rId21"/>
    <p:sldId id="307" r:id="rId22"/>
    <p:sldId id="306" r:id="rId23"/>
    <p:sldId id="304" r:id="rId24"/>
    <p:sldId id="287" r:id="rId25"/>
    <p:sldId id="288"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114" y="-4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Foglio_di_lavoro_di_Microsoft_Office_Excel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Foglio_di_lavoro_di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lang val="it-IT"/>
  <c:chart>
    <c:autoTitleDeleted val="1"/>
    <c:plotArea>
      <c:layout>
        <c:manualLayout>
          <c:layoutTarget val="inner"/>
          <c:xMode val="edge"/>
          <c:yMode val="edge"/>
          <c:x val="8.8409848037635519E-2"/>
          <c:y val="4.535082926630038E-2"/>
          <c:w val="0.89417828658441756"/>
          <c:h val="0.92260336356806805"/>
        </c:manualLayout>
      </c:layout>
      <c:scatterChart>
        <c:scatterStyle val="lineMarker"/>
        <c:ser>
          <c:idx val="0"/>
          <c:order val="0"/>
          <c:tx>
            <c:strRef>
              <c:f>COMPARISON!$D$2:$D$18</c:f>
              <c:strCache>
                <c:ptCount val="17"/>
                <c:pt idx="0">
                  <c:v>503</c:v>
                </c:pt>
                <c:pt idx="1">
                  <c:v>412,5</c:v>
                </c:pt>
                <c:pt idx="2">
                  <c:v>518</c:v>
                </c:pt>
                <c:pt idx="3">
                  <c:v>431</c:v>
                </c:pt>
                <c:pt idx="4">
                  <c:v>488</c:v>
                </c:pt>
                <c:pt idx="5">
                  <c:v>578,5</c:v>
                </c:pt>
                <c:pt idx="6">
                  <c:v>388,5</c:v>
                </c:pt>
                <c:pt idx="7">
                  <c:v>411</c:v>
                </c:pt>
                <c:pt idx="8">
                  <c:v>654</c:v>
                </c:pt>
                <c:pt idx="9">
                  <c:v>439</c:v>
                </c:pt>
                <c:pt idx="10">
                  <c:v>424,5</c:v>
                </c:pt>
                <c:pt idx="11">
                  <c:v>641</c:v>
                </c:pt>
                <c:pt idx="12">
                  <c:v>263,5</c:v>
                </c:pt>
                <c:pt idx="13">
                  <c:v>477,5</c:v>
                </c:pt>
                <c:pt idx="14">
                  <c:v>218,5</c:v>
                </c:pt>
                <c:pt idx="15">
                  <c:v>386,5</c:v>
                </c:pt>
                <c:pt idx="16">
                  <c:v>439</c:v>
                </c:pt>
              </c:strCache>
            </c:strRef>
          </c:tx>
          <c:spPr>
            <a:ln w="25400" cap="rnd">
              <a:noFill/>
              <a:round/>
            </a:ln>
            <a:effectLst/>
          </c:spPr>
          <c:marker>
            <c:symbol val="circle"/>
            <c:size val="5"/>
            <c:spPr>
              <a:solidFill>
                <a:schemeClr val="accent1"/>
              </a:solidFill>
              <a:ln w="9525">
                <a:solidFill>
                  <a:schemeClr val="accent1"/>
                </a:solidFill>
              </a:ln>
              <a:effectLst/>
            </c:spPr>
          </c:marker>
          <c:xVal>
            <c:numRef>
              <c:f>COMPARISON!$D$2:$D$18</c:f>
              <c:numCache>
                <c:formatCode>General</c:formatCode>
                <c:ptCount val="17"/>
                <c:pt idx="0">
                  <c:v>503</c:v>
                </c:pt>
                <c:pt idx="1">
                  <c:v>412.5</c:v>
                </c:pt>
                <c:pt idx="2">
                  <c:v>518</c:v>
                </c:pt>
                <c:pt idx="3">
                  <c:v>431</c:v>
                </c:pt>
                <c:pt idx="4">
                  <c:v>488</c:v>
                </c:pt>
                <c:pt idx="5">
                  <c:v>578.5</c:v>
                </c:pt>
                <c:pt idx="6">
                  <c:v>388.5</c:v>
                </c:pt>
                <c:pt idx="7">
                  <c:v>411</c:v>
                </c:pt>
                <c:pt idx="8">
                  <c:v>654</c:v>
                </c:pt>
                <c:pt idx="9">
                  <c:v>439</c:v>
                </c:pt>
                <c:pt idx="10">
                  <c:v>424.5</c:v>
                </c:pt>
                <c:pt idx="11">
                  <c:v>641</c:v>
                </c:pt>
                <c:pt idx="12">
                  <c:v>263.5</c:v>
                </c:pt>
                <c:pt idx="13">
                  <c:v>477.5</c:v>
                </c:pt>
                <c:pt idx="14">
                  <c:v>218.5</c:v>
                </c:pt>
                <c:pt idx="15">
                  <c:v>386.5</c:v>
                </c:pt>
                <c:pt idx="16">
                  <c:v>439</c:v>
                </c:pt>
              </c:numCache>
            </c:numRef>
          </c:xVal>
          <c:yVal>
            <c:numRef>
              <c:f>COMPARISON!$E$2:$E$18</c:f>
              <c:numCache>
                <c:formatCode>General</c:formatCode>
                <c:ptCount val="17"/>
                <c:pt idx="0">
                  <c:v>-18</c:v>
                </c:pt>
                <c:pt idx="1">
                  <c:v>-35</c:v>
                </c:pt>
                <c:pt idx="2">
                  <c:v>-4</c:v>
                </c:pt>
                <c:pt idx="3">
                  <c:v>6</c:v>
                </c:pt>
                <c:pt idx="4">
                  <c:v>-24</c:v>
                </c:pt>
                <c:pt idx="5">
                  <c:v>-43</c:v>
                </c:pt>
                <c:pt idx="6">
                  <c:v>49</c:v>
                </c:pt>
                <c:pt idx="7">
                  <c:v>62</c:v>
                </c:pt>
                <c:pt idx="8">
                  <c:v>-8</c:v>
                </c:pt>
                <c:pt idx="9">
                  <c:v>-12</c:v>
                </c:pt>
                <c:pt idx="10">
                  <c:v>-15</c:v>
                </c:pt>
                <c:pt idx="11">
                  <c:v>30</c:v>
                </c:pt>
                <c:pt idx="12">
                  <c:v>7</c:v>
                </c:pt>
                <c:pt idx="13">
                  <c:v>1</c:v>
                </c:pt>
                <c:pt idx="14">
                  <c:v>-81</c:v>
                </c:pt>
                <c:pt idx="15">
                  <c:v>73</c:v>
                </c:pt>
                <c:pt idx="16">
                  <c:v>-24</c:v>
                </c:pt>
              </c:numCache>
            </c:numRef>
          </c:yVal>
        </c:ser>
        <c:dLbls/>
        <c:axId val="91203456"/>
        <c:axId val="91204992"/>
      </c:scatterChart>
      <c:valAx>
        <c:axId val="91203456"/>
        <c:scaling>
          <c:orientation val="minMax"/>
          <c:min val="200"/>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it-IT"/>
          </a:p>
        </c:txPr>
        <c:crossAx val="91204992"/>
        <c:crosses val="autoZero"/>
        <c:crossBetween val="midCat"/>
      </c:valAx>
      <c:valAx>
        <c:axId val="91204992"/>
        <c:scaling>
          <c:orientation val="minMax"/>
          <c:max val="80"/>
          <c:min val="-85"/>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it-IT"/>
          </a:p>
        </c:txPr>
        <c:crossAx val="91203456"/>
        <c:crosses val="autoZero"/>
        <c:crossBetween val="midCat"/>
        <c:majorUnit val="15"/>
      </c:valAx>
      <c:spPr>
        <a:noFill/>
        <a:ln>
          <a:noFill/>
        </a:ln>
        <a:effectLst/>
      </c:spPr>
    </c:plotArea>
    <c:plotVisOnly val="1"/>
    <c:dispBlanksAs val="gap"/>
  </c:chart>
  <c:spPr>
    <a:noFill/>
    <a:ln>
      <a:noFill/>
    </a:ln>
    <a:effectLst/>
  </c:spPr>
  <c:txPr>
    <a:bodyPr/>
    <a:lstStyle/>
    <a:p>
      <a:pPr>
        <a:defRPr/>
      </a:pPr>
      <a:endParaRPr lang="it-IT"/>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it-IT"/>
  <c:chart>
    <c:plotArea>
      <c:layout/>
      <c:scatterChart>
        <c:scatterStyle val="lineMarker"/>
        <c:ser>
          <c:idx val="0"/>
          <c:order val="0"/>
          <c:spPr>
            <a:ln w="25400" cap="rnd">
              <a:noFill/>
              <a:round/>
            </a:ln>
            <a:effectLst/>
          </c:spPr>
          <c:marker>
            <c:symbol val="circle"/>
            <c:size val="5"/>
            <c:spPr>
              <a:solidFill>
                <a:schemeClr val="accent1"/>
              </a:solidFill>
              <a:ln w="9525">
                <a:solidFill>
                  <a:schemeClr val="accent1"/>
                </a:solidFill>
              </a:ln>
              <a:effectLst/>
            </c:spPr>
          </c:marker>
          <c:trendline>
            <c:spPr>
              <a:ln w="28575" cap="rnd">
                <a:solidFill>
                  <a:schemeClr val="accent1"/>
                </a:solidFill>
                <a:prstDash val="solid"/>
              </a:ln>
              <a:effectLst/>
            </c:spPr>
            <c:trendlineType val="linear"/>
            <c:dispRSqr val="1"/>
            <c:dispEq val="1"/>
            <c:trendlineLbl>
              <c:layout>
                <c:manualLayout>
                  <c:x val="-4.1259535843309096E-2"/>
                  <c:y val="-8.2744190426250835E-2"/>
                </c:manualLayout>
              </c:layout>
              <c:numFmt formatCode="General" sourceLinked="0"/>
              <c:spPr>
                <a:solidFill>
                  <a:schemeClr val="accent1">
                    <a:lumMod val="20000"/>
                    <a:lumOff val="80000"/>
                  </a:schemeClr>
                </a:solid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it-IT"/>
                </a:p>
              </c:txPr>
            </c:trendlineLbl>
          </c:trendline>
          <c:xVal>
            <c:numRef>
              <c:f>COMPARISON!$B$2:$B$18</c:f>
              <c:numCache>
                <c:formatCode>General</c:formatCode>
                <c:ptCount val="17"/>
                <c:pt idx="0">
                  <c:v>494</c:v>
                </c:pt>
                <c:pt idx="1">
                  <c:v>395</c:v>
                </c:pt>
                <c:pt idx="2">
                  <c:v>516</c:v>
                </c:pt>
                <c:pt idx="3">
                  <c:v>434</c:v>
                </c:pt>
                <c:pt idx="4">
                  <c:v>476</c:v>
                </c:pt>
                <c:pt idx="5">
                  <c:v>557</c:v>
                </c:pt>
                <c:pt idx="6">
                  <c:v>413</c:v>
                </c:pt>
                <c:pt idx="7">
                  <c:v>442</c:v>
                </c:pt>
                <c:pt idx="8">
                  <c:v>650</c:v>
                </c:pt>
                <c:pt idx="9">
                  <c:v>433</c:v>
                </c:pt>
                <c:pt idx="10">
                  <c:v>417</c:v>
                </c:pt>
                <c:pt idx="11">
                  <c:v>656</c:v>
                </c:pt>
                <c:pt idx="12">
                  <c:v>267</c:v>
                </c:pt>
                <c:pt idx="13">
                  <c:v>478</c:v>
                </c:pt>
                <c:pt idx="14">
                  <c:v>178</c:v>
                </c:pt>
                <c:pt idx="15">
                  <c:v>423</c:v>
                </c:pt>
                <c:pt idx="16">
                  <c:v>427</c:v>
                </c:pt>
              </c:numCache>
            </c:numRef>
          </c:xVal>
          <c:yVal>
            <c:numRef>
              <c:f>COMPARISON!$C$2:$C$18</c:f>
              <c:numCache>
                <c:formatCode>General</c:formatCode>
                <c:ptCount val="17"/>
                <c:pt idx="0">
                  <c:v>512</c:v>
                </c:pt>
                <c:pt idx="1">
                  <c:v>430</c:v>
                </c:pt>
                <c:pt idx="2">
                  <c:v>520</c:v>
                </c:pt>
                <c:pt idx="3">
                  <c:v>428</c:v>
                </c:pt>
                <c:pt idx="4">
                  <c:v>500</c:v>
                </c:pt>
                <c:pt idx="5">
                  <c:v>600</c:v>
                </c:pt>
                <c:pt idx="6">
                  <c:v>364</c:v>
                </c:pt>
                <c:pt idx="7">
                  <c:v>380</c:v>
                </c:pt>
                <c:pt idx="8">
                  <c:v>658</c:v>
                </c:pt>
                <c:pt idx="9">
                  <c:v>445</c:v>
                </c:pt>
                <c:pt idx="10">
                  <c:v>432</c:v>
                </c:pt>
                <c:pt idx="11">
                  <c:v>626</c:v>
                </c:pt>
                <c:pt idx="12">
                  <c:v>260</c:v>
                </c:pt>
                <c:pt idx="13">
                  <c:v>477</c:v>
                </c:pt>
                <c:pt idx="14">
                  <c:v>259</c:v>
                </c:pt>
                <c:pt idx="15">
                  <c:v>350</c:v>
                </c:pt>
                <c:pt idx="16">
                  <c:v>451</c:v>
                </c:pt>
              </c:numCache>
            </c:numRef>
          </c:yVal>
        </c:ser>
        <c:dLbls/>
        <c:axId val="96305920"/>
        <c:axId val="96307456"/>
      </c:scatterChart>
      <c:valAx>
        <c:axId val="96305920"/>
        <c:scaling>
          <c:orientation val="minMax"/>
          <c:min val="150"/>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it-IT"/>
          </a:p>
        </c:txPr>
        <c:crossAx val="96307456"/>
        <c:crosses val="autoZero"/>
        <c:crossBetween val="midCat"/>
      </c:valAx>
      <c:valAx>
        <c:axId val="96307456"/>
        <c:scaling>
          <c:orientation val="minMax"/>
          <c:min val="150"/>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it-IT"/>
          </a:p>
        </c:txPr>
        <c:crossAx val="96305920"/>
        <c:crosses val="autoZero"/>
        <c:crossBetween val="midCat"/>
      </c:valAx>
      <c:spPr>
        <a:noFill/>
        <a:ln>
          <a:noFill/>
        </a:ln>
        <a:effectLst/>
      </c:spPr>
    </c:plotArea>
    <c:plotVisOnly val="1"/>
    <c:dispBlanksAs val="gap"/>
  </c:chart>
  <c:spPr>
    <a:noFill/>
    <a:ln>
      <a:noFill/>
    </a:ln>
    <a:effectLst/>
  </c:spPr>
  <c:txPr>
    <a:bodyPr/>
    <a:lstStyle/>
    <a:p>
      <a:pPr>
        <a:defRPr/>
      </a:pPr>
      <a:endParaRPr lang="it-IT"/>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B9AB03-FD30-4856-B69A-88B5808F980F}" type="datetimeFigureOut">
              <a:rPr lang="it-IT" smtClean="0"/>
              <a:pPr/>
              <a:t>04/04/2017</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0A503A-A0D2-4523-99CB-6C07DCDD2BAA}" type="slidenum">
              <a:rPr lang="it-IT" smtClean="0"/>
              <a:pPr/>
              <a:t>‹N›</a:t>
            </a:fld>
            <a:endParaRPr lang="it-IT"/>
          </a:p>
        </p:txBody>
      </p:sp>
    </p:spTree>
    <p:extLst>
      <p:ext uri="{BB962C8B-B14F-4D97-AF65-F5344CB8AC3E}">
        <p14:creationId xmlns:p14="http://schemas.microsoft.com/office/powerpoint/2010/main" xmlns="" val="4283242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3CB0A3-B96D-40B9-9EEF-60A1FCA7E22A}" type="slidenum">
              <a:rPr lang="it-IT" altLang="it-IT"/>
              <a:pPr/>
              <a:t>5</a:t>
            </a:fld>
            <a:endParaRPr lang="it-IT" altLang="it-IT"/>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914400" y="4343400"/>
            <a:ext cx="5029200" cy="4114800"/>
          </a:xfrm>
          <a:ln/>
        </p:spPr>
        <p:txBody>
          <a:bodyPr/>
          <a:lstStyle/>
          <a:p>
            <a:endParaRPr lang="en-GB" altLang="it-IT"/>
          </a:p>
        </p:txBody>
      </p:sp>
    </p:spTree>
    <p:extLst>
      <p:ext uri="{BB962C8B-B14F-4D97-AF65-F5344CB8AC3E}">
        <p14:creationId xmlns:p14="http://schemas.microsoft.com/office/powerpoint/2010/main" xmlns="" val="3161789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2897658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1567774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161410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1447253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2290866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2108670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3897584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1806832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232758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3925518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A47138C-CD08-46BA-B27B-15EF4E41CD77}" type="datetimeFigureOut">
              <a:rPr lang="it-IT" smtClean="0"/>
              <a:pPr/>
              <a:t>04/04/2017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344962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7138C-CD08-46BA-B27B-15EF4E41CD77}" type="datetimeFigureOut">
              <a:rPr lang="it-IT" smtClean="0"/>
              <a:pPr/>
              <a:t>04/04/2017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4DF3A-2014-42DC-8AAD-B05450949214}" type="slidenum">
              <a:rPr lang="it-IT" smtClean="0"/>
              <a:pPr/>
              <a:t>‹N›</a:t>
            </a:fld>
            <a:endParaRPr lang="it-IT"/>
          </a:p>
        </p:txBody>
      </p:sp>
    </p:spTree>
    <p:extLst>
      <p:ext uri="{BB962C8B-B14F-4D97-AF65-F5344CB8AC3E}">
        <p14:creationId xmlns:p14="http://schemas.microsoft.com/office/powerpoint/2010/main" xmlns="" val="1722398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3611" y="914401"/>
            <a:ext cx="10668000" cy="2466474"/>
          </a:xfrm>
        </p:spPr>
        <p:txBody>
          <a:bodyPr>
            <a:noAutofit/>
          </a:bodyPr>
          <a:lstStyle/>
          <a:p>
            <a:r>
              <a:rPr lang="en-US" sz="2000" b="1" dirty="0" smtClean="0"/>
              <a:t/>
            </a:r>
            <a:br>
              <a:rPr lang="en-US" sz="2000" b="1" dirty="0" smtClean="0"/>
            </a:br>
            <a:r>
              <a:rPr lang="en-US" sz="4400" b="1" dirty="0" smtClean="0"/>
              <a:t>Validity</a:t>
            </a:r>
            <a:r>
              <a:rPr lang="en-US" sz="4400" b="1" dirty="0"/>
              <a:t>, reliability, </a:t>
            </a:r>
            <a:r>
              <a:rPr lang="en-US" sz="4400" b="1" dirty="0" smtClean="0"/>
              <a:t>reproducibility </a:t>
            </a:r>
            <a:br>
              <a:rPr lang="en-US" sz="4400" b="1" dirty="0" smtClean="0"/>
            </a:br>
            <a:r>
              <a:rPr lang="en-US" sz="4400" b="1" dirty="0" smtClean="0"/>
              <a:t>of </a:t>
            </a:r>
            <a:r>
              <a:rPr lang="en-US" sz="4400" b="1" dirty="0"/>
              <a:t>an index </a:t>
            </a:r>
            <a:r>
              <a:rPr lang="en-US" sz="4400" b="1" dirty="0" smtClean="0"/>
              <a:t>test </a:t>
            </a:r>
            <a:br>
              <a:rPr lang="en-US" sz="4400" b="1" dirty="0" smtClean="0"/>
            </a:br>
            <a:r>
              <a:rPr lang="en-US" sz="4400" b="1" dirty="0" smtClean="0"/>
              <a:t>Definitions </a:t>
            </a:r>
            <a:r>
              <a:rPr lang="en-US" sz="4400" b="1" dirty="0"/>
              <a:t>and A</a:t>
            </a:r>
            <a:r>
              <a:rPr lang="en-US" sz="4400" b="1" dirty="0" smtClean="0"/>
              <a:t>ssessment</a:t>
            </a:r>
            <a:endParaRPr lang="it-IT" sz="2000" b="1" i="1" dirty="0"/>
          </a:p>
        </p:txBody>
      </p:sp>
    </p:spTree>
    <p:extLst>
      <p:ext uri="{BB962C8B-B14F-4D97-AF65-F5344CB8AC3E}">
        <p14:creationId xmlns:p14="http://schemas.microsoft.com/office/powerpoint/2010/main" xmlns="" val="2454957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a:t>C</a:t>
            </a:r>
            <a:r>
              <a:rPr lang="it-IT" i="1" dirty="0" err="1" smtClean="0"/>
              <a:t>auses</a:t>
            </a:r>
            <a:r>
              <a:rPr lang="it-IT" i="1" dirty="0" smtClean="0"/>
              <a:t> of an </a:t>
            </a:r>
            <a:r>
              <a:rPr lang="it-IT" i="1" dirty="0" err="1" smtClean="0"/>
              <a:t>observed</a:t>
            </a:r>
            <a:r>
              <a:rPr lang="it-IT" i="1" dirty="0" smtClean="0"/>
              <a:t> </a:t>
            </a:r>
            <a:r>
              <a:rPr lang="it-IT" i="1" dirty="0" err="1" smtClean="0"/>
              <a:t>association</a:t>
            </a:r>
            <a:endParaRPr lang="it-IT" i="1" dirty="0"/>
          </a:p>
        </p:txBody>
      </p:sp>
      <p:sp>
        <p:nvSpPr>
          <p:cNvPr id="3" name="Segnaposto contenuto 2"/>
          <p:cNvSpPr>
            <a:spLocks noGrp="1"/>
          </p:cNvSpPr>
          <p:nvPr>
            <p:ph idx="1"/>
          </p:nvPr>
        </p:nvSpPr>
        <p:spPr>
          <a:xfrm>
            <a:off x="838200" y="1825625"/>
            <a:ext cx="10515600" cy="2734343"/>
          </a:xfrm>
        </p:spPr>
        <p:txBody>
          <a:bodyPr>
            <a:normAutofit/>
          </a:bodyPr>
          <a:lstStyle/>
          <a:p>
            <a:pPr marL="514350" indent="-514350">
              <a:buAutoNum type="arabicParenR"/>
            </a:pPr>
            <a:r>
              <a:rPr lang="en-US" dirty="0" smtClean="0"/>
              <a:t>There </a:t>
            </a:r>
            <a:r>
              <a:rPr lang="en-US" dirty="0"/>
              <a:t>is real association between </a:t>
            </a:r>
            <a:r>
              <a:rPr lang="en-US" dirty="0" smtClean="0"/>
              <a:t>the difference </a:t>
            </a:r>
            <a:r>
              <a:rPr lang="en-US" dirty="0"/>
              <a:t>in measurements from the two methods and true value being </a:t>
            </a:r>
            <a:r>
              <a:rPr lang="en-US" dirty="0" smtClean="0"/>
              <a:t>measured: the </a:t>
            </a:r>
            <a:r>
              <a:rPr lang="en-US" dirty="0"/>
              <a:t>bias between </a:t>
            </a:r>
            <a:r>
              <a:rPr lang="en-US" dirty="0" smtClean="0"/>
              <a:t>methods changes </a:t>
            </a:r>
            <a:r>
              <a:rPr lang="en-US" dirty="0"/>
              <a:t>over the range of true values. </a:t>
            </a:r>
            <a:endParaRPr lang="en-US" dirty="0" smtClean="0"/>
          </a:p>
          <a:p>
            <a:pPr marL="514350" indent="-514350">
              <a:buAutoNum type="arabicParenR"/>
            </a:pPr>
            <a:r>
              <a:rPr lang="en-US" dirty="0" smtClean="0"/>
              <a:t>The </a:t>
            </a:r>
            <a:r>
              <a:rPr lang="en-US" dirty="0"/>
              <a:t>within-subject SDs of the two methods differ. This will happen in the absence of changing bias if a new method has smaller or larger measurement errors than the standard method. </a:t>
            </a:r>
            <a:endParaRPr lang="en-US" dirty="0" smtClean="0"/>
          </a:p>
        </p:txBody>
      </p:sp>
    </p:spTree>
    <p:extLst>
      <p:ext uri="{BB962C8B-B14F-4D97-AF65-F5344CB8AC3E}">
        <p14:creationId xmlns:p14="http://schemas.microsoft.com/office/powerpoint/2010/main" xmlns="" val="2156029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i="1" dirty="0"/>
              <a:t>Limits of </a:t>
            </a:r>
            <a:r>
              <a:rPr lang="en-US" i="1" dirty="0" smtClean="0"/>
              <a:t>agreement</a:t>
            </a:r>
            <a:endParaRPr lang="it-IT" dirty="0"/>
          </a:p>
        </p:txBody>
      </p:sp>
      <p:sp>
        <p:nvSpPr>
          <p:cNvPr id="3" name="Segnaposto contenuto 2"/>
          <p:cNvSpPr>
            <a:spLocks noGrp="1"/>
          </p:cNvSpPr>
          <p:nvPr>
            <p:ph idx="1"/>
          </p:nvPr>
        </p:nvSpPr>
        <p:spPr/>
        <p:txBody>
          <a:bodyPr>
            <a:normAutofit/>
          </a:bodyPr>
          <a:lstStyle/>
          <a:p>
            <a:pPr marL="0" indent="0">
              <a:buNone/>
            </a:pPr>
            <a:r>
              <a:rPr lang="en-US" dirty="0" smtClean="0"/>
              <a:t>The </a:t>
            </a:r>
            <a:r>
              <a:rPr lang="en-US" dirty="0"/>
              <a:t>limits of agreement give a range within which we expect 95% of future differences in measurements between the two methods to lie. </a:t>
            </a:r>
            <a:endParaRPr lang="en-US" dirty="0" smtClean="0"/>
          </a:p>
          <a:p>
            <a:pPr marL="0" indent="0">
              <a:buNone/>
            </a:pPr>
            <a:r>
              <a:rPr lang="en-US" dirty="0" smtClean="0"/>
              <a:t>To </a:t>
            </a:r>
            <a:r>
              <a:rPr lang="en-US" dirty="0"/>
              <a:t>estimate them, we first calculate the mean and SD of the paired </a:t>
            </a:r>
            <a:r>
              <a:rPr lang="en-US" dirty="0" smtClean="0"/>
              <a:t>differences and if </a:t>
            </a:r>
            <a:r>
              <a:rPr lang="en-US" dirty="0"/>
              <a:t>the paired differences </a:t>
            </a:r>
            <a:r>
              <a:rPr lang="en-US" dirty="0" smtClean="0"/>
              <a:t>are Normally </a:t>
            </a:r>
            <a:r>
              <a:rPr lang="en-US" dirty="0"/>
              <a:t>distributed</a:t>
            </a:r>
            <a:r>
              <a:rPr lang="en-US" dirty="0" smtClean="0"/>
              <a:t>, we </a:t>
            </a:r>
            <a:r>
              <a:rPr lang="en-US" dirty="0"/>
              <a:t>can calculate limits within which we expect 95% of paired differences to fall </a:t>
            </a:r>
            <a:r>
              <a:rPr lang="en-US" dirty="0" smtClean="0"/>
              <a:t>as:                                                                                                              </a:t>
            </a:r>
            <a:r>
              <a:rPr lang="it-IT" dirty="0"/>
              <a:t>	</a:t>
            </a:r>
            <a:r>
              <a:rPr lang="it-IT" dirty="0" smtClean="0"/>
              <a:t>	</a:t>
            </a:r>
            <a:r>
              <a:rPr lang="en-US" b="1" u="sng" dirty="0" smtClean="0">
                <a:effectLst>
                  <a:outerShdw blurRad="38100" dist="38100" dir="2700000" algn="tl">
                    <a:srgbClr val="000000">
                      <a:alpha val="43137"/>
                    </a:srgbClr>
                  </a:outerShdw>
                </a:effectLst>
              </a:rPr>
              <a:t>mean </a:t>
            </a:r>
            <a:r>
              <a:rPr lang="en-US" b="1" u="sng" dirty="0">
                <a:effectLst>
                  <a:outerShdw blurRad="38100" dist="38100" dir="2700000" algn="tl">
                    <a:srgbClr val="000000">
                      <a:alpha val="43137"/>
                    </a:srgbClr>
                  </a:outerShdw>
                </a:effectLst>
              </a:rPr>
              <a:t>difference </a:t>
            </a:r>
            <a:r>
              <a:rPr lang="en-US" b="1" u="sng" dirty="0" smtClean="0">
                <a:effectLst>
                  <a:outerShdw blurRad="38100" dist="38100" dir="2700000" algn="tl">
                    <a:srgbClr val="000000">
                      <a:alpha val="43137"/>
                    </a:srgbClr>
                  </a:outerShdw>
                </a:effectLst>
              </a:rPr>
              <a:t>± </a:t>
            </a:r>
            <a:r>
              <a:rPr lang="en-US" b="1" u="sng" dirty="0">
                <a:effectLst>
                  <a:outerShdw blurRad="38100" dist="38100" dir="2700000" algn="tl">
                    <a:srgbClr val="000000">
                      <a:alpha val="43137"/>
                    </a:srgbClr>
                  </a:outerShdw>
                </a:effectLst>
              </a:rPr>
              <a:t>1</a:t>
            </a:r>
            <a:r>
              <a:rPr lang="en-US" b="1" i="1" u="sng" dirty="0">
                <a:effectLst>
                  <a:outerShdw blurRad="38100" dist="38100" dir="2700000" algn="tl">
                    <a:srgbClr val="000000">
                      <a:alpha val="43137"/>
                    </a:srgbClr>
                  </a:outerShdw>
                </a:effectLst>
              </a:rPr>
              <a:t>.</a:t>
            </a:r>
            <a:r>
              <a:rPr lang="en-US" b="1" u="sng" dirty="0">
                <a:effectLst>
                  <a:outerShdw blurRad="38100" dist="38100" dir="2700000" algn="tl">
                    <a:srgbClr val="000000">
                      <a:alpha val="43137"/>
                    </a:srgbClr>
                  </a:outerShdw>
                </a:effectLst>
              </a:rPr>
              <a:t>96 × </a:t>
            </a:r>
            <a:r>
              <a:rPr lang="en-US" b="1" u="sng" dirty="0" smtClean="0">
                <a:effectLst>
                  <a:outerShdw blurRad="38100" dist="38100" dir="2700000" algn="tl">
                    <a:srgbClr val="000000">
                      <a:alpha val="43137"/>
                    </a:srgbClr>
                  </a:outerShdw>
                </a:effectLst>
              </a:rPr>
              <a:t>SD(differences)</a:t>
            </a:r>
            <a:endParaRPr lang="it-IT" b="1" u="sng" dirty="0">
              <a:effectLst>
                <a:outerShdw blurRad="38100" dist="38100" dir="2700000" algn="tl">
                  <a:srgbClr val="000000">
                    <a:alpha val="43137"/>
                  </a:srgbClr>
                </a:outerShdw>
              </a:effectLst>
            </a:endParaRPr>
          </a:p>
          <a:p>
            <a:pPr marL="0" indent="0">
              <a:buNone/>
            </a:pPr>
            <a:r>
              <a:rPr lang="en-US" dirty="0" smtClean="0"/>
              <a:t>If </a:t>
            </a:r>
            <a:r>
              <a:rPr lang="en-US" dirty="0"/>
              <a:t>the paired differences are Normally distributed, the standard error of the limits of agreement is approximately equal to</a:t>
            </a:r>
            <a:r>
              <a:rPr lang="en-US" dirty="0" smtClean="0"/>
              <a:t>: SD(3/n)</a:t>
            </a:r>
            <a:r>
              <a:rPr lang="en-US" baseline="30000" dirty="0" smtClean="0"/>
              <a:t>1/2</a:t>
            </a:r>
            <a:r>
              <a:rPr lang="en-US" dirty="0" smtClean="0"/>
              <a:t>.</a:t>
            </a:r>
            <a:endParaRPr lang="it-IT" dirty="0"/>
          </a:p>
        </p:txBody>
      </p:sp>
    </p:spTree>
    <p:extLst>
      <p:ext uri="{BB962C8B-B14F-4D97-AF65-F5344CB8AC3E}">
        <p14:creationId xmlns:p14="http://schemas.microsoft.com/office/powerpoint/2010/main" xmlns="" val="1308972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i="1" dirty="0"/>
              <a:t>Bias between </a:t>
            </a:r>
            <a:r>
              <a:rPr lang="en-US" i="1" dirty="0" smtClean="0"/>
              <a:t>methods</a:t>
            </a:r>
            <a:endParaRPr lang="it-IT" dirty="0"/>
          </a:p>
        </p:txBody>
      </p:sp>
      <p:sp>
        <p:nvSpPr>
          <p:cNvPr id="3" name="Segnaposto contenuto 2"/>
          <p:cNvSpPr>
            <a:spLocks noGrp="1"/>
          </p:cNvSpPr>
          <p:nvPr>
            <p:ph idx="1"/>
          </p:nvPr>
        </p:nvSpPr>
        <p:spPr>
          <a:xfrm>
            <a:off x="838200" y="1825625"/>
            <a:ext cx="10515600" cy="3047164"/>
          </a:xfrm>
        </p:spPr>
        <p:txBody>
          <a:bodyPr/>
          <a:lstStyle/>
          <a:p>
            <a:pPr marL="0" indent="0">
              <a:buNone/>
            </a:pPr>
            <a:r>
              <a:rPr lang="en-US" dirty="0" smtClean="0"/>
              <a:t>In </a:t>
            </a:r>
            <a:r>
              <a:rPr lang="en-US" dirty="0"/>
              <a:t>contrast to the repeatability coefficient, which assumes no bias exists between measurements, the limits of agreement method relaxes this assumption. </a:t>
            </a:r>
            <a:endParaRPr lang="en-US" dirty="0" smtClean="0"/>
          </a:p>
          <a:p>
            <a:pPr marL="0" indent="0">
              <a:buNone/>
            </a:pPr>
            <a:r>
              <a:rPr lang="en-US" dirty="0" smtClean="0"/>
              <a:t>The </a:t>
            </a:r>
            <a:r>
              <a:rPr lang="en-US" dirty="0"/>
              <a:t>mean of the paired differences tells us whether on average one method tended to underestimate or overestimate measurements relative to the measurements of the second method, which we refer to as a bias between the </a:t>
            </a:r>
            <a:r>
              <a:rPr lang="en-US" dirty="0" smtClean="0"/>
              <a:t>methods.</a:t>
            </a:r>
          </a:p>
        </p:txBody>
      </p:sp>
    </p:spTree>
    <p:extLst>
      <p:ext uri="{BB962C8B-B14F-4D97-AF65-F5344CB8AC3E}">
        <p14:creationId xmlns:p14="http://schemas.microsoft.com/office/powerpoint/2010/main" xmlns="" val="21063287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a:graphicFrameLocks/>
          </p:cNvGraphicFramePr>
          <p:nvPr>
            <p:extLst>
              <p:ext uri="{D42A27DB-BD31-4B8C-83A1-F6EECF244321}">
                <p14:modId xmlns:p14="http://schemas.microsoft.com/office/powerpoint/2010/main" xmlns="" val="116309375"/>
              </p:ext>
            </p:extLst>
          </p:nvPr>
        </p:nvGraphicFramePr>
        <p:xfrm>
          <a:off x="5809956" y="1913206"/>
          <a:ext cx="6114757" cy="436801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Grafico 2"/>
          <p:cNvGraphicFramePr>
            <a:graphicFrameLocks/>
          </p:cNvGraphicFramePr>
          <p:nvPr>
            <p:extLst>
              <p:ext uri="{D42A27DB-BD31-4B8C-83A1-F6EECF244321}">
                <p14:modId xmlns:p14="http://schemas.microsoft.com/office/powerpoint/2010/main" xmlns="" val="3083206323"/>
              </p:ext>
            </p:extLst>
          </p:nvPr>
        </p:nvGraphicFramePr>
        <p:xfrm>
          <a:off x="140678" y="1"/>
          <a:ext cx="5444196" cy="4332848"/>
        </p:xfrm>
        <a:graphic>
          <a:graphicData uri="http://schemas.openxmlformats.org/drawingml/2006/chart">
            <c:chart xmlns:c="http://schemas.openxmlformats.org/drawingml/2006/chart" xmlns:r="http://schemas.openxmlformats.org/officeDocument/2006/relationships" r:id="rId3"/>
          </a:graphicData>
        </a:graphic>
      </p:graphicFrame>
      <p:sp>
        <p:nvSpPr>
          <p:cNvPr id="4" name="CasellaDiTesto 3"/>
          <p:cNvSpPr txBox="1"/>
          <p:nvPr/>
        </p:nvSpPr>
        <p:spPr>
          <a:xfrm>
            <a:off x="6569612" y="211015"/>
            <a:ext cx="4853354" cy="1569660"/>
          </a:xfrm>
          <a:prstGeom prst="rect">
            <a:avLst/>
          </a:prstGeom>
          <a:solidFill>
            <a:schemeClr val="accent1">
              <a:lumMod val="20000"/>
              <a:lumOff val="80000"/>
            </a:schemeClr>
          </a:solidFill>
        </p:spPr>
        <p:txBody>
          <a:bodyPr wrap="square" rtlCol="0">
            <a:spAutoFit/>
          </a:bodyPr>
          <a:lstStyle/>
          <a:p>
            <a:r>
              <a:rPr lang="it-IT" sz="2400" dirty="0" smtClean="0"/>
              <a:t>	</a:t>
            </a:r>
            <a:r>
              <a:rPr lang="it-IT" sz="2400" dirty="0" err="1" smtClean="0"/>
              <a:t>Differences</a:t>
            </a:r>
            <a:r>
              <a:rPr lang="it-IT" sz="2400" dirty="0" smtClean="0"/>
              <a:t> (W – w) = d:</a:t>
            </a:r>
          </a:p>
          <a:p>
            <a:r>
              <a:rPr lang="it-IT" sz="2400" dirty="0" smtClean="0"/>
              <a:t>	</a:t>
            </a:r>
            <a:r>
              <a:rPr lang="it-IT" sz="2400" dirty="0" err="1" smtClean="0"/>
              <a:t>Mean</a:t>
            </a:r>
            <a:r>
              <a:rPr lang="it-IT" sz="2400" dirty="0" smtClean="0"/>
              <a:t> =   	  - 2,1 L/min</a:t>
            </a:r>
          </a:p>
          <a:p>
            <a:r>
              <a:rPr lang="it-IT" sz="2400" dirty="0" smtClean="0"/>
              <a:t>	SD =	    	38,76 L/min</a:t>
            </a:r>
          </a:p>
          <a:p>
            <a:r>
              <a:rPr lang="it-IT" sz="2400" dirty="0" smtClean="0"/>
              <a:t>95% of </a:t>
            </a:r>
            <a:r>
              <a:rPr lang="it-IT" sz="2400" dirty="0" err="1" smtClean="0"/>
              <a:t>differences</a:t>
            </a:r>
            <a:r>
              <a:rPr lang="it-IT" sz="2400" dirty="0" smtClean="0"/>
              <a:t>:  -79.6         +75.4</a:t>
            </a:r>
            <a:endParaRPr lang="it-IT" sz="2400" dirty="0"/>
          </a:p>
        </p:txBody>
      </p:sp>
      <p:sp>
        <p:nvSpPr>
          <p:cNvPr id="5" name="CasellaDiTesto 4"/>
          <p:cNvSpPr txBox="1"/>
          <p:nvPr/>
        </p:nvSpPr>
        <p:spPr>
          <a:xfrm>
            <a:off x="28137" y="4834675"/>
            <a:ext cx="5669278" cy="1446550"/>
          </a:xfrm>
          <a:prstGeom prst="rect">
            <a:avLst/>
          </a:prstGeom>
          <a:solidFill>
            <a:schemeClr val="accent1">
              <a:lumMod val="20000"/>
              <a:lumOff val="80000"/>
            </a:schemeClr>
          </a:solidFill>
        </p:spPr>
        <p:txBody>
          <a:bodyPr wrap="square" rtlCol="0">
            <a:spAutoFit/>
          </a:bodyPr>
          <a:lstStyle/>
          <a:p>
            <a:r>
              <a:rPr lang="it-IT" sz="2200" dirty="0" smtClean="0"/>
              <a:t>SE(d)=38,76/(17)</a:t>
            </a:r>
            <a:r>
              <a:rPr lang="it-IT" sz="2200" baseline="30000" dirty="0" smtClean="0"/>
              <a:t>1/2</a:t>
            </a:r>
            <a:r>
              <a:rPr lang="it-IT" sz="2200" dirty="0" smtClean="0"/>
              <a:t>=9.4  95%CI(d)= -22.0   +17.8</a:t>
            </a:r>
          </a:p>
          <a:p>
            <a:r>
              <a:rPr lang="it-IT" sz="2200" dirty="0" smtClean="0"/>
              <a:t>95%CI(Agreement Limits):    L ± t</a:t>
            </a:r>
            <a:r>
              <a:rPr lang="it-IT" sz="2200" baseline="-25000" dirty="0" smtClean="0"/>
              <a:t>n-1</a:t>
            </a:r>
            <a:r>
              <a:rPr lang="it-IT" sz="2200" dirty="0" smtClean="0"/>
              <a:t>[s(3/n)</a:t>
            </a:r>
            <a:r>
              <a:rPr lang="it-IT" sz="2200" baseline="30000" dirty="0" smtClean="0"/>
              <a:t>1/2</a:t>
            </a:r>
            <a:r>
              <a:rPr lang="it-IT" sz="2200" dirty="0" smtClean="0"/>
              <a:t>]</a:t>
            </a:r>
          </a:p>
          <a:p>
            <a:r>
              <a:rPr lang="it-IT" sz="2200" dirty="0" smtClean="0"/>
              <a:t>LL: - 79.6 ± 2.12 x 16.28 =    - 114.1      - 45.1</a:t>
            </a:r>
          </a:p>
          <a:p>
            <a:r>
              <a:rPr lang="it-IT" sz="2200" dirty="0" smtClean="0"/>
              <a:t>UL: +75.4 </a:t>
            </a:r>
            <a:r>
              <a:rPr lang="it-IT" sz="2200" dirty="0"/>
              <a:t>± 2.12 x 16.28 </a:t>
            </a:r>
            <a:r>
              <a:rPr lang="it-IT" sz="2200" dirty="0" smtClean="0"/>
              <a:t>=       40.9       109.9</a:t>
            </a:r>
          </a:p>
        </p:txBody>
      </p:sp>
    </p:spTree>
    <p:extLst>
      <p:ext uri="{BB962C8B-B14F-4D97-AF65-F5344CB8AC3E}">
        <p14:creationId xmlns:p14="http://schemas.microsoft.com/office/powerpoint/2010/main" xmlns="" val="256567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Study types</a:t>
            </a:r>
            <a:r>
              <a:rPr lang="it-IT" dirty="0"/>
              <a:t/>
            </a:r>
            <a:br>
              <a:rPr lang="it-IT" dirty="0"/>
            </a:br>
            <a:endParaRPr lang="it-IT" dirty="0"/>
          </a:p>
        </p:txBody>
      </p:sp>
      <p:sp>
        <p:nvSpPr>
          <p:cNvPr id="3" name="Segnaposto contenuto 2"/>
          <p:cNvSpPr>
            <a:spLocks noGrp="1"/>
          </p:cNvSpPr>
          <p:nvPr>
            <p:ph idx="1"/>
          </p:nvPr>
        </p:nvSpPr>
        <p:spPr>
          <a:xfrm>
            <a:off x="838200" y="1825625"/>
            <a:ext cx="10515600" cy="2872984"/>
          </a:xfrm>
        </p:spPr>
        <p:txBody>
          <a:bodyPr>
            <a:normAutofit/>
          </a:bodyPr>
          <a:lstStyle/>
          <a:p>
            <a:pPr marL="0" indent="0">
              <a:buNone/>
            </a:pPr>
            <a:r>
              <a:rPr lang="en-US" dirty="0" smtClean="0"/>
              <a:t>1) In a </a:t>
            </a:r>
            <a:r>
              <a:rPr lang="en-US" i="1" u="sng" dirty="0" smtClean="0"/>
              <a:t>Repeatability study</a:t>
            </a:r>
            <a:r>
              <a:rPr lang="en-US" i="1" dirty="0" smtClean="0"/>
              <a:t> </a:t>
            </a:r>
            <a:r>
              <a:rPr lang="en-US" dirty="0" smtClean="0"/>
              <a:t>we </a:t>
            </a:r>
            <a:r>
              <a:rPr lang="en-US" dirty="0"/>
              <a:t>investigate and quantify the repeatability of measurements made by a single </a:t>
            </a:r>
            <a:r>
              <a:rPr lang="en-US" dirty="0" smtClean="0"/>
              <a:t>instrument. The </a:t>
            </a:r>
            <a:r>
              <a:rPr lang="en-US" dirty="0"/>
              <a:t>conditions of measurement remain constant</a:t>
            </a:r>
            <a:r>
              <a:rPr lang="en-US" dirty="0" smtClean="0"/>
              <a:t>. </a:t>
            </a:r>
          </a:p>
          <a:p>
            <a:pPr marL="0" indent="0">
              <a:buNone/>
            </a:pPr>
            <a:r>
              <a:rPr lang="en-US" dirty="0"/>
              <a:t>2</a:t>
            </a:r>
            <a:r>
              <a:rPr lang="en-US" dirty="0" smtClean="0"/>
              <a:t>) In a </a:t>
            </a:r>
            <a:r>
              <a:rPr lang="en-US" i="1" u="sng" dirty="0" smtClean="0"/>
              <a:t>Reproducibility study</a:t>
            </a:r>
            <a:r>
              <a:rPr lang="en-US" dirty="0" smtClean="0"/>
              <a:t> measurements </a:t>
            </a:r>
            <a:r>
              <a:rPr lang="en-US" dirty="0"/>
              <a:t>are made by different </a:t>
            </a:r>
            <a:r>
              <a:rPr lang="en-US" dirty="0" smtClean="0"/>
              <a:t>observers (fixed or random). Systematic bias </a:t>
            </a:r>
            <a:r>
              <a:rPr lang="en-US" dirty="0"/>
              <a:t>may exist between </a:t>
            </a:r>
            <a:r>
              <a:rPr lang="en-US" dirty="0" smtClean="0"/>
              <a:t>observers, and their </a:t>
            </a:r>
            <a:r>
              <a:rPr lang="en-US" dirty="0"/>
              <a:t>measurement </a:t>
            </a:r>
            <a:r>
              <a:rPr lang="en-US" dirty="0" smtClean="0"/>
              <a:t>SD’s </a:t>
            </a:r>
            <a:r>
              <a:rPr lang="en-US" dirty="0"/>
              <a:t>may differ.</a:t>
            </a:r>
            <a:endParaRPr lang="it-IT" dirty="0"/>
          </a:p>
        </p:txBody>
      </p:sp>
    </p:spTree>
    <p:extLst>
      <p:ext uri="{BB962C8B-B14F-4D97-AF65-F5344CB8AC3E}">
        <p14:creationId xmlns:p14="http://schemas.microsoft.com/office/powerpoint/2010/main" xmlns="" val="2785651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smtClean="0"/>
              <a:t>Repeatability studies</a:t>
            </a:r>
            <a:endParaRPr lang="it-IT" dirty="0"/>
          </a:p>
        </p:txBody>
      </p:sp>
      <p:sp>
        <p:nvSpPr>
          <p:cNvPr id="3" name="Segnaposto contenuto 2"/>
          <p:cNvSpPr>
            <a:spLocks noGrp="1"/>
          </p:cNvSpPr>
          <p:nvPr>
            <p:ph idx="1"/>
          </p:nvPr>
        </p:nvSpPr>
        <p:spPr>
          <a:xfrm>
            <a:off x="838200" y="1825625"/>
            <a:ext cx="10515600" cy="2938880"/>
          </a:xfrm>
        </p:spPr>
        <p:txBody>
          <a:bodyPr>
            <a:normAutofit/>
          </a:bodyPr>
          <a:lstStyle/>
          <a:p>
            <a:pPr marL="0" indent="0">
              <a:buNone/>
            </a:pPr>
            <a:r>
              <a:rPr lang="en-US" dirty="0"/>
              <a:t>F</a:t>
            </a:r>
            <a:r>
              <a:rPr lang="en-US" dirty="0" smtClean="0"/>
              <a:t>or </a:t>
            </a:r>
            <a:r>
              <a:rPr lang="en-US" dirty="0"/>
              <a:t>an appropriately selected </a:t>
            </a:r>
            <a:r>
              <a:rPr lang="en-US" dirty="0" smtClean="0"/>
              <a:t>sample make </a:t>
            </a:r>
            <a:r>
              <a:rPr lang="en-US" dirty="0"/>
              <a:t>at least two measurements per subject </a:t>
            </a:r>
            <a:r>
              <a:rPr lang="en-US" i="1" u="sng" dirty="0"/>
              <a:t>under identical </a:t>
            </a:r>
            <a:r>
              <a:rPr lang="en-US" i="1" u="sng" dirty="0" smtClean="0"/>
              <a:t>conditions</a:t>
            </a:r>
            <a:r>
              <a:rPr lang="en-US" dirty="0" smtClean="0"/>
              <a:t>: by the </a:t>
            </a:r>
            <a:r>
              <a:rPr lang="en-US" dirty="0"/>
              <a:t>same measurement </a:t>
            </a:r>
            <a:r>
              <a:rPr lang="en-US" dirty="0" smtClean="0"/>
              <a:t>method and the same observer. It must be excluded </a:t>
            </a:r>
            <a:r>
              <a:rPr lang="en-US" dirty="0"/>
              <a:t>the possibility of bias between </a:t>
            </a:r>
            <a:r>
              <a:rPr lang="en-US" dirty="0" smtClean="0"/>
              <a:t>measurements. The </a:t>
            </a:r>
            <a:r>
              <a:rPr lang="en-US" dirty="0"/>
              <a:t>agreement between measurements made on the same subject depends only on the </a:t>
            </a:r>
            <a:r>
              <a:rPr lang="en-US" i="1" u="sng" dirty="0"/>
              <a:t>within-subject </a:t>
            </a:r>
            <a:r>
              <a:rPr lang="en-US" i="1" u="sng" dirty="0" smtClean="0"/>
              <a:t>SD</a:t>
            </a:r>
            <a:r>
              <a:rPr lang="en-US" dirty="0" smtClean="0"/>
              <a:t> (estimate of measurement error). </a:t>
            </a:r>
            <a:endParaRPr lang="it-IT" dirty="0"/>
          </a:p>
        </p:txBody>
      </p:sp>
    </p:spTree>
    <p:extLst>
      <p:ext uri="{BB962C8B-B14F-4D97-AF65-F5344CB8AC3E}">
        <p14:creationId xmlns:p14="http://schemas.microsoft.com/office/powerpoint/2010/main" xmlns="" val="19854490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extLst>
              <p:ext uri="{D42A27DB-BD31-4B8C-83A1-F6EECF244321}">
                <p14:modId xmlns:p14="http://schemas.microsoft.com/office/powerpoint/2010/main" xmlns="" val="1059689283"/>
              </p:ext>
            </p:extLst>
          </p:nvPr>
        </p:nvGraphicFramePr>
        <p:xfrm>
          <a:off x="56268" y="56265"/>
          <a:ext cx="5964700" cy="6773714"/>
        </p:xfrm>
        <a:graphic>
          <a:graphicData uri="http://schemas.openxmlformats.org/drawingml/2006/table">
            <a:tbl>
              <a:tblPr>
                <a:tableStyleId>{5C22544A-7EE6-4342-B048-85BDC9FD1C3A}</a:tableStyleId>
              </a:tblPr>
              <a:tblGrid>
                <a:gridCol w="1192940"/>
                <a:gridCol w="1192940"/>
                <a:gridCol w="1192940"/>
                <a:gridCol w="1192940"/>
                <a:gridCol w="1192940"/>
              </a:tblGrid>
              <a:tr h="393869">
                <a:tc>
                  <a:txBody>
                    <a:bodyPr/>
                    <a:lstStyle/>
                    <a:p>
                      <a:pPr algn="r" fontAlgn="t"/>
                      <a:r>
                        <a:rPr lang="it-IT" sz="2400" u="sng" strike="noStrike" dirty="0">
                          <a:effectLst/>
                        </a:rPr>
                        <a:t>L/min</a:t>
                      </a:r>
                      <a:endParaRPr lang="it-IT" sz="2400" b="1" i="0" u="sng" strike="noStrike" dirty="0">
                        <a:solidFill>
                          <a:srgbClr val="000000"/>
                        </a:solidFill>
                        <a:effectLst/>
                        <a:latin typeface="Calibri" panose="020F0502020204030204" pitchFamily="34" charset="0"/>
                      </a:endParaRPr>
                    </a:p>
                  </a:txBody>
                  <a:tcPr marL="9525" marR="9525" marT="9525" marB="0"/>
                </a:tc>
                <a:tc>
                  <a:txBody>
                    <a:bodyPr/>
                    <a:lstStyle/>
                    <a:p>
                      <a:pPr algn="r" fontAlgn="t"/>
                      <a:r>
                        <a:rPr lang="it-IT" sz="2400" u="sng" strike="noStrike">
                          <a:effectLst/>
                        </a:rPr>
                        <a:t>1°</a:t>
                      </a:r>
                      <a:endParaRPr lang="it-IT" sz="2400" b="1" i="0" u="sng" strike="noStrike">
                        <a:solidFill>
                          <a:srgbClr val="000000"/>
                        </a:solidFill>
                        <a:effectLst/>
                        <a:latin typeface="Calibri" panose="020F0502020204030204" pitchFamily="34" charset="0"/>
                      </a:endParaRPr>
                    </a:p>
                  </a:txBody>
                  <a:tcPr marL="9525" marR="9525" marT="9525" marB="0"/>
                </a:tc>
                <a:tc>
                  <a:txBody>
                    <a:bodyPr/>
                    <a:lstStyle/>
                    <a:p>
                      <a:pPr algn="r" fontAlgn="t"/>
                      <a:r>
                        <a:rPr lang="it-IT" sz="2400" u="sng" strike="noStrike">
                          <a:effectLst/>
                        </a:rPr>
                        <a:t>2°</a:t>
                      </a:r>
                      <a:endParaRPr lang="it-IT" sz="2400" b="1" i="0" u="sng" strike="noStrike">
                        <a:solidFill>
                          <a:srgbClr val="000000"/>
                        </a:solidFill>
                        <a:effectLst/>
                        <a:latin typeface="Calibri" panose="020F0502020204030204" pitchFamily="34" charset="0"/>
                      </a:endParaRPr>
                    </a:p>
                  </a:txBody>
                  <a:tcPr marL="9525" marR="9525" marT="9525" marB="0"/>
                </a:tc>
                <a:tc>
                  <a:txBody>
                    <a:bodyPr/>
                    <a:lstStyle/>
                    <a:p>
                      <a:pPr algn="r" fontAlgn="t"/>
                      <a:r>
                        <a:rPr lang="it-IT" sz="2400" u="sng" strike="noStrike">
                          <a:effectLst/>
                        </a:rPr>
                        <a:t>(1° - 2°) </a:t>
                      </a:r>
                      <a:endParaRPr lang="it-IT" sz="2400" b="1" i="0" u="sng" strike="noStrike">
                        <a:solidFill>
                          <a:srgbClr val="000000"/>
                        </a:solidFill>
                        <a:effectLst/>
                        <a:latin typeface="Calibri" panose="020F0502020204030204" pitchFamily="34" charset="0"/>
                      </a:endParaRPr>
                    </a:p>
                  </a:txBody>
                  <a:tcPr marL="9525" marR="9525" marT="9525" marB="0"/>
                </a:tc>
                <a:tc>
                  <a:txBody>
                    <a:bodyPr/>
                    <a:lstStyle/>
                    <a:p>
                      <a:pPr algn="r" fontAlgn="t"/>
                      <a:r>
                        <a:rPr lang="it-IT" sz="2400" u="sng" strike="noStrike">
                          <a:effectLst/>
                        </a:rPr>
                        <a:t>DIFF</a:t>
                      </a:r>
                      <a:r>
                        <a:rPr lang="it-IT" sz="2400" u="sng" strike="noStrike" baseline="30000">
                          <a:effectLst/>
                        </a:rPr>
                        <a:t>2</a:t>
                      </a:r>
                      <a:endParaRPr lang="it-IT" sz="2400" b="1" i="0" u="sng" strike="noStrike">
                        <a:solidFill>
                          <a:srgbClr val="000000"/>
                        </a:solidFill>
                        <a:effectLst/>
                        <a:latin typeface="Calibri" panose="020F0502020204030204" pitchFamily="34" charset="0"/>
                      </a:endParaRPr>
                    </a:p>
                  </a:txBody>
                  <a:tcPr marL="9525" marR="9525" marT="9525" marB="0"/>
                </a:tc>
              </a:tr>
              <a:tr h="363279">
                <a:tc>
                  <a:txBody>
                    <a:bodyPr/>
                    <a:lstStyle/>
                    <a:p>
                      <a:pPr algn="ctr" fontAlgn="b"/>
                      <a:r>
                        <a:rPr lang="it-IT" sz="2400" u="none" strike="noStrike">
                          <a:effectLst/>
                        </a:rPr>
                        <a:t>1</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494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490</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16</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2</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395</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397</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3</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516</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512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16</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4</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434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401</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33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1089</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5</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476</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470</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36</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6</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557</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611</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-54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2916</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7</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413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415</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8</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442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431</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11</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121</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9</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650</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638</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144</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10</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433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429</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16</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11</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417</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420</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9</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12</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656</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633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23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529</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13</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267</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275</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-8</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64</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14</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478</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492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-14</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196</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15</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178</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165</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169</a:t>
                      </a:r>
                      <a:endParaRPr lang="it-IT" sz="2400" b="0" i="0" u="none" strike="noStrike">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16</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423</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372</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51</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dirty="0">
                          <a:effectLst/>
                        </a:rPr>
                        <a:t>2601</a:t>
                      </a:r>
                      <a:endParaRPr lang="it-IT" sz="2400" b="0" i="0" u="none" strike="noStrike" dirty="0">
                        <a:solidFill>
                          <a:srgbClr val="000000"/>
                        </a:solidFill>
                        <a:effectLst/>
                        <a:latin typeface="Calibri" panose="020F0502020204030204" pitchFamily="34" charset="0"/>
                      </a:endParaRPr>
                    </a:p>
                  </a:txBody>
                  <a:tcPr marL="9525" marR="9525" marT="9525" marB="0" anchor="b"/>
                </a:tc>
              </a:tr>
              <a:tr h="363279">
                <a:tc>
                  <a:txBody>
                    <a:bodyPr/>
                    <a:lstStyle/>
                    <a:p>
                      <a:pPr algn="ctr" fontAlgn="b"/>
                      <a:r>
                        <a:rPr lang="it-IT" sz="2400" u="none" strike="noStrike">
                          <a:effectLst/>
                        </a:rPr>
                        <a:t>17</a:t>
                      </a:r>
                      <a:endParaRPr lang="it-IT" sz="2400" b="0" i="1"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427</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421</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a:effectLst/>
                        </a:rPr>
                        <a:t>6</a:t>
                      </a:r>
                      <a:endParaRPr lang="it-IT"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400" u="none" strike="noStrike" dirty="0">
                          <a:effectLst/>
                        </a:rPr>
                        <a:t>36</a:t>
                      </a:r>
                      <a:endParaRPr lang="it-IT" sz="2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3" name="CasellaDiTesto 2"/>
          <p:cNvSpPr txBox="1"/>
          <p:nvPr/>
        </p:nvSpPr>
        <p:spPr>
          <a:xfrm>
            <a:off x="6639950" y="1114344"/>
            <a:ext cx="4867422" cy="954107"/>
          </a:xfrm>
          <a:prstGeom prst="rect">
            <a:avLst/>
          </a:prstGeom>
          <a:noFill/>
        </p:spPr>
        <p:txBody>
          <a:bodyPr wrap="square" rtlCol="0">
            <a:spAutoFit/>
          </a:bodyPr>
          <a:lstStyle/>
          <a:p>
            <a:r>
              <a:rPr lang="it-IT" sz="2800" dirty="0" smtClean="0"/>
              <a:t>S</a:t>
            </a:r>
            <a:r>
              <a:rPr lang="it-IT" sz="2800" baseline="30000" dirty="0" smtClean="0"/>
              <a:t>2</a:t>
            </a:r>
            <a:r>
              <a:rPr lang="it-IT" sz="2800" baseline="-25000" dirty="0" smtClean="0"/>
              <a:t>D</a:t>
            </a:r>
            <a:r>
              <a:rPr lang="it-IT" sz="2800" dirty="0" smtClean="0"/>
              <a:t> = 468,59       (Reference)</a:t>
            </a:r>
          </a:p>
          <a:p>
            <a:r>
              <a:rPr lang="it-IT" sz="2800" dirty="0" smtClean="0"/>
              <a:t>S</a:t>
            </a:r>
            <a:r>
              <a:rPr lang="it-IT" sz="2800" baseline="30000" dirty="0" smtClean="0"/>
              <a:t>2</a:t>
            </a:r>
            <a:r>
              <a:rPr lang="it-IT" sz="2800" baseline="-25000" dirty="0"/>
              <a:t>D</a:t>
            </a:r>
            <a:r>
              <a:rPr lang="it-IT" sz="2800" dirty="0" smtClean="0"/>
              <a:t> = 792,88       (New)</a:t>
            </a:r>
          </a:p>
        </p:txBody>
      </p:sp>
      <p:sp>
        <p:nvSpPr>
          <p:cNvPr id="4" name="CasellaDiTesto 3"/>
          <p:cNvSpPr txBox="1"/>
          <p:nvPr/>
        </p:nvSpPr>
        <p:spPr>
          <a:xfrm>
            <a:off x="6639950" y="3812345"/>
            <a:ext cx="5132261" cy="1815882"/>
          </a:xfrm>
          <a:prstGeom prst="rect">
            <a:avLst/>
          </a:prstGeom>
          <a:noFill/>
        </p:spPr>
        <p:txBody>
          <a:bodyPr wrap="square" rtlCol="0">
            <a:spAutoFit/>
          </a:bodyPr>
          <a:lstStyle/>
          <a:p>
            <a:r>
              <a:rPr lang="it-IT" sz="2800" dirty="0" smtClean="0"/>
              <a:t>SD = 21.65                  (Reference)</a:t>
            </a:r>
          </a:p>
          <a:p>
            <a:r>
              <a:rPr lang="it-IT" sz="2800" dirty="0" err="1" smtClean="0"/>
              <a:t>Repeatability</a:t>
            </a:r>
            <a:r>
              <a:rPr lang="it-IT" sz="2800" dirty="0" smtClean="0"/>
              <a:t> </a:t>
            </a:r>
            <a:r>
              <a:rPr lang="it-IT" sz="2800" dirty="0" err="1" smtClean="0"/>
              <a:t>Coefficient</a:t>
            </a:r>
            <a:r>
              <a:rPr lang="it-IT" sz="2800" dirty="0" smtClean="0"/>
              <a:t> = 43.23</a:t>
            </a:r>
          </a:p>
          <a:p>
            <a:r>
              <a:rPr lang="it-IT" sz="2800" dirty="0" smtClean="0"/>
              <a:t>SD = 28.16                  (New)</a:t>
            </a:r>
          </a:p>
          <a:p>
            <a:r>
              <a:rPr lang="it-IT" sz="2800" dirty="0" err="1" smtClean="0"/>
              <a:t>Repeatability</a:t>
            </a:r>
            <a:r>
              <a:rPr lang="it-IT" sz="2800" dirty="0" smtClean="0"/>
              <a:t> </a:t>
            </a:r>
            <a:r>
              <a:rPr lang="it-IT" sz="2800" dirty="0" err="1" smtClean="0"/>
              <a:t>Coefficient</a:t>
            </a:r>
            <a:r>
              <a:rPr lang="it-IT" sz="2800" dirty="0" smtClean="0"/>
              <a:t> = 56.32</a:t>
            </a:r>
            <a:endParaRPr lang="it-IT" sz="2800" dirty="0"/>
          </a:p>
        </p:txBody>
      </p:sp>
    </p:spTree>
    <p:extLst>
      <p:ext uri="{BB962C8B-B14F-4D97-AF65-F5344CB8AC3E}">
        <p14:creationId xmlns:p14="http://schemas.microsoft.com/office/powerpoint/2010/main" xmlns="" val="69966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additive="base">
                                        <p:cTn id="2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 calcmode="lin" valueType="num">
                                      <p:cBhvr additive="base">
                                        <p:cTn id="2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25655" y="826820"/>
            <a:ext cx="10976811" cy="3562300"/>
          </a:xfrm>
        </p:spPr>
        <p:txBody>
          <a:bodyPr>
            <a:normAutofit/>
          </a:bodyPr>
          <a:lstStyle/>
          <a:p>
            <a:pPr marL="0" indent="0">
              <a:buNone/>
            </a:pPr>
            <a:r>
              <a:rPr lang="en-US" dirty="0"/>
              <a:t>To estimate the within-subject </a:t>
            </a:r>
            <a:r>
              <a:rPr lang="en-US" dirty="0" smtClean="0"/>
              <a:t>SD (</a:t>
            </a:r>
            <a:r>
              <a:rPr lang="en-US" i="1" dirty="0" smtClean="0"/>
              <a:t>measurement error</a:t>
            </a:r>
            <a:r>
              <a:rPr lang="en-US" dirty="0" smtClean="0"/>
              <a:t>), </a:t>
            </a:r>
            <a:r>
              <a:rPr lang="en-US" dirty="0"/>
              <a:t>we can fit a </a:t>
            </a:r>
            <a:r>
              <a:rPr lang="en-US" dirty="0" smtClean="0"/>
              <a:t>one-way </a:t>
            </a:r>
            <a:r>
              <a:rPr lang="en-US" dirty="0"/>
              <a:t>analysis of variance (ANOVA) model to the data containing the </a:t>
            </a:r>
            <a:r>
              <a:rPr lang="en-US" dirty="0" smtClean="0"/>
              <a:t>measurements </a:t>
            </a:r>
            <a:r>
              <a:rPr lang="en-US" dirty="0"/>
              <a:t>made on </a:t>
            </a:r>
            <a:r>
              <a:rPr lang="en-US" dirty="0" smtClean="0"/>
              <a:t>subjects:</a:t>
            </a:r>
          </a:p>
          <a:p>
            <a:pPr>
              <a:buFontTx/>
              <a:buChar char="-"/>
            </a:pPr>
            <a:r>
              <a:rPr lang="en-US" dirty="0" smtClean="0"/>
              <a:t>differences </a:t>
            </a:r>
            <a:r>
              <a:rPr lang="en-US" dirty="0"/>
              <a:t>between </a:t>
            </a:r>
            <a:r>
              <a:rPr lang="en-US" dirty="0" smtClean="0"/>
              <a:t>subjects under measurement</a:t>
            </a:r>
          </a:p>
          <a:p>
            <a:pPr>
              <a:buFontTx/>
              <a:buChar char="-"/>
            </a:pPr>
            <a:r>
              <a:rPr lang="en-US" dirty="0" smtClean="0"/>
              <a:t>differences within subjects under measurement </a:t>
            </a:r>
          </a:p>
          <a:p>
            <a:pPr marL="0" indent="0">
              <a:buNone/>
            </a:pPr>
            <a:r>
              <a:rPr lang="en-US" dirty="0" smtClean="0"/>
              <a:t>Fitting </a:t>
            </a:r>
            <a:r>
              <a:rPr lang="en-US" dirty="0"/>
              <a:t>the ANOVA model results in  estimates of the </a:t>
            </a:r>
            <a:r>
              <a:rPr lang="en-US" dirty="0" smtClean="0"/>
              <a:t>s</a:t>
            </a:r>
            <a:r>
              <a:rPr lang="en-US" baseline="30000" dirty="0" smtClean="0"/>
              <a:t>2</a:t>
            </a:r>
            <a:r>
              <a:rPr lang="en-US" baseline="-25000" dirty="0" smtClean="0"/>
              <a:t>B</a:t>
            </a:r>
            <a:r>
              <a:rPr lang="en-US" baseline="30000" dirty="0" smtClean="0"/>
              <a:t> </a:t>
            </a:r>
            <a:r>
              <a:rPr lang="en-US" dirty="0" smtClean="0"/>
              <a:t>and s</a:t>
            </a:r>
            <a:r>
              <a:rPr lang="en-US" baseline="30000" dirty="0" smtClean="0"/>
              <a:t>2</a:t>
            </a:r>
            <a:r>
              <a:rPr lang="en-US" baseline="-25000" dirty="0" smtClean="0"/>
              <a:t>W</a:t>
            </a:r>
            <a:r>
              <a:rPr lang="en-US" baseline="30000" dirty="0" smtClean="0"/>
              <a:t> </a:t>
            </a:r>
            <a:r>
              <a:rPr lang="en-US" dirty="0" smtClean="0"/>
              <a:t>subjects. The within-subject </a:t>
            </a:r>
            <a:r>
              <a:rPr lang="en-US" dirty="0"/>
              <a:t>SD </a:t>
            </a:r>
            <a:r>
              <a:rPr lang="en-US" dirty="0" smtClean="0"/>
              <a:t>estimate can </a:t>
            </a:r>
            <a:r>
              <a:rPr lang="en-US" dirty="0"/>
              <a:t>be used </a:t>
            </a:r>
            <a:r>
              <a:rPr lang="en-US" dirty="0" smtClean="0"/>
              <a:t>to </a:t>
            </a:r>
            <a:r>
              <a:rPr lang="en-US" dirty="0"/>
              <a:t>give an estimate of the </a:t>
            </a:r>
            <a:r>
              <a:rPr lang="en-US" dirty="0" smtClean="0"/>
              <a:t>repeatability coefficient.</a:t>
            </a:r>
            <a:endParaRPr lang="it-IT" dirty="0"/>
          </a:p>
          <a:p>
            <a:pPr marL="0" indent="0">
              <a:buNone/>
            </a:pPr>
            <a:endParaRPr lang="it-IT" dirty="0"/>
          </a:p>
        </p:txBody>
      </p:sp>
    </p:spTree>
    <p:extLst>
      <p:ext uri="{BB962C8B-B14F-4D97-AF65-F5344CB8AC3E}">
        <p14:creationId xmlns:p14="http://schemas.microsoft.com/office/powerpoint/2010/main" xmlns="" val="1478107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Reporting </a:t>
            </a:r>
            <a:r>
              <a:rPr lang="it-IT" dirty="0" err="1" smtClean="0"/>
              <a:t>repeatability</a:t>
            </a:r>
            <a:endParaRPr lang="it-IT" dirty="0"/>
          </a:p>
        </p:txBody>
      </p:sp>
      <p:sp>
        <p:nvSpPr>
          <p:cNvPr id="3" name="Segnaposto contenuto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a:t>T</a:t>
            </a:r>
            <a:r>
              <a:rPr lang="en-US" dirty="0" smtClean="0"/>
              <a:t>he within-subject SD differences </a:t>
            </a:r>
            <a:r>
              <a:rPr lang="en-US" dirty="0"/>
              <a:t>between two measurements made on the same </a:t>
            </a:r>
            <a:r>
              <a:rPr lang="en-US" dirty="0" smtClean="0"/>
              <a:t>subject:</a:t>
            </a:r>
          </a:p>
          <a:p>
            <a:pPr marL="0" indent="0">
              <a:buNone/>
            </a:pPr>
            <a:endParaRPr lang="en-US" dirty="0"/>
          </a:p>
          <a:p>
            <a:pPr marL="0" indent="0">
              <a:buNone/>
            </a:pPr>
            <a:endParaRPr lang="it-IT" dirty="0"/>
          </a:p>
        </p:txBody>
      </p:sp>
      <p:pic>
        <p:nvPicPr>
          <p:cNvPr id="4" name="Immagine 3"/>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489784" y="2630161"/>
            <a:ext cx="3212432" cy="649706"/>
          </a:xfrm>
          <a:prstGeom prst="rect">
            <a:avLst/>
          </a:prstGeom>
          <a:noFill/>
          <a:ln>
            <a:noFill/>
          </a:ln>
        </p:spPr>
      </p:pic>
      <p:pic>
        <p:nvPicPr>
          <p:cNvPr id="5" name="Immagine 4"/>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98232" y="4908890"/>
            <a:ext cx="4728410" cy="565484"/>
          </a:xfrm>
          <a:prstGeom prst="rect">
            <a:avLst/>
          </a:prstGeom>
          <a:noFill/>
          <a:ln>
            <a:noFill/>
          </a:ln>
        </p:spPr>
      </p:pic>
    </p:spTree>
    <p:extLst>
      <p:ext uri="{BB962C8B-B14F-4D97-AF65-F5344CB8AC3E}">
        <p14:creationId xmlns:p14="http://schemas.microsoft.com/office/powerpoint/2010/main" xmlns="" val="41855586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78043" y="1067635"/>
            <a:ext cx="10515600" cy="4351338"/>
          </a:xfrm>
        </p:spPr>
        <p:txBody>
          <a:bodyPr>
            <a:normAutofit/>
          </a:bodyPr>
          <a:lstStyle/>
          <a:p>
            <a:pPr marL="0" indent="0">
              <a:buNone/>
            </a:pPr>
            <a:r>
              <a:rPr lang="en-US" dirty="0" smtClean="0"/>
              <a:t>The </a:t>
            </a:r>
            <a:r>
              <a:rPr lang="en-US" dirty="0"/>
              <a:t>ANOVA model assumes that the measurement errors are statistically independent of the true ‘</a:t>
            </a:r>
            <a:r>
              <a:rPr lang="en-US" dirty="0" smtClean="0"/>
              <a:t>error free</a:t>
            </a:r>
            <a:r>
              <a:rPr lang="en-US" dirty="0"/>
              <a:t>’ value, and that the SD of the errors is constant throughout the range of ‘error-free’ values. </a:t>
            </a:r>
            <a:endParaRPr lang="en-US" dirty="0" smtClean="0"/>
          </a:p>
          <a:p>
            <a:pPr marL="0" indent="0">
              <a:buNone/>
            </a:pPr>
            <a:r>
              <a:rPr lang="en-US" dirty="0" smtClean="0"/>
              <a:t>Sometimes </a:t>
            </a:r>
            <a:r>
              <a:rPr lang="en-US" dirty="0"/>
              <a:t>the SD of errors increases with the true value being </a:t>
            </a:r>
            <a:r>
              <a:rPr lang="en-US" dirty="0" smtClean="0"/>
              <a:t>measured (check </a:t>
            </a:r>
            <a:r>
              <a:rPr lang="en-US" dirty="0"/>
              <a:t>by plotting paired differences between measurements against their </a:t>
            </a:r>
            <a:r>
              <a:rPr lang="en-US" dirty="0" smtClean="0"/>
              <a:t>mean).</a:t>
            </a:r>
          </a:p>
          <a:p>
            <a:pPr marL="0" indent="0">
              <a:buNone/>
            </a:pPr>
            <a:r>
              <a:rPr lang="en-US" dirty="0" smtClean="0"/>
              <a:t>The “repeatability coefficient” </a:t>
            </a:r>
            <a:r>
              <a:rPr lang="en-US" dirty="0"/>
              <a:t>relies on the differences between measurements being approximately Normally </a:t>
            </a:r>
            <a:r>
              <a:rPr lang="en-US" dirty="0" smtClean="0"/>
              <a:t>distributed (check </a:t>
            </a:r>
            <a:r>
              <a:rPr lang="en-US" dirty="0"/>
              <a:t>by a histogram or Normal plot of the </a:t>
            </a:r>
            <a:r>
              <a:rPr lang="en-US" dirty="0" smtClean="0"/>
              <a:t>differences </a:t>
            </a:r>
            <a:r>
              <a:rPr lang="en-US" dirty="0"/>
              <a:t>in </a:t>
            </a:r>
            <a:r>
              <a:rPr lang="en-US" dirty="0" smtClean="0"/>
              <a:t>paired measurements </a:t>
            </a:r>
            <a:r>
              <a:rPr lang="en-US" dirty="0"/>
              <a:t>on each </a:t>
            </a:r>
            <a:r>
              <a:rPr lang="en-US" dirty="0" smtClean="0"/>
              <a:t>subject).</a:t>
            </a:r>
            <a:endParaRPr lang="it-IT" dirty="0"/>
          </a:p>
          <a:p>
            <a:pPr marL="0" indent="0">
              <a:buNone/>
            </a:pPr>
            <a:endParaRPr lang="it-IT" dirty="0"/>
          </a:p>
        </p:txBody>
      </p:sp>
    </p:spTree>
    <p:extLst>
      <p:ext uri="{BB962C8B-B14F-4D97-AF65-F5344CB8AC3E}">
        <p14:creationId xmlns:p14="http://schemas.microsoft.com/office/powerpoint/2010/main" xmlns="" val="2833336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66804" y="649705"/>
            <a:ext cx="10026316" cy="5486400"/>
          </a:xfrm>
        </p:spPr>
        <p:txBody>
          <a:bodyPr>
            <a:normAutofit fontScale="92500"/>
          </a:bodyPr>
          <a:lstStyle/>
          <a:p>
            <a:pPr marL="0" indent="0">
              <a:buNone/>
            </a:pPr>
            <a:r>
              <a:rPr lang="en-US" dirty="0"/>
              <a:t>Clinical practice involves measuring quantities for a variety of purposes, such </a:t>
            </a:r>
            <a:r>
              <a:rPr lang="en-US" dirty="0" smtClean="0"/>
              <a:t>as:</a:t>
            </a:r>
          </a:p>
          <a:p>
            <a:pPr marL="0" indent="0">
              <a:buNone/>
            </a:pPr>
            <a:r>
              <a:rPr lang="en-US" dirty="0"/>
              <a:t>	</a:t>
            </a:r>
            <a:r>
              <a:rPr lang="en-US" dirty="0" smtClean="0"/>
              <a:t>aiding </a:t>
            </a:r>
            <a:r>
              <a:rPr lang="en-US" i="1" u="sng" dirty="0"/>
              <a:t>diagnosis</a:t>
            </a:r>
            <a:r>
              <a:rPr lang="en-US" dirty="0"/>
              <a:t>, </a:t>
            </a:r>
            <a:endParaRPr lang="en-US" dirty="0" smtClean="0"/>
          </a:p>
          <a:p>
            <a:pPr marL="0" indent="0">
              <a:buNone/>
            </a:pPr>
            <a:r>
              <a:rPr lang="en-US" i="1" dirty="0" smtClean="0"/>
              <a:t>	</a:t>
            </a:r>
            <a:r>
              <a:rPr lang="en-US" i="1" u="sng" dirty="0" smtClean="0"/>
              <a:t>predicting</a:t>
            </a:r>
            <a:r>
              <a:rPr lang="en-US" dirty="0" smtClean="0"/>
              <a:t> </a:t>
            </a:r>
            <a:r>
              <a:rPr lang="en-US" dirty="0"/>
              <a:t>future patient outcomes, </a:t>
            </a:r>
            <a:endParaRPr lang="en-US" dirty="0" smtClean="0"/>
          </a:p>
          <a:p>
            <a:pPr marL="0" indent="0">
              <a:buNone/>
            </a:pPr>
            <a:r>
              <a:rPr lang="en-US" dirty="0" smtClean="0"/>
              <a:t>	serving </a:t>
            </a:r>
            <a:r>
              <a:rPr lang="en-US" dirty="0"/>
              <a:t>as </a:t>
            </a:r>
            <a:r>
              <a:rPr lang="en-US" i="1" u="sng" dirty="0"/>
              <a:t>endpoints</a:t>
            </a:r>
            <a:r>
              <a:rPr lang="en-US" dirty="0"/>
              <a:t> in </a:t>
            </a:r>
            <a:r>
              <a:rPr lang="en-US" dirty="0" smtClean="0"/>
              <a:t>clinical studies.</a:t>
            </a:r>
          </a:p>
          <a:p>
            <a:pPr marL="0" indent="0">
              <a:buNone/>
            </a:pPr>
            <a:endParaRPr lang="en-US" dirty="0" smtClean="0"/>
          </a:p>
          <a:p>
            <a:pPr marL="0" indent="0">
              <a:buNone/>
            </a:pPr>
            <a:r>
              <a:rPr lang="en-US" dirty="0"/>
              <a:t>Measurements are </a:t>
            </a:r>
            <a:r>
              <a:rPr lang="en-US" dirty="0" smtClean="0"/>
              <a:t>always </a:t>
            </a:r>
            <a:r>
              <a:rPr lang="en-US" dirty="0"/>
              <a:t>prone to various sorts of errors, which cause </a:t>
            </a:r>
            <a:endParaRPr lang="en-US" dirty="0" smtClean="0"/>
          </a:p>
          <a:p>
            <a:pPr marL="0" indent="0">
              <a:buNone/>
            </a:pPr>
            <a:r>
              <a:rPr lang="en-US" dirty="0"/>
              <a:t>	</a:t>
            </a:r>
            <a:r>
              <a:rPr lang="en-US" dirty="0" smtClean="0"/>
              <a:t>the </a:t>
            </a:r>
            <a:r>
              <a:rPr lang="en-US" i="1" u="sng" dirty="0"/>
              <a:t>measured value</a:t>
            </a:r>
            <a:r>
              <a:rPr lang="en-US" i="1" dirty="0"/>
              <a:t> </a:t>
            </a:r>
            <a:r>
              <a:rPr lang="en-US" dirty="0"/>
              <a:t>to differ from the </a:t>
            </a:r>
            <a:r>
              <a:rPr lang="en-US" i="1" u="sng" dirty="0"/>
              <a:t>true value</a:t>
            </a:r>
            <a:r>
              <a:rPr lang="en-US" dirty="0" smtClean="0"/>
              <a:t>.</a:t>
            </a:r>
          </a:p>
          <a:p>
            <a:pPr marL="0" indent="0">
              <a:buNone/>
            </a:pPr>
            <a:endParaRPr lang="en-US" dirty="0" smtClean="0"/>
          </a:p>
          <a:p>
            <a:pPr marL="0" indent="0">
              <a:buNone/>
            </a:pPr>
            <a:r>
              <a:rPr lang="en-US" i="1" u="sng" dirty="0" smtClean="0"/>
              <a:t>Pre-analytical factors</a:t>
            </a:r>
            <a:r>
              <a:rPr lang="en-US" dirty="0" smtClean="0"/>
              <a:t> are a major source of variability in laboratory results: failure to identify these factors can lead to falsely increased or decreased results and to erroneous clinical decisions.</a:t>
            </a:r>
            <a:endParaRPr lang="en-US" dirty="0"/>
          </a:p>
        </p:txBody>
      </p:sp>
    </p:spTree>
    <p:extLst>
      <p:ext uri="{BB962C8B-B14F-4D97-AF65-F5344CB8AC3E}">
        <p14:creationId xmlns:p14="http://schemas.microsoft.com/office/powerpoint/2010/main" xmlns="" val="1690154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 calcmode="lin" valueType="num">
                                      <p:cBhvr additive="base">
                                        <p:cTn id="1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Reliability in method comparison </a:t>
            </a:r>
            <a:r>
              <a:rPr lang="en-US" b="1" dirty="0" smtClean="0"/>
              <a:t>studies</a:t>
            </a:r>
            <a:endParaRPr lang="it-IT" dirty="0"/>
          </a:p>
        </p:txBody>
      </p:sp>
      <p:sp>
        <p:nvSpPr>
          <p:cNvPr id="3" name="Segnaposto contenuto 2"/>
          <p:cNvSpPr>
            <a:spLocks noGrp="1"/>
          </p:cNvSpPr>
          <p:nvPr>
            <p:ph idx="1"/>
          </p:nvPr>
        </p:nvSpPr>
        <p:spPr/>
        <p:txBody>
          <a:bodyPr>
            <a:normAutofit/>
          </a:bodyPr>
          <a:lstStyle/>
          <a:p>
            <a:pPr marL="0" indent="0">
              <a:buNone/>
            </a:pPr>
            <a:r>
              <a:rPr lang="en-US" dirty="0" smtClean="0"/>
              <a:t>As </a:t>
            </a:r>
            <a:r>
              <a:rPr lang="en-US" dirty="0"/>
              <a:t>discussed previously, reliability may be a useful parameter with which to compare two different measurement methods. To estimate each method’s reliability, we must make at least two measurements of each subject with each of the two methods. The repeat measurements from each method can then be analyzed as two separate repeatability </a:t>
            </a:r>
            <a:r>
              <a:rPr lang="en-US" dirty="0" smtClean="0"/>
              <a:t>studies, </a:t>
            </a:r>
            <a:r>
              <a:rPr lang="en-US" dirty="0"/>
              <a:t>giving estimates of each method’s reliability, which can be </a:t>
            </a:r>
            <a:r>
              <a:rPr lang="en-US" dirty="0" smtClean="0"/>
              <a:t>compared.</a:t>
            </a:r>
          </a:p>
          <a:p>
            <a:pPr marL="0" indent="0">
              <a:buNone/>
            </a:pPr>
            <a:r>
              <a:rPr lang="en-US" dirty="0" smtClean="0"/>
              <a:t>Because </a:t>
            </a:r>
            <a:r>
              <a:rPr lang="en-US" dirty="0"/>
              <a:t>reliability depends on the heterogeneity of the true error-free values in the sampled </a:t>
            </a:r>
            <a:r>
              <a:rPr lang="en-US" dirty="0" smtClean="0"/>
              <a:t>population </a:t>
            </a:r>
            <a:r>
              <a:rPr lang="en-US" dirty="0"/>
              <a:t>it is essential that reliability ICCs are compared only if they have </a:t>
            </a:r>
            <a:r>
              <a:rPr lang="en-US" dirty="0" smtClean="0"/>
              <a:t>been estimated </a:t>
            </a:r>
            <a:r>
              <a:rPr lang="en-US" dirty="0"/>
              <a:t>from the same </a:t>
            </a:r>
            <a:r>
              <a:rPr lang="en-US" dirty="0" smtClean="0"/>
              <a:t>population.</a:t>
            </a:r>
          </a:p>
        </p:txBody>
      </p:sp>
    </p:spTree>
    <p:extLst>
      <p:ext uri="{BB962C8B-B14F-4D97-AF65-F5344CB8AC3E}">
        <p14:creationId xmlns:p14="http://schemas.microsoft.com/office/powerpoint/2010/main" xmlns="" val="25973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Reliability</a:t>
            </a:r>
            <a:endParaRPr lang="it-IT" b="1" dirty="0"/>
          </a:p>
        </p:txBody>
      </p:sp>
      <p:sp>
        <p:nvSpPr>
          <p:cNvPr id="3" name="Segnaposto contenuto 2"/>
          <p:cNvSpPr>
            <a:spLocks noGrp="1"/>
          </p:cNvSpPr>
          <p:nvPr>
            <p:ph idx="1"/>
          </p:nvPr>
        </p:nvSpPr>
        <p:spPr>
          <a:xfrm>
            <a:off x="838200" y="1825625"/>
            <a:ext cx="9260541" cy="3095291"/>
          </a:xfrm>
        </p:spPr>
        <p:txBody>
          <a:bodyPr/>
          <a:lstStyle/>
          <a:p>
            <a:pPr marL="0" indent="0">
              <a:buNone/>
            </a:pPr>
            <a:r>
              <a:rPr lang="en-US" dirty="0"/>
              <a:t>R</a:t>
            </a:r>
            <a:r>
              <a:rPr lang="en-US" dirty="0" smtClean="0"/>
              <a:t>elates </a:t>
            </a:r>
            <a:r>
              <a:rPr lang="en-US" dirty="0"/>
              <a:t>the magnitude of the measurement error in observed measurements to the inherent variability in the ‘</a:t>
            </a:r>
            <a:r>
              <a:rPr lang="en-US" dirty="0" smtClean="0"/>
              <a:t>error-free’ level </a:t>
            </a:r>
            <a:r>
              <a:rPr lang="en-US" dirty="0"/>
              <a:t>of the quantity </a:t>
            </a:r>
            <a:r>
              <a:rPr lang="en-US" dirty="0" smtClean="0"/>
              <a:t>between subjects: </a:t>
            </a:r>
          </a:p>
          <a:p>
            <a:pPr marL="0" indent="0">
              <a:buNone/>
            </a:pPr>
            <a:endParaRPr lang="en-US" dirty="0" smtClean="0"/>
          </a:p>
          <a:p>
            <a:pPr marL="0" indent="0" algn="ctr">
              <a:buNone/>
            </a:pPr>
            <a:r>
              <a:rPr lang="en-US" i="1" u="sng" dirty="0" smtClean="0"/>
              <a:t>__________(</a:t>
            </a:r>
            <a:r>
              <a:rPr lang="en-US" u="sng" dirty="0"/>
              <a:t>SD of </a:t>
            </a:r>
            <a:r>
              <a:rPr lang="en-US" u="sng" dirty="0" smtClean="0"/>
              <a:t>subjects’ </a:t>
            </a:r>
            <a:r>
              <a:rPr lang="en-US" u="sng" dirty="0"/>
              <a:t>true </a:t>
            </a:r>
            <a:r>
              <a:rPr lang="en-US" u="sng" dirty="0" smtClean="0"/>
              <a:t>values</a:t>
            </a:r>
            <a:r>
              <a:rPr lang="en-US" i="1" u="sng" dirty="0" smtClean="0"/>
              <a:t>)</a:t>
            </a:r>
            <a:r>
              <a:rPr lang="en-US" u="sng" baseline="30000" dirty="0" smtClean="0"/>
              <a:t>2                                  </a:t>
            </a:r>
            <a:r>
              <a:rPr lang="en-US" u="sng" baseline="30000" dirty="0" smtClean="0">
                <a:solidFill>
                  <a:schemeClr val="bg1"/>
                </a:solidFill>
              </a:rPr>
              <a:t>  .</a:t>
            </a:r>
            <a:endParaRPr lang="en-US" u="sng" dirty="0" smtClean="0">
              <a:solidFill>
                <a:schemeClr val="bg1"/>
              </a:solidFill>
            </a:endParaRPr>
          </a:p>
          <a:p>
            <a:pPr marL="0" indent="0" algn="ctr">
              <a:buNone/>
            </a:pPr>
            <a:r>
              <a:rPr lang="en-US" i="1" dirty="0" smtClean="0"/>
              <a:t>(</a:t>
            </a:r>
            <a:r>
              <a:rPr lang="en-US" dirty="0"/>
              <a:t>SD subjects’ true values</a:t>
            </a:r>
            <a:r>
              <a:rPr lang="en-US" i="1" dirty="0"/>
              <a:t>)</a:t>
            </a:r>
            <a:r>
              <a:rPr lang="en-US" i="1" baseline="30000" dirty="0"/>
              <a:t>2</a:t>
            </a:r>
            <a:r>
              <a:rPr lang="en-US" dirty="0"/>
              <a:t> </a:t>
            </a:r>
            <a:r>
              <a:rPr lang="en-US" dirty="0" smtClean="0"/>
              <a:t>+ </a:t>
            </a:r>
            <a:r>
              <a:rPr lang="en-US" i="1" dirty="0" smtClean="0"/>
              <a:t>(</a:t>
            </a:r>
            <a:r>
              <a:rPr lang="en-US" dirty="0"/>
              <a:t>SD measurement </a:t>
            </a:r>
            <a:r>
              <a:rPr lang="en-US" dirty="0" smtClean="0"/>
              <a:t>error</a:t>
            </a:r>
            <a:r>
              <a:rPr lang="en-US" i="1" dirty="0" smtClean="0"/>
              <a:t>)</a:t>
            </a:r>
            <a:r>
              <a:rPr lang="en-US" i="1" baseline="30000" dirty="0" smtClean="0"/>
              <a:t>2</a:t>
            </a:r>
            <a:endParaRPr lang="it-IT" dirty="0"/>
          </a:p>
        </p:txBody>
      </p:sp>
    </p:spTree>
    <p:extLst>
      <p:ext uri="{BB962C8B-B14F-4D97-AF65-F5344CB8AC3E}">
        <p14:creationId xmlns:p14="http://schemas.microsoft.com/office/powerpoint/2010/main" xmlns="" val="18120250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From </a:t>
            </a:r>
            <a:r>
              <a:rPr lang="it-IT" dirty="0" err="1" smtClean="0"/>
              <a:t>healthy</a:t>
            </a:r>
            <a:r>
              <a:rPr lang="it-IT" dirty="0" smtClean="0"/>
              <a:t> </a:t>
            </a:r>
            <a:r>
              <a:rPr lang="it-IT" dirty="0" err="1" smtClean="0"/>
              <a:t>volunteers</a:t>
            </a:r>
            <a:endParaRPr lang="it-IT" dirty="0"/>
          </a:p>
        </p:txBody>
      </p:sp>
      <p:sp>
        <p:nvSpPr>
          <p:cNvPr id="3" name="Segnaposto contenuto 2"/>
          <p:cNvSpPr>
            <a:spLocks noGrp="1"/>
          </p:cNvSpPr>
          <p:nvPr>
            <p:ph idx="1"/>
          </p:nvPr>
        </p:nvSpPr>
        <p:spPr/>
        <p:txBody>
          <a:bodyPr/>
          <a:lstStyle/>
          <a:p>
            <a:pPr marL="0" indent="0">
              <a:buNone/>
            </a:pPr>
            <a:r>
              <a:rPr lang="it-IT" i="1" u="sng" dirty="0" err="1" smtClean="0"/>
              <a:t>Factors</a:t>
            </a:r>
            <a:r>
              <a:rPr lang="it-IT" i="1" u="sng" dirty="0" smtClean="0"/>
              <a:t> </a:t>
            </a:r>
            <a:r>
              <a:rPr lang="it-IT" i="1" u="sng" dirty="0" err="1" smtClean="0"/>
              <a:t>influencing</a:t>
            </a:r>
            <a:r>
              <a:rPr lang="it-IT" i="1" u="sng" dirty="0" smtClean="0"/>
              <a:t> </a:t>
            </a:r>
            <a:r>
              <a:rPr lang="it-IT" i="1" u="sng" dirty="0" err="1" smtClean="0"/>
              <a:t>ammonia</a:t>
            </a:r>
            <a:r>
              <a:rPr lang="it-IT" i="1" u="sng" dirty="0" smtClean="0"/>
              <a:t> </a:t>
            </a:r>
            <a:r>
              <a:rPr lang="it-IT" i="1" u="sng" dirty="0" err="1" smtClean="0"/>
              <a:t>measurements</a:t>
            </a:r>
            <a:r>
              <a:rPr lang="it-IT" i="1" u="sng" dirty="0" smtClean="0"/>
              <a:t>:</a:t>
            </a:r>
          </a:p>
          <a:p>
            <a:pPr marL="0" indent="0">
              <a:buNone/>
            </a:pPr>
            <a:r>
              <a:rPr lang="it-IT" dirty="0"/>
              <a:t>	</a:t>
            </a:r>
            <a:r>
              <a:rPr lang="it-IT" dirty="0" smtClean="0"/>
              <a:t>- sample temperature</a:t>
            </a:r>
          </a:p>
          <a:p>
            <a:pPr marL="0" indent="0">
              <a:buNone/>
            </a:pPr>
            <a:r>
              <a:rPr lang="it-IT" dirty="0"/>
              <a:t>	</a:t>
            </a:r>
            <a:r>
              <a:rPr lang="it-IT" dirty="0" smtClean="0"/>
              <a:t>- </a:t>
            </a:r>
            <a:r>
              <a:rPr lang="it-IT" dirty="0" err="1" smtClean="0"/>
              <a:t>centrifugation</a:t>
            </a:r>
            <a:r>
              <a:rPr lang="it-IT" dirty="0" smtClean="0"/>
              <a:t> temperature (0° 25°)</a:t>
            </a:r>
          </a:p>
          <a:p>
            <a:pPr marL="0" indent="0">
              <a:buNone/>
            </a:pPr>
            <a:r>
              <a:rPr lang="it-IT" dirty="0"/>
              <a:t>	</a:t>
            </a:r>
            <a:r>
              <a:rPr lang="it-IT" dirty="0" smtClean="0"/>
              <a:t>- </a:t>
            </a:r>
            <a:r>
              <a:rPr lang="it-IT" dirty="0" err="1" smtClean="0"/>
              <a:t>storage</a:t>
            </a:r>
            <a:r>
              <a:rPr lang="it-IT" dirty="0" smtClean="0"/>
              <a:t> time, temperature, </a:t>
            </a:r>
            <a:r>
              <a:rPr lang="it-IT" dirty="0" err="1" smtClean="0"/>
              <a:t>conditions</a:t>
            </a:r>
            <a:r>
              <a:rPr lang="it-IT" dirty="0" smtClean="0"/>
              <a:t> (30’  60’; 4° 25°; open  	</a:t>
            </a:r>
            <a:r>
              <a:rPr lang="it-IT" dirty="0" err="1" smtClean="0"/>
              <a:t>closed</a:t>
            </a:r>
            <a:r>
              <a:rPr lang="it-IT" dirty="0" smtClean="0"/>
              <a:t> </a:t>
            </a:r>
            <a:r>
              <a:rPr lang="it-IT" dirty="0" err="1" smtClean="0"/>
              <a:t>tubes</a:t>
            </a:r>
            <a:r>
              <a:rPr lang="it-IT" dirty="0" smtClean="0"/>
              <a:t>)</a:t>
            </a:r>
          </a:p>
          <a:p>
            <a:pPr marL="0" indent="0">
              <a:buNone/>
            </a:pPr>
            <a:r>
              <a:rPr lang="it-IT" dirty="0"/>
              <a:t>	</a:t>
            </a:r>
            <a:r>
              <a:rPr lang="it-IT" dirty="0" smtClean="0"/>
              <a:t>- </a:t>
            </a:r>
            <a:r>
              <a:rPr lang="it-IT" dirty="0" err="1" smtClean="0"/>
              <a:t>patient</a:t>
            </a:r>
            <a:r>
              <a:rPr lang="it-IT" dirty="0" smtClean="0"/>
              <a:t> </a:t>
            </a:r>
            <a:r>
              <a:rPr lang="it-IT" dirty="0" err="1" smtClean="0"/>
              <a:t>covariates</a:t>
            </a:r>
            <a:r>
              <a:rPr lang="it-IT" dirty="0" smtClean="0"/>
              <a:t> (</a:t>
            </a:r>
            <a:r>
              <a:rPr lang="it-IT" dirty="0" err="1" smtClean="0"/>
              <a:t>biochemical</a:t>
            </a:r>
            <a:r>
              <a:rPr lang="it-IT" dirty="0" smtClean="0"/>
              <a:t> and </a:t>
            </a:r>
            <a:r>
              <a:rPr lang="it-IT" dirty="0" err="1" smtClean="0"/>
              <a:t>hematological</a:t>
            </a:r>
            <a:r>
              <a:rPr lang="it-IT" dirty="0" smtClean="0"/>
              <a:t>)</a:t>
            </a:r>
            <a:endParaRPr lang="it-IT" dirty="0"/>
          </a:p>
        </p:txBody>
      </p:sp>
    </p:spTree>
    <p:extLst>
      <p:ext uri="{BB962C8B-B14F-4D97-AF65-F5344CB8AC3E}">
        <p14:creationId xmlns:p14="http://schemas.microsoft.com/office/powerpoint/2010/main" xmlns="" val="36338990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20 </a:t>
            </a:r>
            <a:r>
              <a:rPr lang="it-IT" dirty="0" err="1" smtClean="0"/>
              <a:t>healthy</a:t>
            </a:r>
            <a:r>
              <a:rPr lang="it-IT" dirty="0" smtClean="0"/>
              <a:t> </a:t>
            </a:r>
            <a:r>
              <a:rPr lang="it-IT" dirty="0" err="1" smtClean="0"/>
              <a:t>outpatient</a:t>
            </a:r>
            <a:r>
              <a:rPr lang="it-IT" dirty="0" smtClean="0"/>
              <a:t> </a:t>
            </a:r>
            <a:r>
              <a:rPr lang="it-IT" dirty="0" err="1" smtClean="0"/>
              <a:t>volunteers</a:t>
            </a:r>
            <a:r>
              <a:rPr lang="it-IT" dirty="0" smtClean="0"/>
              <a:t> </a:t>
            </a:r>
            <a:br>
              <a:rPr lang="it-IT" dirty="0" smtClean="0"/>
            </a:br>
            <a:r>
              <a:rPr lang="it-IT" sz="1800" dirty="0" smtClean="0"/>
              <a:t>19 – 47 Y of </a:t>
            </a:r>
            <a:r>
              <a:rPr lang="it-IT" sz="1800" dirty="0" err="1" smtClean="0"/>
              <a:t>age</a:t>
            </a:r>
            <a:endParaRPr lang="it-IT" sz="1800" dirty="0"/>
          </a:p>
        </p:txBody>
      </p:sp>
      <p:sp>
        <p:nvSpPr>
          <p:cNvPr id="3" name="Segnaposto contenuto 2"/>
          <p:cNvSpPr>
            <a:spLocks noGrp="1"/>
          </p:cNvSpPr>
          <p:nvPr>
            <p:ph idx="1"/>
          </p:nvPr>
        </p:nvSpPr>
        <p:spPr/>
        <p:txBody>
          <a:bodyPr/>
          <a:lstStyle/>
          <a:p>
            <a:pPr marL="0" indent="0">
              <a:buNone/>
            </a:pPr>
            <a:r>
              <a:rPr lang="it-IT" dirty="0"/>
              <a:t> </a:t>
            </a:r>
            <a:r>
              <a:rPr lang="it-IT" dirty="0" smtClean="0"/>
              <a:t>4 </a:t>
            </a:r>
            <a:r>
              <a:rPr lang="it-IT" dirty="0" err="1" smtClean="0"/>
              <a:t>subsamples</a:t>
            </a:r>
            <a:r>
              <a:rPr lang="it-IT" dirty="0" smtClean="0"/>
              <a:t>: K</a:t>
            </a:r>
            <a:r>
              <a:rPr lang="it-IT" baseline="-25000" dirty="0" smtClean="0"/>
              <a:t>3</a:t>
            </a:r>
            <a:r>
              <a:rPr lang="it-IT" dirty="0" smtClean="0"/>
              <a:t> EDTA HEPA: NH</a:t>
            </a:r>
            <a:r>
              <a:rPr lang="it-IT" baseline="-25000" dirty="0" smtClean="0"/>
              <a:t>3</a:t>
            </a:r>
            <a:r>
              <a:rPr lang="it-IT" dirty="0" smtClean="0"/>
              <a:t>-1 NH</a:t>
            </a:r>
            <a:r>
              <a:rPr lang="it-IT" baseline="-25000" dirty="0" smtClean="0"/>
              <a:t>3</a:t>
            </a:r>
            <a:r>
              <a:rPr lang="it-IT" dirty="0" smtClean="0"/>
              <a:t>-2 NH</a:t>
            </a:r>
            <a:r>
              <a:rPr lang="it-IT" baseline="-25000" dirty="0" smtClean="0"/>
              <a:t>3</a:t>
            </a:r>
            <a:r>
              <a:rPr lang="it-IT" dirty="0" smtClean="0"/>
              <a:t>-3</a:t>
            </a:r>
          </a:p>
          <a:p>
            <a:pPr marL="0" indent="0">
              <a:buNone/>
            </a:pPr>
            <a:r>
              <a:rPr lang="it-IT" dirty="0" err="1" smtClean="0"/>
              <a:t>Conservation</a:t>
            </a:r>
            <a:r>
              <a:rPr lang="it-IT" dirty="0" smtClean="0"/>
              <a:t> 30’: 	</a:t>
            </a:r>
            <a:r>
              <a:rPr lang="it-IT" dirty="0" err="1" smtClean="0"/>
              <a:t>icy</a:t>
            </a:r>
            <a:r>
              <a:rPr lang="it-IT" dirty="0" smtClean="0"/>
              <a:t> water	room temperature</a:t>
            </a:r>
          </a:p>
          <a:p>
            <a:pPr marL="0" indent="0">
              <a:buNone/>
            </a:pPr>
            <a:r>
              <a:rPr lang="it-IT" dirty="0" err="1" smtClean="0"/>
              <a:t>Centrifugation</a:t>
            </a:r>
            <a:r>
              <a:rPr lang="it-IT" dirty="0" smtClean="0"/>
              <a:t>: 	0°    25° C   (</a:t>
            </a:r>
            <a:r>
              <a:rPr lang="it-IT" dirty="0" err="1" smtClean="0"/>
              <a:t>measurement</a:t>
            </a:r>
            <a:r>
              <a:rPr lang="it-IT" dirty="0" smtClean="0"/>
              <a:t> 1)</a:t>
            </a:r>
          </a:p>
          <a:p>
            <a:pPr marL="0" indent="0">
              <a:buNone/>
            </a:pPr>
            <a:r>
              <a:rPr lang="it-IT" dirty="0" err="1" smtClean="0"/>
              <a:t>Conservation</a:t>
            </a:r>
            <a:r>
              <a:rPr lang="it-IT" dirty="0" smtClean="0"/>
              <a:t> 30’:   4°   20° C – </a:t>
            </a:r>
            <a:r>
              <a:rPr lang="it-IT" dirty="0" err="1" smtClean="0"/>
              <a:t>closed</a:t>
            </a:r>
            <a:r>
              <a:rPr lang="it-IT" dirty="0" smtClean="0"/>
              <a:t>/</a:t>
            </a:r>
            <a:r>
              <a:rPr lang="it-IT" dirty="0" err="1" smtClean="0"/>
              <a:t>opened</a:t>
            </a:r>
            <a:r>
              <a:rPr lang="it-IT" dirty="0" smtClean="0"/>
              <a:t> (</a:t>
            </a:r>
            <a:r>
              <a:rPr lang="it-IT" dirty="0" err="1" smtClean="0"/>
              <a:t>measurement</a:t>
            </a:r>
            <a:r>
              <a:rPr lang="it-IT" dirty="0" smtClean="0"/>
              <a:t> 2)</a:t>
            </a:r>
          </a:p>
          <a:p>
            <a:pPr marL="0" indent="0">
              <a:buNone/>
            </a:pPr>
            <a:r>
              <a:rPr lang="it-IT" dirty="0" smtClean="0"/>
              <a:t>Y: (NH</a:t>
            </a:r>
            <a:r>
              <a:rPr lang="it-IT" baseline="-25000" dirty="0" smtClean="0"/>
              <a:t>3</a:t>
            </a:r>
            <a:r>
              <a:rPr lang="it-IT" dirty="0" smtClean="0"/>
              <a:t>-n – NH</a:t>
            </a:r>
            <a:r>
              <a:rPr lang="it-IT" baseline="-25000" dirty="0" smtClean="0"/>
              <a:t>3</a:t>
            </a:r>
            <a:r>
              <a:rPr lang="it-IT" dirty="0" smtClean="0"/>
              <a:t>1)/NH</a:t>
            </a:r>
            <a:r>
              <a:rPr lang="it-IT" baseline="-25000" dirty="0" smtClean="0"/>
              <a:t>3</a:t>
            </a:r>
            <a:r>
              <a:rPr lang="it-IT" dirty="0" smtClean="0"/>
              <a:t>x100%    </a:t>
            </a:r>
            <a:r>
              <a:rPr lang="it-IT" dirty="0" err="1" smtClean="0"/>
              <a:t>Median</a:t>
            </a:r>
            <a:r>
              <a:rPr lang="it-IT" dirty="0" smtClean="0"/>
              <a:t> IQR </a:t>
            </a:r>
          </a:p>
          <a:p>
            <a:pPr marL="0" indent="0">
              <a:buNone/>
            </a:pPr>
            <a:r>
              <a:rPr lang="it-IT" dirty="0" smtClean="0"/>
              <a:t>Multiple Linear </a:t>
            </a:r>
            <a:r>
              <a:rPr lang="it-IT" dirty="0" err="1" smtClean="0"/>
              <a:t>Regression</a:t>
            </a:r>
            <a:r>
              <a:rPr lang="it-IT" dirty="0" smtClean="0"/>
              <a:t> Analysis</a:t>
            </a:r>
          </a:p>
          <a:p>
            <a:pPr marL="0" indent="0">
              <a:buNone/>
            </a:pPr>
            <a:endParaRPr lang="it-IT" dirty="0" smtClean="0"/>
          </a:p>
          <a:p>
            <a:pPr marL="0" indent="0">
              <a:buNone/>
            </a:pPr>
            <a:endParaRPr lang="it-IT" dirty="0" smtClean="0"/>
          </a:p>
          <a:p>
            <a:pPr marL="0" indent="0">
              <a:buNone/>
            </a:pPr>
            <a:endParaRPr lang="it-IT" baseline="-25000" dirty="0"/>
          </a:p>
        </p:txBody>
      </p:sp>
    </p:spTree>
    <p:extLst>
      <p:ext uri="{BB962C8B-B14F-4D97-AF65-F5344CB8AC3E}">
        <p14:creationId xmlns:p14="http://schemas.microsoft.com/office/powerpoint/2010/main" xmlns="" val="35837609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Conclusions</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en-US" dirty="0"/>
              <a:t>As measurement techniques potentially may be used in a variety of </a:t>
            </a:r>
            <a:r>
              <a:rPr lang="en-US" dirty="0" smtClean="0"/>
              <a:t>settings </a:t>
            </a:r>
            <a:r>
              <a:rPr lang="en-US" dirty="0"/>
              <a:t>and different populations, it is advisable to report estimates of between- and </a:t>
            </a:r>
            <a:r>
              <a:rPr lang="en-US"/>
              <a:t>within-subject </a:t>
            </a:r>
            <a:r>
              <a:rPr lang="en-US" smtClean="0"/>
              <a:t>SD’s. </a:t>
            </a:r>
            <a:endParaRPr lang="en-US" dirty="0" smtClean="0"/>
          </a:p>
          <a:p>
            <a:pPr marL="0" indent="0">
              <a:buNone/>
            </a:pPr>
            <a:r>
              <a:rPr lang="en-US" dirty="0" smtClean="0"/>
              <a:t>If </a:t>
            </a:r>
            <a:r>
              <a:rPr lang="en-US" dirty="0"/>
              <a:t>the </a:t>
            </a:r>
            <a:r>
              <a:rPr lang="en-US" dirty="0" smtClean="0"/>
              <a:t>reliabilities </a:t>
            </a:r>
            <a:r>
              <a:rPr lang="en-US" dirty="0"/>
              <a:t>of two methods are to be compared, each method’s reliability should be estimated separately, by making at least two measurements on each subject with each measurement method</a:t>
            </a:r>
            <a:r>
              <a:rPr lang="en-US" dirty="0" smtClean="0"/>
              <a:t>.</a:t>
            </a:r>
            <a:endParaRPr lang="it-IT" dirty="0"/>
          </a:p>
          <a:p>
            <a:pPr marL="0" indent="0">
              <a:buNone/>
            </a:pPr>
            <a:r>
              <a:rPr lang="en-US" dirty="0"/>
              <a:t>A</a:t>
            </a:r>
            <a:r>
              <a:rPr lang="en-US" dirty="0" smtClean="0"/>
              <a:t>n </a:t>
            </a:r>
            <a:r>
              <a:rPr lang="en-US" dirty="0"/>
              <a:t>association between paired differences and means may not necessarily be caused by changing bias between two methods. Such an </a:t>
            </a:r>
            <a:r>
              <a:rPr lang="en-US" dirty="0" smtClean="0"/>
              <a:t>association may </a:t>
            </a:r>
            <a:r>
              <a:rPr lang="en-US" dirty="0"/>
              <a:t>also be caused by a difference in the methods’ measurement error </a:t>
            </a:r>
            <a:r>
              <a:rPr lang="en-US" dirty="0" smtClean="0"/>
              <a:t>SDs.</a:t>
            </a:r>
          </a:p>
          <a:p>
            <a:pPr marL="0" indent="0">
              <a:buNone/>
            </a:pPr>
            <a:r>
              <a:rPr lang="en-US" dirty="0" smtClean="0"/>
              <a:t>Where </a:t>
            </a:r>
            <a:r>
              <a:rPr lang="en-US" dirty="0"/>
              <a:t>measurements involve an observer or rater, measurement error studies must use an adequate number of observers </a:t>
            </a:r>
            <a:r>
              <a:rPr lang="en-US" i="1" u="sng" dirty="0" smtClean="0"/>
              <a:t>(reproducibility studies)</a:t>
            </a:r>
            <a:r>
              <a:rPr lang="en-US" i="1" dirty="0" smtClean="0"/>
              <a:t>.</a:t>
            </a:r>
            <a:endParaRPr lang="it-IT" i="1" dirty="0"/>
          </a:p>
          <a:p>
            <a:pPr marL="0" indent="0">
              <a:buNone/>
            </a:pPr>
            <a:endParaRPr lang="it-IT" dirty="0"/>
          </a:p>
        </p:txBody>
      </p:sp>
    </p:spTree>
    <p:extLst>
      <p:ext uri="{BB962C8B-B14F-4D97-AF65-F5344CB8AC3E}">
        <p14:creationId xmlns:p14="http://schemas.microsoft.com/office/powerpoint/2010/main" xmlns="" val="2813570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77252" y="365125"/>
            <a:ext cx="10515600" cy="1325563"/>
          </a:xfrm>
        </p:spPr>
        <p:txBody>
          <a:bodyPr/>
          <a:lstStyle/>
          <a:p>
            <a:r>
              <a:rPr lang="it-IT" b="1" dirty="0" smtClean="0"/>
              <a:t>References</a:t>
            </a:r>
            <a:endParaRPr lang="it-IT" b="1" dirty="0"/>
          </a:p>
        </p:txBody>
      </p:sp>
      <p:sp>
        <p:nvSpPr>
          <p:cNvPr id="3" name="Segnaposto contenuto 2"/>
          <p:cNvSpPr>
            <a:spLocks noGrp="1"/>
          </p:cNvSpPr>
          <p:nvPr>
            <p:ph idx="1"/>
          </p:nvPr>
        </p:nvSpPr>
        <p:spPr>
          <a:xfrm>
            <a:off x="372979" y="1825625"/>
            <a:ext cx="11417968" cy="3588586"/>
          </a:xfrm>
        </p:spPr>
        <p:txBody>
          <a:bodyPr>
            <a:normAutofit/>
          </a:bodyPr>
          <a:lstStyle/>
          <a:p>
            <a:pPr marL="0" indent="0">
              <a:lnSpc>
                <a:spcPct val="100000"/>
              </a:lnSpc>
              <a:spcBef>
                <a:spcPts val="0"/>
              </a:spcBef>
              <a:buNone/>
            </a:pPr>
            <a:r>
              <a:rPr lang="en-US" dirty="0" smtClean="0"/>
              <a:t>1) </a:t>
            </a:r>
            <a:r>
              <a:rPr lang="en-US" u="sng" dirty="0" smtClean="0"/>
              <a:t>Bartlett JW, Frost C </a:t>
            </a:r>
            <a:r>
              <a:rPr lang="en-US" u="sng" dirty="0"/>
              <a:t>(</a:t>
            </a:r>
            <a:r>
              <a:rPr lang="en-US" u="sng" dirty="0" smtClean="0"/>
              <a:t>2008)</a:t>
            </a:r>
            <a:r>
              <a:rPr lang="en-US" dirty="0" smtClean="0"/>
              <a:t>: Reliability</a:t>
            </a:r>
            <a:r>
              <a:rPr lang="en-US" dirty="0"/>
              <a:t>, repeatability and reproducibility</a:t>
            </a:r>
            <a:r>
              <a:rPr lang="en-US" dirty="0" smtClean="0"/>
              <a:t>: analysis </a:t>
            </a:r>
            <a:r>
              <a:rPr lang="en-US" dirty="0"/>
              <a:t>of measurement errors in continuous </a:t>
            </a:r>
            <a:r>
              <a:rPr lang="en-US" dirty="0" smtClean="0"/>
              <a:t>variables. </a:t>
            </a:r>
            <a:r>
              <a:rPr lang="en-US" i="1" dirty="0" smtClean="0"/>
              <a:t>Ultrasound </a:t>
            </a:r>
            <a:r>
              <a:rPr lang="en-US" i="1" dirty="0"/>
              <a:t>Obstet Gynecol; 31: </a:t>
            </a:r>
            <a:r>
              <a:rPr lang="en-US" i="1" dirty="0" smtClean="0"/>
              <a:t>466–75</a:t>
            </a:r>
          </a:p>
          <a:p>
            <a:pPr marL="0" indent="0">
              <a:lnSpc>
                <a:spcPct val="100000"/>
              </a:lnSpc>
              <a:spcBef>
                <a:spcPts val="0"/>
              </a:spcBef>
              <a:buNone/>
            </a:pPr>
            <a:r>
              <a:rPr lang="en-US" dirty="0" smtClean="0"/>
              <a:t>2) </a:t>
            </a:r>
            <a:r>
              <a:rPr lang="en-US" u="sng" dirty="0"/>
              <a:t>Bland JM, Altman </a:t>
            </a:r>
            <a:r>
              <a:rPr lang="en-US" u="sng" dirty="0" smtClean="0"/>
              <a:t>DG (1999)</a:t>
            </a:r>
            <a:r>
              <a:rPr lang="en-US" dirty="0" smtClean="0"/>
              <a:t>: </a:t>
            </a:r>
            <a:r>
              <a:rPr lang="en-US" dirty="0"/>
              <a:t>Measuring agreement in method comparison studies. </a:t>
            </a:r>
            <a:r>
              <a:rPr lang="en-US" i="1" dirty="0"/>
              <a:t>Stat Methods Med Res </a:t>
            </a:r>
            <a:r>
              <a:rPr lang="en-US" dirty="0"/>
              <a:t>1999; 8: </a:t>
            </a:r>
            <a:r>
              <a:rPr lang="en-US" dirty="0" smtClean="0"/>
              <a:t>135–60</a:t>
            </a:r>
            <a:r>
              <a:rPr lang="en-US" dirty="0"/>
              <a:t>.</a:t>
            </a:r>
            <a:endParaRPr lang="it-IT" dirty="0"/>
          </a:p>
          <a:p>
            <a:pPr marL="0" indent="0">
              <a:lnSpc>
                <a:spcPct val="100000"/>
              </a:lnSpc>
              <a:spcBef>
                <a:spcPts val="0"/>
              </a:spcBef>
              <a:buNone/>
            </a:pPr>
            <a:r>
              <a:rPr lang="en-US" dirty="0"/>
              <a:t>3</a:t>
            </a:r>
            <a:r>
              <a:rPr lang="en-US" dirty="0" smtClean="0"/>
              <a:t>) B</a:t>
            </a:r>
            <a:r>
              <a:rPr lang="en-US" u="sng" dirty="0" smtClean="0"/>
              <a:t>land </a:t>
            </a:r>
            <a:r>
              <a:rPr lang="en-US" u="sng" dirty="0"/>
              <a:t>JM, Altman </a:t>
            </a:r>
            <a:r>
              <a:rPr lang="en-US" u="sng" dirty="0" smtClean="0"/>
              <a:t>DG </a:t>
            </a:r>
            <a:r>
              <a:rPr lang="en-US" u="sng" dirty="0"/>
              <a:t>(</a:t>
            </a:r>
            <a:r>
              <a:rPr lang="en-US" u="sng" dirty="0" smtClean="0"/>
              <a:t>1986)</a:t>
            </a:r>
            <a:r>
              <a:rPr lang="en-US" dirty="0" smtClean="0"/>
              <a:t>: Statistical </a:t>
            </a:r>
            <a:r>
              <a:rPr lang="en-US" dirty="0"/>
              <a:t>methods for assessing </a:t>
            </a:r>
            <a:r>
              <a:rPr lang="en-US" dirty="0" smtClean="0"/>
              <a:t>agreement between </a:t>
            </a:r>
            <a:r>
              <a:rPr lang="en-US" dirty="0"/>
              <a:t>two methods of clinical </a:t>
            </a:r>
            <a:r>
              <a:rPr lang="en-US" dirty="0" smtClean="0"/>
              <a:t>measurement </a:t>
            </a:r>
            <a:r>
              <a:rPr lang="en-US" i="1" dirty="0" smtClean="0"/>
              <a:t>Lancet</a:t>
            </a:r>
            <a:r>
              <a:rPr lang="en-US" i="1" dirty="0"/>
              <a:t>; </a:t>
            </a:r>
            <a:r>
              <a:rPr lang="en-US" i="1" dirty="0" smtClean="0"/>
              <a:t>i</a:t>
            </a:r>
            <a:r>
              <a:rPr lang="en-US" i="1" smtClean="0"/>
              <a:t>: 307–10</a:t>
            </a:r>
            <a:endParaRPr lang="en-US" i="1" dirty="0" smtClean="0"/>
          </a:p>
        </p:txBody>
      </p:sp>
    </p:spTree>
    <p:extLst>
      <p:ext uri="{BB962C8B-B14F-4D97-AF65-F5344CB8AC3E}">
        <p14:creationId xmlns:p14="http://schemas.microsoft.com/office/powerpoint/2010/main" xmlns="" val="951462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Trueness</a:t>
            </a:r>
            <a:r>
              <a:rPr lang="it-IT" dirty="0" smtClean="0"/>
              <a:t> and Precision</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it-IT" dirty="0" smtClean="0"/>
              <a:t>The </a:t>
            </a:r>
            <a:r>
              <a:rPr lang="it-IT" b="1" i="1" u="sng" dirty="0" err="1" smtClean="0"/>
              <a:t>trueness</a:t>
            </a:r>
            <a:r>
              <a:rPr lang="it-IT" b="1" i="1" dirty="0" smtClean="0"/>
              <a:t> (</a:t>
            </a:r>
            <a:r>
              <a:rPr lang="it-IT" b="1" i="1" dirty="0" err="1" smtClean="0"/>
              <a:t>accuracy</a:t>
            </a:r>
            <a:r>
              <a:rPr lang="it-IT" b="1" i="1" dirty="0" smtClean="0"/>
              <a:t>) </a:t>
            </a:r>
            <a:r>
              <a:rPr lang="it-IT" dirty="0" err="1" smtClean="0"/>
              <a:t>refers</a:t>
            </a:r>
            <a:r>
              <a:rPr lang="it-IT" dirty="0" smtClean="0"/>
              <a:t> to the </a:t>
            </a:r>
            <a:r>
              <a:rPr lang="it-IT" dirty="0" err="1" smtClean="0"/>
              <a:t>closeness</a:t>
            </a:r>
            <a:r>
              <a:rPr lang="it-IT" dirty="0" smtClean="0"/>
              <a:t> </a:t>
            </a:r>
            <a:r>
              <a:rPr lang="it-IT" dirty="0" err="1" smtClean="0"/>
              <a:t>between</a:t>
            </a:r>
            <a:r>
              <a:rPr lang="it-IT" dirty="0" smtClean="0"/>
              <a:t> the </a:t>
            </a:r>
            <a:r>
              <a:rPr lang="it-IT" dirty="0" err="1" smtClean="0"/>
              <a:t>mean</a:t>
            </a:r>
            <a:r>
              <a:rPr lang="it-IT" dirty="0" smtClean="0"/>
              <a:t> of a large </a:t>
            </a:r>
            <a:r>
              <a:rPr lang="it-IT" dirty="0" err="1" smtClean="0"/>
              <a:t>number</a:t>
            </a:r>
            <a:r>
              <a:rPr lang="it-IT" dirty="0" smtClean="0"/>
              <a:t> of </a:t>
            </a:r>
            <a:r>
              <a:rPr lang="it-IT" dirty="0" err="1" smtClean="0"/>
              <a:t>results</a:t>
            </a:r>
            <a:r>
              <a:rPr lang="it-IT" dirty="0" smtClean="0"/>
              <a:t> and the </a:t>
            </a:r>
            <a:r>
              <a:rPr lang="it-IT" dirty="0" err="1" smtClean="0"/>
              <a:t>true</a:t>
            </a:r>
            <a:r>
              <a:rPr lang="it-IT" dirty="0" smtClean="0"/>
              <a:t> </a:t>
            </a:r>
            <a:r>
              <a:rPr lang="it-IT" dirty="0" err="1" smtClean="0"/>
              <a:t>value</a:t>
            </a:r>
            <a:r>
              <a:rPr lang="it-IT" dirty="0" smtClean="0"/>
              <a:t> or an </a:t>
            </a:r>
            <a:r>
              <a:rPr lang="it-IT" dirty="0" err="1" smtClean="0"/>
              <a:t>accepted</a:t>
            </a:r>
            <a:r>
              <a:rPr lang="it-IT" dirty="0" smtClean="0"/>
              <a:t> reference </a:t>
            </a:r>
            <a:r>
              <a:rPr lang="it-IT" dirty="0" err="1" smtClean="0"/>
              <a:t>value</a:t>
            </a:r>
            <a:r>
              <a:rPr lang="it-IT" dirty="0" smtClean="0"/>
              <a:t>.</a:t>
            </a:r>
          </a:p>
          <a:p>
            <a:pPr marL="0" indent="0">
              <a:buNone/>
            </a:pPr>
            <a:r>
              <a:rPr lang="it-IT" dirty="0" smtClean="0"/>
              <a:t>The </a:t>
            </a:r>
            <a:r>
              <a:rPr lang="it-IT" b="1" i="1" u="sng" dirty="0" err="1" smtClean="0"/>
              <a:t>precision</a:t>
            </a:r>
            <a:r>
              <a:rPr lang="it-IT" dirty="0" smtClean="0"/>
              <a:t> </a:t>
            </a:r>
            <a:r>
              <a:rPr lang="it-IT" b="1" i="1" dirty="0" smtClean="0"/>
              <a:t>(</a:t>
            </a:r>
            <a:r>
              <a:rPr lang="it-IT" b="1" i="1" dirty="0" err="1" smtClean="0"/>
              <a:t>agreement</a:t>
            </a:r>
            <a:r>
              <a:rPr lang="it-IT" b="1" i="1" dirty="0" smtClean="0"/>
              <a:t>) </a:t>
            </a:r>
            <a:r>
              <a:rPr lang="it-IT" dirty="0" err="1" smtClean="0"/>
              <a:t>refers</a:t>
            </a:r>
            <a:r>
              <a:rPr lang="it-IT" dirty="0" smtClean="0"/>
              <a:t> to the </a:t>
            </a:r>
            <a:r>
              <a:rPr lang="it-IT" dirty="0" err="1" smtClean="0"/>
              <a:t>closeness</a:t>
            </a:r>
            <a:r>
              <a:rPr lang="it-IT" dirty="0" smtClean="0"/>
              <a:t> </a:t>
            </a:r>
            <a:r>
              <a:rPr lang="it-IT" dirty="0" err="1" smtClean="0"/>
              <a:t>between</a:t>
            </a:r>
            <a:r>
              <a:rPr lang="it-IT" dirty="0" smtClean="0"/>
              <a:t> </a:t>
            </a:r>
            <a:r>
              <a:rPr lang="it-IT" dirty="0" err="1" smtClean="0"/>
              <a:t>repeated</a:t>
            </a:r>
            <a:r>
              <a:rPr lang="it-IT" dirty="0" smtClean="0"/>
              <a:t> </a:t>
            </a:r>
            <a:r>
              <a:rPr lang="it-IT" dirty="0" err="1" smtClean="0"/>
              <a:t>measurements</a:t>
            </a:r>
            <a:r>
              <a:rPr lang="it-IT" dirty="0" smtClean="0"/>
              <a:t> on </a:t>
            </a:r>
            <a:r>
              <a:rPr lang="it-IT" dirty="0" err="1" smtClean="0"/>
              <a:t>identical</a:t>
            </a:r>
            <a:r>
              <a:rPr lang="it-IT" dirty="0" smtClean="0"/>
              <a:t> </a:t>
            </a:r>
            <a:r>
              <a:rPr lang="it-IT" dirty="0" err="1" smtClean="0"/>
              <a:t>subjects</a:t>
            </a:r>
            <a:r>
              <a:rPr lang="it-IT" dirty="0" smtClean="0"/>
              <a:t>.</a:t>
            </a:r>
          </a:p>
          <a:p>
            <a:pPr marL="0" indent="0">
              <a:buNone/>
            </a:pPr>
            <a:r>
              <a:rPr lang="it-IT" dirty="0" err="1" smtClean="0"/>
              <a:t>Different</a:t>
            </a:r>
            <a:r>
              <a:rPr lang="it-IT" dirty="0" smtClean="0"/>
              <a:t> </a:t>
            </a:r>
            <a:r>
              <a:rPr lang="it-IT" dirty="0" err="1" smtClean="0"/>
              <a:t>factors</a:t>
            </a:r>
            <a:r>
              <a:rPr lang="it-IT" dirty="0" smtClean="0"/>
              <a:t> </a:t>
            </a:r>
            <a:r>
              <a:rPr lang="it-IT" dirty="0" err="1" smtClean="0"/>
              <a:t>may</a:t>
            </a:r>
            <a:r>
              <a:rPr lang="it-IT" dirty="0" smtClean="0"/>
              <a:t> </a:t>
            </a:r>
            <a:r>
              <a:rPr lang="it-IT" dirty="0" err="1" smtClean="0"/>
              <a:t>contribute</a:t>
            </a:r>
            <a:r>
              <a:rPr lang="it-IT" dirty="0" smtClean="0"/>
              <a:t> to the </a:t>
            </a:r>
            <a:r>
              <a:rPr lang="it-IT" dirty="0" err="1" smtClean="0"/>
              <a:t>variability</a:t>
            </a:r>
            <a:r>
              <a:rPr lang="it-IT" dirty="0" smtClean="0"/>
              <a:t> </a:t>
            </a:r>
            <a:r>
              <a:rPr lang="it-IT" dirty="0" err="1" smtClean="0"/>
              <a:t>found</a:t>
            </a:r>
            <a:r>
              <a:rPr lang="it-IT" dirty="0" smtClean="0"/>
              <a:t> in </a:t>
            </a:r>
            <a:r>
              <a:rPr lang="it-IT" dirty="0" err="1" smtClean="0"/>
              <a:t>repeated</a:t>
            </a:r>
            <a:r>
              <a:rPr lang="it-IT" dirty="0" smtClean="0"/>
              <a:t> </a:t>
            </a:r>
            <a:r>
              <a:rPr lang="it-IT" dirty="0" err="1" smtClean="0"/>
              <a:t>measurements</a:t>
            </a:r>
            <a:r>
              <a:rPr lang="it-IT" dirty="0" smtClean="0"/>
              <a:t>:</a:t>
            </a:r>
          </a:p>
          <a:p>
            <a:pPr marL="0" indent="0">
              <a:buNone/>
            </a:pPr>
            <a:r>
              <a:rPr lang="it-IT" dirty="0" smtClean="0"/>
              <a:t>	</a:t>
            </a:r>
            <a:r>
              <a:rPr lang="it-IT" dirty="0" err="1" smtClean="0"/>
              <a:t>Observer</a:t>
            </a:r>
            <a:r>
              <a:rPr lang="it-IT" dirty="0" smtClean="0"/>
              <a:t>, </a:t>
            </a:r>
            <a:r>
              <a:rPr lang="it-IT" dirty="0" err="1" smtClean="0"/>
              <a:t>Instrument</a:t>
            </a:r>
            <a:r>
              <a:rPr lang="it-IT" dirty="0" smtClean="0"/>
              <a:t>, Environment, Time </a:t>
            </a:r>
            <a:r>
              <a:rPr lang="it-IT" dirty="0" err="1" smtClean="0"/>
              <a:t>interval</a:t>
            </a:r>
            <a:r>
              <a:rPr lang="it-IT" dirty="0" smtClean="0"/>
              <a:t> </a:t>
            </a:r>
            <a:r>
              <a:rPr lang="it-IT" dirty="0" err="1" smtClean="0"/>
              <a:t>between</a:t>
            </a:r>
            <a:r>
              <a:rPr lang="it-IT" dirty="0" smtClean="0"/>
              <a:t> 	</a:t>
            </a:r>
            <a:r>
              <a:rPr lang="it-IT" dirty="0" err="1" smtClean="0"/>
              <a:t>measurements</a:t>
            </a:r>
            <a:r>
              <a:rPr lang="it-IT" dirty="0" smtClean="0"/>
              <a:t>, …</a:t>
            </a:r>
          </a:p>
          <a:p>
            <a:pPr marL="0" indent="0">
              <a:buNone/>
            </a:pPr>
            <a:r>
              <a:rPr lang="it-IT" b="1" i="1" u="sng" dirty="0" smtClean="0"/>
              <a:t>Precision</a:t>
            </a:r>
            <a:r>
              <a:rPr lang="it-IT" dirty="0" smtClean="0"/>
              <a:t> </a:t>
            </a:r>
            <a:r>
              <a:rPr lang="it-IT" dirty="0" err="1" smtClean="0"/>
              <a:t>consists</a:t>
            </a:r>
            <a:r>
              <a:rPr lang="it-IT" dirty="0" smtClean="0"/>
              <a:t> of </a:t>
            </a:r>
            <a:r>
              <a:rPr lang="it-IT" dirty="0" err="1" smtClean="0"/>
              <a:t>both</a:t>
            </a:r>
            <a:r>
              <a:rPr lang="it-IT" dirty="0" smtClean="0"/>
              <a:t>: </a:t>
            </a:r>
          </a:p>
          <a:p>
            <a:pPr marL="0" indent="0">
              <a:buNone/>
            </a:pPr>
            <a:r>
              <a:rPr lang="it-IT" dirty="0" smtClean="0"/>
              <a:t>	- </a:t>
            </a:r>
            <a:r>
              <a:rPr lang="it-IT" i="1" u="sng" dirty="0" err="1" smtClean="0"/>
              <a:t>repeatability</a:t>
            </a:r>
            <a:r>
              <a:rPr lang="it-IT" dirty="0" smtClean="0"/>
              <a:t>  (</a:t>
            </a:r>
            <a:r>
              <a:rPr lang="it-IT" dirty="0" err="1" smtClean="0"/>
              <a:t>factors</a:t>
            </a:r>
            <a:r>
              <a:rPr lang="it-IT" dirty="0" smtClean="0"/>
              <a:t> </a:t>
            </a:r>
            <a:r>
              <a:rPr lang="it-IT" dirty="0" err="1" smtClean="0"/>
              <a:t>constant</a:t>
            </a:r>
            <a:r>
              <a:rPr lang="it-IT" dirty="0" smtClean="0"/>
              <a:t>) </a:t>
            </a:r>
          </a:p>
          <a:p>
            <a:pPr marL="0" indent="0">
              <a:buNone/>
            </a:pPr>
            <a:r>
              <a:rPr lang="it-IT" dirty="0"/>
              <a:t>	</a:t>
            </a:r>
            <a:r>
              <a:rPr lang="it-IT" dirty="0" smtClean="0"/>
              <a:t>- </a:t>
            </a:r>
            <a:r>
              <a:rPr lang="it-IT" i="1" u="sng" dirty="0" err="1" smtClean="0"/>
              <a:t>reproducibility</a:t>
            </a:r>
            <a:r>
              <a:rPr lang="it-IT" dirty="0" smtClean="0"/>
              <a:t> (</a:t>
            </a:r>
            <a:r>
              <a:rPr lang="it-IT" dirty="0" err="1" smtClean="0"/>
              <a:t>factors</a:t>
            </a:r>
            <a:r>
              <a:rPr lang="it-IT" dirty="0" smtClean="0"/>
              <a:t> </a:t>
            </a:r>
            <a:r>
              <a:rPr lang="it-IT" dirty="0" err="1" smtClean="0"/>
              <a:t>variable</a:t>
            </a:r>
            <a:r>
              <a:rPr lang="it-IT" dirty="0" smtClean="0"/>
              <a:t>).</a:t>
            </a:r>
            <a:endParaRPr lang="it-IT" dirty="0"/>
          </a:p>
        </p:txBody>
      </p:sp>
    </p:spTree>
    <p:extLst>
      <p:ext uri="{BB962C8B-B14F-4D97-AF65-F5344CB8AC3E}">
        <p14:creationId xmlns:p14="http://schemas.microsoft.com/office/powerpoint/2010/main" xmlns="" val="2573607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3946525" y="822326"/>
            <a:ext cx="1757532" cy="8316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it-IT" altLang="it-IT" dirty="0" smtClean="0"/>
              <a:t>    </a:t>
            </a:r>
            <a:r>
              <a:rPr lang="it-IT" altLang="it-IT" dirty="0" err="1" smtClean="0"/>
              <a:t>Accuracy</a:t>
            </a:r>
            <a:endParaRPr lang="it-IT" altLang="it-IT" dirty="0"/>
          </a:p>
          <a:p>
            <a:pPr eaLnBrk="0" hangingPunct="0"/>
            <a:r>
              <a:rPr lang="it-IT" altLang="it-IT" b="1" dirty="0" smtClean="0"/>
              <a:t>  +</a:t>
            </a:r>
            <a:r>
              <a:rPr lang="it-IT" altLang="it-IT" dirty="0"/>
              <a:t>		</a:t>
            </a:r>
          </a:p>
        </p:txBody>
      </p:sp>
      <p:sp>
        <p:nvSpPr>
          <p:cNvPr id="9219" name="Rectangle 3"/>
          <p:cNvSpPr>
            <a:spLocks noChangeArrowheads="1"/>
          </p:cNvSpPr>
          <p:nvPr/>
        </p:nvSpPr>
        <p:spPr bwMode="auto">
          <a:xfrm>
            <a:off x="3108326" y="1997413"/>
            <a:ext cx="673069" cy="41556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it-IT" altLang="it-IT" dirty="0" smtClean="0"/>
              <a:t>P  </a:t>
            </a:r>
            <a:r>
              <a:rPr lang="it-IT" altLang="it-IT" b="1" dirty="0"/>
              <a:t>+</a:t>
            </a:r>
          </a:p>
          <a:p>
            <a:pPr eaLnBrk="0" hangingPunct="0"/>
            <a:r>
              <a:rPr lang="it-IT" altLang="it-IT" dirty="0" smtClean="0"/>
              <a:t>r</a:t>
            </a:r>
            <a:endParaRPr lang="it-IT" altLang="it-IT" dirty="0"/>
          </a:p>
          <a:p>
            <a:pPr eaLnBrk="0" hangingPunct="0"/>
            <a:r>
              <a:rPr lang="it-IT" altLang="it-IT" dirty="0" smtClean="0"/>
              <a:t>e</a:t>
            </a:r>
            <a:endParaRPr lang="it-IT" altLang="it-IT" dirty="0"/>
          </a:p>
          <a:p>
            <a:pPr eaLnBrk="0" hangingPunct="0"/>
            <a:r>
              <a:rPr lang="it-IT" altLang="it-IT" dirty="0" smtClean="0"/>
              <a:t>c</a:t>
            </a:r>
            <a:endParaRPr lang="it-IT" altLang="it-IT" dirty="0"/>
          </a:p>
          <a:p>
            <a:pPr eaLnBrk="0" hangingPunct="0"/>
            <a:r>
              <a:rPr lang="it-IT" altLang="it-IT" dirty="0" smtClean="0"/>
              <a:t>i</a:t>
            </a:r>
            <a:endParaRPr lang="it-IT" altLang="it-IT" dirty="0"/>
          </a:p>
          <a:p>
            <a:pPr eaLnBrk="0" hangingPunct="0"/>
            <a:r>
              <a:rPr lang="it-IT" altLang="it-IT" dirty="0" smtClean="0"/>
              <a:t>s</a:t>
            </a:r>
            <a:endParaRPr lang="it-IT" altLang="it-IT" dirty="0"/>
          </a:p>
          <a:p>
            <a:pPr eaLnBrk="0" hangingPunct="0"/>
            <a:r>
              <a:rPr lang="it-IT" altLang="it-IT" dirty="0" smtClean="0"/>
              <a:t>i</a:t>
            </a:r>
            <a:endParaRPr lang="it-IT" altLang="it-IT" dirty="0"/>
          </a:p>
          <a:p>
            <a:pPr eaLnBrk="0" hangingPunct="0"/>
            <a:r>
              <a:rPr lang="it-IT" altLang="it-IT" dirty="0" smtClean="0"/>
              <a:t>o</a:t>
            </a:r>
            <a:endParaRPr lang="it-IT" altLang="it-IT" dirty="0"/>
          </a:p>
          <a:p>
            <a:pPr eaLnBrk="0" hangingPunct="0"/>
            <a:r>
              <a:rPr lang="it-IT" altLang="it-IT" dirty="0" smtClean="0"/>
              <a:t>n</a:t>
            </a:r>
            <a:endParaRPr lang="it-IT" altLang="it-IT" dirty="0"/>
          </a:p>
          <a:p>
            <a:pPr eaLnBrk="0" hangingPunct="0"/>
            <a:endParaRPr lang="it-IT" altLang="it-IT" dirty="0"/>
          </a:p>
          <a:p>
            <a:pPr eaLnBrk="0" hangingPunct="0"/>
            <a:endParaRPr lang="it-IT" altLang="it-IT" dirty="0"/>
          </a:p>
        </p:txBody>
      </p:sp>
      <p:sp>
        <p:nvSpPr>
          <p:cNvPr id="9220" name="Oval 4"/>
          <p:cNvSpPr>
            <a:spLocks noChangeArrowheads="1"/>
          </p:cNvSpPr>
          <p:nvPr/>
        </p:nvSpPr>
        <p:spPr bwMode="auto">
          <a:xfrm>
            <a:off x="4121150" y="2063750"/>
            <a:ext cx="139700" cy="63500"/>
          </a:xfrm>
          <a:prstGeom prst="ellipse">
            <a:avLst/>
          </a:prstGeom>
          <a:solidFill>
            <a:srgbClr val="CC0000"/>
          </a:solidFill>
          <a:ln w="12700">
            <a:solidFill>
              <a:srgbClr val="CC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1" name="Oval 5"/>
          <p:cNvSpPr>
            <a:spLocks noChangeArrowheads="1"/>
          </p:cNvSpPr>
          <p:nvPr/>
        </p:nvSpPr>
        <p:spPr bwMode="auto">
          <a:xfrm>
            <a:off x="4273550" y="19875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2" name="Oval 6"/>
          <p:cNvSpPr>
            <a:spLocks noChangeArrowheads="1"/>
          </p:cNvSpPr>
          <p:nvPr/>
        </p:nvSpPr>
        <p:spPr bwMode="auto">
          <a:xfrm>
            <a:off x="4273550" y="21399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3" name="Oval 7"/>
          <p:cNvSpPr>
            <a:spLocks noChangeArrowheads="1"/>
          </p:cNvSpPr>
          <p:nvPr/>
        </p:nvSpPr>
        <p:spPr bwMode="auto">
          <a:xfrm>
            <a:off x="3968750" y="21399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4" name="Oval 8"/>
          <p:cNvSpPr>
            <a:spLocks noChangeArrowheads="1"/>
          </p:cNvSpPr>
          <p:nvPr/>
        </p:nvSpPr>
        <p:spPr bwMode="auto">
          <a:xfrm>
            <a:off x="4044950" y="19875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5" name="Oval 9"/>
          <p:cNvSpPr>
            <a:spLocks noChangeArrowheads="1"/>
          </p:cNvSpPr>
          <p:nvPr/>
        </p:nvSpPr>
        <p:spPr bwMode="auto">
          <a:xfrm>
            <a:off x="4121150" y="22161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6" name="Oval 10"/>
          <p:cNvSpPr>
            <a:spLocks noChangeArrowheads="1"/>
          </p:cNvSpPr>
          <p:nvPr/>
        </p:nvSpPr>
        <p:spPr bwMode="auto">
          <a:xfrm>
            <a:off x="7397750" y="2139950"/>
            <a:ext cx="139700" cy="63500"/>
          </a:xfrm>
          <a:prstGeom prst="ellipse">
            <a:avLst/>
          </a:prstGeom>
          <a:solidFill>
            <a:srgbClr val="CC0000"/>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grpSp>
        <p:nvGrpSpPr>
          <p:cNvPr id="9227" name="Group 11"/>
          <p:cNvGrpSpPr>
            <a:grpSpLocks/>
          </p:cNvGrpSpPr>
          <p:nvPr/>
        </p:nvGrpSpPr>
        <p:grpSpPr bwMode="auto">
          <a:xfrm>
            <a:off x="6483350" y="1987550"/>
            <a:ext cx="444500" cy="368300"/>
            <a:chOff x="3124" y="1252"/>
            <a:chExt cx="280" cy="232"/>
          </a:xfrm>
        </p:grpSpPr>
        <p:sp>
          <p:nvSpPr>
            <p:cNvPr id="9228" name="Oval 12"/>
            <p:cNvSpPr>
              <a:spLocks noChangeArrowheads="1"/>
            </p:cNvSpPr>
            <p:nvPr/>
          </p:nvSpPr>
          <p:spPr bwMode="auto">
            <a:xfrm>
              <a:off x="3220" y="1252"/>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29" name="Oval 13"/>
            <p:cNvSpPr>
              <a:spLocks noChangeArrowheads="1"/>
            </p:cNvSpPr>
            <p:nvPr/>
          </p:nvSpPr>
          <p:spPr bwMode="auto">
            <a:xfrm>
              <a:off x="3220" y="1444"/>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0" name="Oval 14"/>
            <p:cNvSpPr>
              <a:spLocks noChangeArrowheads="1"/>
            </p:cNvSpPr>
            <p:nvPr/>
          </p:nvSpPr>
          <p:spPr bwMode="auto">
            <a:xfrm>
              <a:off x="3316" y="1348"/>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1" name="Oval 15"/>
            <p:cNvSpPr>
              <a:spLocks noChangeArrowheads="1"/>
            </p:cNvSpPr>
            <p:nvPr/>
          </p:nvSpPr>
          <p:spPr bwMode="auto">
            <a:xfrm>
              <a:off x="3124" y="1348"/>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2" name="Oval 16"/>
            <p:cNvSpPr>
              <a:spLocks noChangeArrowheads="1"/>
            </p:cNvSpPr>
            <p:nvPr/>
          </p:nvSpPr>
          <p:spPr bwMode="auto">
            <a:xfrm>
              <a:off x="3220" y="1348"/>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grpSp>
      <p:grpSp>
        <p:nvGrpSpPr>
          <p:cNvPr id="9233" name="Group 17"/>
          <p:cNvGrpSpPr>
            <a:grpSpLocks/>
          </p:cNvGrpSpPr>
          <p:nvPr/>
        </p:nvGrpSpPr>
        <p:grpSpPr bwMode="auto">
          <a:xfrm>
            <a:off x="3816350" y="4349750"/>
            <a:ext cx="1206500" cy="1206500"/>
            <a:chOff x="1444" y="2740"/>
            <a:chExt cx="760" cy="760"/>
          </a:xfrm>
        </p:grpSpPr>
        <p:sp>
          <p:nvSpPr>
            <p:cNvPr id="9234" name="Oval 18"/>
            <p:cNvSpPr>
              <a:spLocks noChangeArrowheads="1"/>
            </p:cNvSpPr>
            <p:nvPr/>
          </p:nvSpPr>
          <p:spPr bwMode="auto">
            <a:xfrm>
              <a:off x="1684" y="2740"/>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5" name="Oval 19"/>
            <p:cNvSpPr>
              <a:spLocks noChangeArrowheads="1"/>
            </p:cNvSpPr>
            <p:nvPr/>
          </p:nvSpPr>
          <p:spPr bwMode="auto">
            <a:xfrm>
              <a:off x="1444" y="3124"/>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6" name="Oval 20"/>
            <p:cNvSpPr>
              <a:spLocks noChangeArrowheads="1"/>
            </p:cNvSpPr>
            <p:nvPr/>
          </p:nvSpPr>
          <p:spPr bwMode="auto">
            <a:xfrm>
              <a:off x="2116" y="2980"/>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7" name="Oval 21"/>
            <p:cNvSpPr>
              <a:spLocks noChangeArrowheads="1"/>
            </p:cNvSpPr>
            <p:nvPr/>
          </p:nvSpPr>
          <p:spPr bwMode="auto">
            <a:xfrm>
              <a:off x="1828" y="3460"/>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8" name="Oval 22"/>
            <p:cNvSpPr>
              <a:spLocks noChangeArrowheads="1"/>
            </p:cNvSpPr>
            <p:nvPr/>
          </p:nvSpPr>
          <p:spPr bwMode="auto">
            <a:xfrm>
              <a:off x="2116" y="3268"/>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39" name="Oval 23"/>
            <p:cNvSpPr>
              <a:spLocks noChangeArrowheads="1"/>
            </p:cNvSpPr>
            <p:nvPr/>
          </p:nvSpPr>
          <p:spPr bwMode="auto">
            <a:xfrm>
              <a:off x="1732" y="3124"/>
              <a:ext cx="88" cy="40"/>
            </a:xfrm>
            <a:prstGeom prst="ellipse">
              <a:avLst/>
            </a:prstGeom>
            <a:solidFill>
              <a:srgbClr val="CC0000"/>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0" name="Oval 24"/>
            <p:cNvSpPr>
              <a:spLocks noChangeArrowheads="1"/>
            </p:cNvSpPr>
            <p:nvPr/>
          </p:nvSpPr>
          <p:spPr bwMode="auto">
            <a:xfrm>
              <a:off x="1444" y="2932"/>
              <a:ext cx="88" cy="4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grpSp>
      <p:sp>
        <p:nvSpPr>
          <p:cNvPr id="9241" name="Oval 25"/>
          <p:cNvSpPr>
            <a:spLocks noChangeArrowheads="1"/>
          </p:cNvSpPr>
          <p:nvPr/>
        </p:nvSpPr>
        <p:spPr bwMode="auto">
          <a:xfrm>
            <a:off x="6330950" y="41211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2" name="Oval 26"/>
          <p:cNvSpPr>
            <a:spLocks noChangeArrowheads="1"/>
          </p:cNvSpPr>
          <p:nvPr/>
        </p:nvSpPr>
        <p:spPr bwMode="auto">
          <a:xfrm>
            <a:off x="6026150" y="52641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3" name="Oval 27"/>
          <p:cNvSpPr>
            <a:spLocks noChangeArrowheads="1"/>
          </p:cNvSpPr>
          <p:nvPr/>
        </p:nvSpPr>
        <p:spPr bwMode="auto">
          <a:xfrm>
            <a:off x="6711950" y="48069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4" name="Oval 28"/>
          <p:cNvSpPr>
            <a:spLocks noChangeArrowheads="1"/>
          </p:cNvSpPr>
          <p:nvPr/>
        </p:nvSpPr>
        <p:spPr bwMode="auto">
          <a:xfrm>
            <a:off x="7092950" y="54165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5" name="Oval 29"/>
          <p:cNvSpPr>
            <a:spLocks noChangeArrowheads="1"/>
          </p:cNvSpPr>
          <p:nvPr/>
        </p:nvSpPr>
        <p:spPr bwMode="auto">
          <a:xfrm>
            <a:off x="7016750" y="42735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6" name="Oval 30"/>
          <p:cNvSpPr>
            <a:spLocks noChangeArrowheads="1"/>
          </p:cNvSpPr>
          <p:nvPr/>
        </p:nvSpPr>
        <p:spPr bwMode="auto">
          <a:xfrm>
            <a:off x="7321550" y="48831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7" name="Oval 31"/>
          <p:cNvSpPr>
            <a:spLocks noChangeArrowheads="1"/>
          </p:cNvSpPr>
          <p:nvPr/>
        </p:nvSpPr>
        <p:spPr bwMode="auto">
          <a:xfrm>
            <a:off x="6026150" y="45783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8" name="Oval 32"/>
          <p:cNvSpPr>
            <a:spLocks noChangeArrowheads="1"/>
          </p:cNvSpPr>
          <p:nvPr/>
        </p:nvSpPr>
        <p:spPr bwMode="auto">
          <a:xfrm>
            <a:off x="7473950" y="4730750"/>
            <a:ext cx="139700" cy="63500"/>
          </a:xfrm>
          <a:prstGeom prst="ellipse">
            <a:avLst/>
          </a:prstGeom>
          <a:solidFill>
            <a:srgbClr val="CC0000"/>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49" name="Oval 33"/>
          <p:cNvSpPr>
            <a:spLocks noChangeArrowheads="1"/>
          </p:cNvSpPr>
          <p:nvPr/>
        </p:nvSpPr>
        <p:spPr bwMode="auto">
          <a:xfrm>
            <a:off x="6102350" y="43497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50" name="Oval 34"/>
          <p:cNvSpPr>
            <a:spLocks noChangeArrowheads="1"/>
          </p:cNvSpPr>
          <p:nvPr/>
        </p:nvSpPr>
        <p:spPr bwMode="auto">
          <a:xfrm>
            <a:off x="6635750" y="5568950"/>
            <a:ext cx="139700" cy="635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9251" name="Line 35"/>
          <p:cNvSpPr>
            <a:spLocks noChangeShapeType="1"/>
          </p:cNvSpPr>
          <p:nvPr/>
        </p:nvSpPr>
        <p:spPr bwMode="auto">
          <a:xfrm>
            <a:off x="6998364" y="1447800"/>
            <a:ext cx="2286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it-IT" b="1" dirty="0"/>
          </a:p>
        </p:txBody>
      </p:sp>
      <p:sp>
        <p:nvSpPr>
          <p:cNvPr id="9252" name="Line 36"/>
          <p:cNvSpPr>
            <a:spLocks noChangeShapeType="1"/>
          </p:cNvSpPr>
          <p:nvPr/>
        </p:nvSpPr>
        <p:spPr bwMode="auto">
          <a:xfrm>
            <a:off x="3505200" y="5105400"/>
            <a:ext cx="2286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it-IT"/>
          </a:p>
        </p:txBody>
      </p:sp>
      <p:sp>
        <p:nvSpPr>
          <p:cNvPr id="2" name="Ovale 1"/>
          <p:cNvSpPr/>
          <p:nvPr/>
        </p:nvSpPr>
        <p:spPr>
          <a:xfrm>
            <a:off x="8386012" y="2731168"/>
            <a:ext cx="156410" cy="14437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CasellaDiTesto 2"/>
          <p:cNvSpPr txBox="1"/>
          <p:nvPr/>
        </p:nvSpPr>
        <p:spPr>
          <a:xfrm>
            <a:off x="8662735" y="2610853"/>
            <a:ext cx="1244187" cy="369332"/>
          </a:xfrm>
          <a:prstGeom prst="rect">
            <a:avLst/>
          </a:prstGeom>
          <a:noFill/>
        </p:spPr>
        <p:txBody>
          <a:bodyPr wrap="none" rtlCol="0">
            <a:spAutoFit/>
          </a:bodyPr>
          <a:lstStyle/>
          <a:p>
            <a:r>
              <a:rPr lang="it-IT" dirty="0" smtClean="0"/>
              <a:t>True </a:t>
            </a:r>
            <a:r>
              <a:rPr lang="it-IT" dirty="0" err="1" smtClean="0"/>
              <a:t>values</a:t>
            </a:r>
            <a:endParaRPr lang="it-IT" dirty="0"/>
          </a:p>
        </p:txBody>
      </p:sp>
      <p:sp>
        <p:nvSpPr>
          <p:cNvPr id="4" name="Ovale 3"/>
          <p:cNvSpPr/>
          <p:nvPr/>
        </p:nvSpPr>
        <p:spPr>
          <a:xfrm>
            <a:off x="8373976" y="3356811"/>
            <a:ext cx="156410" cy="1443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 </a:t>
            </a:r>
            <a:endParaRPr lang="it-IT" dirty="0"/>
          </a:p>
        </p:txBody>
      </p:sp>
      <p:sp>
        <p:nvSpPr>
          <p:cNvPr id="5" name="CasellaDiTesto 4"/>
          <p:cNvSpPr txBox="1"/>
          <p:nvPr/>
        </p:nvSpPr>
        <p:spPr>
          <a:xfrm>
            <a:off x="8686804" y="3212426"/>
            <a:ext cx="2719271" cy="369332"/>
          </a:xfrm>
          <a:prstGeom prst="rect">
            <a:avLst/>
          </a:prstGeom>
          <a:noFill/>
        </p:spPr>
        <p:txBody>
          <a:bodyPr wrap="none" rtlCol="0">
            <a:spAutoFit/>
          </a:bodyPr>
          <a:lstStyle/>
          <a:p>
            <a:r>
              <a:rPr lang="it-IT" dirty="0" err="1" smtClean="0"/>
              <a:t>Error</a:t>
            </a:r>
            <a:r>
              <a:rPr lang="it-IT" dirty="0" smtClean="0"/>
              <a:t> prone </a:t>
            </a:r>
            <a:r>
              <a:rPr lang="it-IT" dirty="0" err="1" smtClean="0"/>
              <a:t>measurements</a:t>
            </a:r>
            <a:endParaRPr lang="it-IT" dirty="0"/>
          </a:p>
        </p:txBody>
      </p:sp>
      <p:sp>
        <p:nvSpPr>
          <p:cNvPr id="6" name="Rettangolo 5"/>
          <p:cNvSpPr/>
          <p:nvPr/>
        </p:nvSpPr>
        <p:spPr>
          <a:xfrm>
            <a:off x="3781396" y="1564105"/>
            <a:ext cx="4303826" cy="4174958"/>
          </a:xfrm>
          <a:prstGeom prst="rect">
            <a:avLst/>
          </a:prstGeom>
          <a:solidFill>
            <a:schemeClr val="bg2">
              <a:lumMod val="75000"/>
              <a:alpha val="5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xmlns="" val="915001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1215189" y="1726114"/>
            <a:ext cx="10070432" cy="2629317"/>
          </a:xfrm>
        </p:spPr>
        <p:txBody>
          <a:bodyPr>
            <a:normAutofit fontScale="92500" lnSpcReduction="10000"/>
          </a:bodyPr>
          <a:lstStyle/>
          <a:p>
            <a:pPr>
              <a:buFont typeface="Wingdings" panose="05000000000000000000" pitchFamily="2" charset="2"/>
              <a:buNone/>
            </a:pPr>
            <a:r>
              <a:rPr lang="it-IT" altLang="it-IT" dirty="0"/>
              <a:t>	</a:t>
            </a:r>
          </a:p>
          <a:p>
            <a:pPr>
              <a:buFont typeface="Wingdings" panose="05000000000000000000" pitchFamily="2" charset="2"/>
              <a:buNone/>
            </a:pPr>
            <a:r>
              <a:rPr lang="it-IT" altLang="it-IT" dirty="0"/>
              <a:t>	Bias =      </a:t>
            </a:r>
            <a:r>
              <a:rPr lang="it-IT" altLang="it-IT" dirty="0" smtClean="0"/>
              <a:t>  </a:t>
            </a:r>
            <a:r>
              <a:rPr lang="it-IT" altLang="it-IT" dirty="0" err="1" smtClean="0">
                <a:latin typeface="Symbol" panose="05050102010706020507" pitchFamily="18" charset="2"/>
              </a:rPr>
              <a:t>S</a:t>
            </a:r>
            <a:r>
              <a:rPr lang="it-IT" altLang="it-IT" dirty="0" err="1" smtClean="0"/>
              <a:t>x</a:t>
            </a:r>
            <a:r>
              <a:rPr lang="it-IT" altLang="it-IT" dirty="0" smtClean="0"/>
              <a:t>/n   </a:t>
            </a:r>
            <a:r>
              <a:rPr lang="it-IT" altLang="it-IT" dirty="0"/>
              <a:t>–   </a:t>
            </a:r>
            <a:r>
              <a:rPr lang="it-IT" altLang="it-IT" dirty="0" smtClean="0">
                <a:latin typeface="Symbol" panose="05050102010706020507" pitchFamily="18" charset="2"/>
              </a:rPr>
              <a:t>x          </a:t>
            </a:r>
            <a:r>
              <a:rPr lang="it-IT" altLang="it-IT" dirty="0" err="1" smtClean="0">
                <a:ea typeface="Verdana" panose="020B0604030504040204" pitchFamily="34" charset="0"/>
                <a:cs typeface="Verdana" panose="020B0604030504040204" pitchFamily="34" charset="0"/>
              </a:rPr>
              <a:t>Systematic</a:t>
            </a:r>
            <a:r>
              <a:rPr lang="it-IT" altLang="it-IT" dirty="0" smtClean="0">
                <a:ea typeface="Verdana" panose="020B0604030504040204" pitchFamily="34" charset="0"/>
                <a:cs typeface="Verdana" panose="020B0604030504040204" pitchFamily="34" charset="0"/>
              </a:rPr>
              <a:t> </a:t>
            </a:r>
            <a:r>
              <a:rPr lang="it-IT" altLang="it-IT" dirty="0" err="1" smtClean="0">
                <a:ea typeface="Verdana" panose="020B0604030504040204" pitchFamily="34" charset="0"/>
                <a:cs typeface="Verdana" panose="020B0604030504040204" pitchFamily="34" charset="0"/>
              </a:rPr>
              <a:t>error</a:t>
            </a:r>
            <a:endParaRPr lang="it-IT" altLang="it-IT" dirty="0"/>
          </a:p>
          <a:p>
            <a:pPr>
              <a:buFont typeface="Wingdings" panose="05000000000000000000" pitchFamily="2" charset="2"/>
              <a:buNone/>
            </a:pPr>
            <a:r>
              <a:rPr lang="it-IT" altLang="it-IT" dirty="0"/>
              <a:t>	</a:t>
            </a:r>
          </a:p>
          <a:p>
            <a:pPr>
              <a:buFont typeface="Wingdings" panose="05000000000000000000" pitchFamily="2" charset="2"/>
              <a:buNone/>
            </a:pPr>
            <a:r>
              <a:rPr lang="it-IT" altLang="it-IT" dirty="0"/>
              <a:t>	</a:t>
            </a:r>
            <a:r>
              <a:rPr lang="it-IT" altLang="it-IT" dirty="0" smtClean="0"/>
              <a:t>SD   </a:t>
            </a:r>
            <a:r>
              <a:rPr lang="it-IT" altLang="it-IT" dirty="0"/>
              <a:t>= </a:t>
            </a:r>
            <a:r>
              <a:rPr lang="it-IT" altLang="it-IT" dirty="0" smtClean="0"/>
              <a:t>    [</a:t>
            </a:r>
            <a:r>
              <a:rPr lang="it-IT" altLang="it-IT" dirty="0" smtClean="0">
                <a:latin typeface="Symbol" panose="05050102010706020507" pitchFamily="18" charset="2"/>
              </a:rPr>
              <a:t>S(</a:t>
            </a:r>
            <a:r>
              <a:rPr lang="it-IT" altLang="it-IT" dirty="0" smtClean="0"/>
              <a:t>x </a:t>
            </a:r>
            <a:r>
              <a:rPr lang="it-IT" altLang="it-IT" dirty="0"/>
              <a:t>– </a:t>
            </a:r>
            <a:r>
              <a:rPr lang="it-IT" altLang="it-IT" dirty="0" smtClean="0"/>
              <a:t>m)</a:t>
            </a:r>
            <a:r>
              <a:rPr lang="it-IT" altLang="it-IT" baseline="30000" dirty="0" smtClean="0"/>
              <a:t>2</a:t>
            </a:r>
            <a:r>
              <a:rPr lang="it-IT" altLang="it-IT" dirty="0" smtClean="0"/>
              <a:t>/n]</a:t>
            </a:r>
            <a:r>
              <a:rPr lang="it-IT" altLang="it-IT" baseline="30000" dirty="0" smtClean="0"/>
              <a:t>1/2</a:t>
            </a:r>
            <a:r>
              <a:rPr lang="it-IT" altLang="it-IT" dirty="0" smtClean="0"/>
              <a:t>	   Random </a:t>
            </a:r>
            <a:r>
              <a:rPr lang="it-IT" altLang="it-IT" dirty="0" err="1" smtClean="0"/>
              <a:t>error</a:t>
            </a:r>
            <a:endParaRPr lang="it-IT" altLang="it-IT" dirty="0" smtClean="0"/>
          </a:p>
          <a:p>
            <a:pPr>
              <a:buFont typeface="Wingdings" panose="05000000000000000000" pitchFamily="2" charset="2"/>
              <a:buNone/>
            </a:pPr>
            <a:endParaRPr lang="it-IT" altLang="it-IT" dirty="0">
              <a:latin typeface="Symbol" panose="05050102010706020507" pitchFamily="18" charset="2"/>
            </a:endParaRPr>
          </a:p>
          <a:p>
            <a:pPr>
              <a:buFont typeface="Wingdings" panose="05000000000000000000" pitchFamily="2" charset="2"/>
              <a:buNone/>
            </a:pPr>
            <a:r>
              <a:rPr lang="it-IT" altLang="it-IT" dirty="0" smtClean="0">
                <a:latin typeface="Symbol" panose="05050102010706020507" pitchFamily="18" charset="2"/>
              </a:rPr>
              <a:t>	</a:t>
            </a:r>
            <a:r>
              <a:rPr lang="it-IT" altLang="it-IT" b="1" dirty="0" smtClean="0">
                <a:latin typeface="+mj-lt"/>
              </a:rPr>
              <a:t>ICC =    SD</a:t>
            </a:r>
            <a:r>
              <a:rPr lang="it-IT" altLang="it-IT" b="1" baseline="-25000" dirty="0" smtClean="0">
                <a:latin typeface="+mj-lt"/>
              </a:rPr>
              <a:t>B</a:t>
            </a:r>
            <a:r>
              <a:rPr lang="it-IT" altLang="it-IT" b="1" baseline="30000" dirty="0" smtClean="0">
                <a:latin typeface="+mj-lt"/>
              </a:rPr>
              <a:t>2 </a:t>
            </a:r>
            <a:r>
              <a:rPr lang="it-IT" altLang="it-IT" b="1" dirty="0" smtClean="0">
                <a:latin typeface="+mj-lt"/>
              </a:rPr>
              <a:t>/ (SD</a:t>
            </a:r>
            <a:r>
              <a:rPr lang="it-IT" altLang="it-IT" b="1" baseline="-25000" dirty="0" smtClean="0">
                <a:latin typeface="+mj-lt"/>
              </a:rPr>
              <a:t>B</a:t>
            </a:r>
            <a:r>
              <a:rPr lang="it-IT" altLang="it-IT" b="1" baseline="30000" dirty="0" smtClean="0">
                <a:latin typeface="+mj-lt"/>
              </a:rPr>
              <a:t>2</a:t>
            </a:r>
            <a:r>
              <a:rPr lang="it-IT" altLang="it-IT" b="1" dirty="0" smtClean="0">
                <a:latin typeface="+mj-lt"/>
              </a:rPr>
              <a:t> + SD</a:t>
            </a:r>
            <a:r>
              <a:rPr lang="it-IT" altLang="it-IT" b="1" baseline="-25000" dirty="0" smtClean="0">
                <a:latin typeface="+mj-lt"/>
              </a:rPr>
              <a:t>W</a:t>
            </a:r>
            <a:r>
              <a:rPr lang="it-IT" altLang="it-IT" b="1" baseline="30000" dirty="0" smtClean="0">
                <a:latin typeface="+mj-lt"/>
              </a:rPr>
              <a:t>2</a:t>
            </a:r>
            <a:r>
              <a:rPr lang="it-IT" altLang="it-IT" b="1" dirty="0" smtClean="0">
                <a:latin typeface="+mj-lt"/>
              </a:rPr>
              <a:t>)   ANOVA (random effect)</a:t>
            </a:r>
            <a:endParaRPr lang="en-GB" altLang="it-IT" b="1" dirty="0">
              <a:latin typeface="Symbol" panose="05050102010706020507" pitchFamily="18" charset="2"/>
            </a:endParaRPr>
          </a:p>
        </p:txBody>
      </p:sp>
    </p:spTree>
    <p:extLst>
      <p:ext uri="{BB962C8B-B14F-4D97-AF65-F5344CB8AC3E}">
        <p14:creationId xmlns:p14="http://schemas.microsoft.com/office/powerpoint/2010/main" xmlns="" val="2369468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79828" y="365125"/>
            <a:ext cx="10973972" cy="1325563"/>
          </a:xfrm>
        </p:spPr>
        <p:txBody>
          <a:bodyPr/>
          <a:lstStyle/>
          <a:p>
            <a:r>
              <a:rPr lang="en-US" b="1" dirty="0" smtClean="0"/>
              <a:t>Method comparison</a:t>
            </a:r>
            <a:endParaRPr lang="it-IT" dirty="0"/>
          </a:p>
        </p:txBody>
      </p:sp>
      <p:sp>
        <p:nvSpPr>
          <p:cNvPr id="3" name="Segnaposto contenuto 2"/>
          <p:cNvSpPr>
            <a:spLocks noGrp="1"/>
          </p:cNvSpPr>
          <p:nvPr>
            <p:ph idx="1"/>
          </p:nvPr>
        </p:nvSpPr>
        <p:spPr>
          <a:xfrm>
            <a:off x="379828" y="2011683"/>
            <a:ext cx="11169747" cy="3263704"/>
          </a:xfrm>
        </p:spPr>
        <p:txBody>
          <a:bodyPr>
            <a:normAutofit/>
          </a:bodyPr>
          <a:lstStyle/>
          <a:p>
            <a:pPr marL="0" indent="0">
              <a:buNone/>
            </a:pPr>
            <a:r>
              <a:rPr lang="en-US" dirty="0" smtClean="0"/>
              <a:t>Before </a:t>
            </a:r>
            <a:r>
              <a:rPr lang="en-US" dirty="0"/>
              <a:t>we use a new measurement method </a:t>
            </a:r>
            <a:r>
              <a:rPr lang="en-US" dirty="0" smtClean="0"/>
              <a:t>in </a:t>
            </a:r>
            <a:r>
              <a:rPr lang="en-US" dirty="0"/>
              <a:t>clinical practice, we must ensure that the measurements it gives are </a:t>
            </a:r>
            <a:r>
              <a:rPr lang="en-US" i="1" u="sng" dirty="0" smtClean="0"/>
              <a:t>sufficiently similar</a:t>
            </a:r>
            <a:r>
              <a:rPr lang="en-US" i="1" dirty="0" smtClean="0"/>
              <a:t> </a:t>
            </a:r>
            <a:r>
              <a:rPr lang="en-US" dirty="0"/>
              <a:t>to those generated by the measurement </a:t>
            </a:r>
            <a:r>
              <a:rPr lang="en-US" i="1" u="sng" dirty="0" smtClean="0"/>
              <a:t>reference method </a:t>
            </a:r>
            <a:r>
              <a:rPr lang="en-US" dirty="0" smtClean="0"/>
              <a:t>(currently used). </a:t>
            </a:r>
          </a:p>
          <a:p>
            <a:pPr marL="0" indent="0">
              <a:buNone/>
            </a:pPr>
            <a:r>
              <a:rPr lang="en-US" dirty="0" smtClean="0"/>
              <a:t>It </a:t>
            </a:r>
            <a:r>
              <a:rPr lang="en-US" dirty="0"/>
              <a:t>is often of interest to use measurements to differentiate between subjects or groups of </a:t>
            </a:r>
            <a:r>
              <a:rPr lang="en-US" dirty="0" smtClean="0"/>
              <a:t>subjects: if </a:t>
            </a:r>
            <a:r>
              <a:rPr lang="en-US" dirty="0"/>
              <a:t>we have a choice of two measurement methods </a:t>
            </a:r>
            <a:r>
              <a:rPr lang="en-US" dirty="0" smtClean="0"/>
              <a:t>using the </a:t>
            </a:r>
            <a:r>
              <a:rPr lang="en-US" dirty="0"/>
              <a:t>method with </a:t>
            </a:r>
            <a:r>
              <a:rPr lang="en-US" i="1" u="sng" dirty="0"/>
              <a:t>higher reliability</a:t>
            </a:r>
            <a:r>
              <a:rPr lang="en-US" i="1" dirty="0"/>
              <a:t> </a:t>
            </a:r>
            <a:r>
              <a:rPr lang="en-US" dirty="0"/>
              <a:t>will give greater statistical power to detect differences between </a:t>
            </a:r>
            <a:r>
              <a:rPr lang="en-US" dirty="0" smtClean="0"/>
              <a:t>subjects or groups of subjects.</a:t>
            </a:r>
            <a:endParaRPr lang="en-US" dirty="0"/>
          </a:p>
          <a:p>
            <a:pPr marL="0" indent="0">
              <a:buNone/>
            </a:pPr>
            <a:endParaRPr lang="it-IT" dirty="0"/>
          </a:p>
        </p:txBody>
      </p:sp>
    </p:spTree>
    <p:extLst>
      <p:ext uri="{BB962C8B-B14F-4D97-AF65-F5344CB8AC3E}">
        <p14:creationId xmlns:p14="http://schemas.microsoft.com/office/powerpoint/2010/main" xmlns="" val="372694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p:cNvPicPr>
            <a:picLocks noChangeAspect="1"/>
          </p:cNvPicPr>
          <p:nvPr/>
        </p:nvPicPr>
        <p:blipFill>
          <a:blip r:embed="rId2" cstate="print">
            <a:duotone>
              <a:prstClr val="black"/>
              <a:schemeClr val="tx2">
                <a:tint val="45000"/>
                <a:satMod val="400000"/>
              </a:schemeClr>
            </a:duotone>
          </a:blip>
          <a:stretch>
            <a:fillRect/>
          </a:stretch>
        </p:blipFill>
        <p:spPr>
          <a:xfrm>
            <a:off x="219158" y="132347"/>
            <a:ext cx="9384037" cy="6436895"/>
          </a:xfrm>
          <a:prstGeom prst="rect">
            <a:avLst/>
          </a:prstGeom>
        </p:spPr>
      </p:pic>
      <p:sp>
        <p:nvSpPr>
          <p:cNvPr id="4" name="CasellaDiTesto 3"/>
          <p:cNvSpPr txBox="1"/>
          <p:nvPr/>
        </p:nvSpPr>
        <p:spPr>
          <a:xfrm>
            <a:off x="9603195" y="5979694"/>
            <a:ext cx="2246512" cy="369332"/>
          </a:xfrm>
          <a:prstGeom prst="rect">
            <a:avLst/>
          </a:prstGeom>
          <a:noFill/>
        </p:spPr>
        <p:txBody>
          <a:bodyPr wrap="none" rtlCol="0">
            <a:spAutoFit/>
          </a:bodyPr>
          <a:lstStyle/>
          <a:p>
            <a:r>
              <a:rPr lang="it-IT" dirty="0" smtClean="0"/>
              <a:t>Lancet 1986; 307 – 10</a:t>
            </a:r>
            <a:endParaRPr lang="it-IT" dirty="0"/>
          </a:p>
        </p:txBody>
      </p:sp>
    </p:spTree>
    <p:extLst>
      <p:ext uri="{BB962C8B-B14F-4D97-AF65-F5344CB8AC3E}">
        <p14:creationId xmlns:p14="http://schemas.microsoft.com/office/powerpoint/2010/main" xmlns="" val="35647514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i="1" dirty="0"/>
              <a:t>Plotting the </a:t>
            </a:r>
            <a:r>
              <a:rPr lang="en-US" i="1" dirty="0" smtClean="0"/>
              <a:t>data</a:t>
            </a:r>
            <a:endParaRPr lang="it-IT" dirty="0"/>
          </a:p>
        </p:txBody>
      </p:sp>
      <p:sp>
        <p:nvSpPr>
          <p:cNvPr id="3" name="Segnaposto contenuto 2"/>
          <p:cNvSpPr>
            <a:spLocks noGrp="1"/>
          </p:cNvSpPr>
          <p:nvPr>
            <p:ph idx="1"/>
          </p:nvPr>
        </p:nvSpPr>
        <p:spPr/>
        <p:txBody>
          <a:bodyPr>
            <a:normAutofit/>
          </a:bodyPr>
          <a:lstStyle/>
          <a:p>
            <a:pPr marL="0" indent="0">
              <a:buNone/>
            </a:pPr>
            <a:r>
              <a:rPr lang="en-US" dirty="0" smtClean="0"/>
              <a:t>The </a:t>
            </a:r>
            <a:r>
              <a:rPr lang="en-US" dirty="0"/>
              <a:t>first step to analyzing </a:t>
            </a:r>
            <a:r>
              <a:rPr lang="en-US" dirty="0" smtClean="0"/>
              <a:t>is </a:t>
            </a:r>
            <a:r>
              <a:rPr lang="en-US" dirty="0"/>
              <a:t>to plot the data. </a:t>
            </a:r>
            <a:endParaRPr lang="en-US" dirty="0" smtClean="0"/>
          </a:p>
          <a:p>
            <a:pPr marL="0" indent="0">
              <a:buNone/>
            </a:pPr>
            <a:r>
              <a:rPr lang="en-US" dirty="0" smtClean="0"/>
              <a:t>The </a:t>
            </a:r>
            <a:r>
              <a:rPr lang="en-US" dirty="0"/>
              <a:t>simplest plot is of subjects’ measurements from the new method against those from the established </a:t>
            </a:r>
            <a:r>
              <a:rPr lang="en-US" dirty="0" smtClean="0"/>
              <a:t>method. </a:t>
            </a:r>
            <a:r>
              <a:rPr lang="en-US" dirty="0"/>
              <a:t>If both measurements were completely free from error, we would expect the points to lie on the diagonal line of equality</a:t>
            </a:r>
            <a:r>
              <a:rPr lang="en-US" dirty="0" smtClean="0"/>
              <a:t>.</a:t>
            </a:r>
          </a:p>
          <a:p>
            <a:pPr marL="0" indent="0">
              <a:buNone/>
            </a:pPr>
            <a:r>
              <a:rPr lang="en-US" dirty="0" smtClean="0"/>
              <a:t>Visual </a:t>
            </a:r>
            <a:r>
              <a:rPr lang="en-US" dirty="0"/>
              <a:t>assessment of the disagreements between the measurements from two methods is often more easily done by plotting the difference in a subject’s measurements from the two methods against the mean of their </a:t>
            </a:r>
            <a:r>
              <a:rPr lang="en-US" dirty="0" smtClean="0"/>
              <a:t>measurements.</a:t>
            </a:r>
            <a:endParaRPr lang="it-IT" dirty="0"/>
          </a:p>
        </p:txBody>
      </p:sp>
    </p:spTree>
    <p:extLst>
      <p:ext uri="{BB962C8B-B14F-4D97-AF65-F5344CB8AC3E}">
        <p14:creationId xmlns:p14="http://schemas.microsoft.com/office/powerpoint/2010/main" xmlns="" val="185045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i="1" dirty="0"/>
              <a:t>Association between difference and </a:t>
            </a:r>
            <a:r>
              <a:rPr lang="en-US" i="1" dirty="0" smtClean="0"/>
              <a:t>mean</a:t>
            </a:r>
            <a:endParaRPr lang="it-IT" dirty="0"/>
          </a:p>
        </p:txBody>
      </p:sp>
      <p:sp>
        <p:nvSpPr>
          <p:cNvPr id="3" name="Segnaposto contenuto 2"/>
          <p:cNvSpPr>
            <a:spLocks noGrp="1"/>
          </p:cNvSpPr>
          <p:nvPr>
            <p:ph idx="1"/>
          </p:nvPr>
        </p:nvSpPr>
        <p:spPr>
          <a:xfrm>
            <a:off x="838200" y="1825625"/>
            <a:ext cx="10515600" cy="2229017"/>
          </a:xfrm>
        </p:spPr>
        <p:txBody>
          <a:bodyPr/>
          <a:lstStyle/>
          <a:p>
            <a:pPr marL="0" indent="0">
              <a:buNone/>
            </a:pPr>
            <a:r>
              <a:rPr lang="en-US" dirty="0"/>
              <a:t>I</a:t>
            </a:r>
            <a:r>
              <a:rPr lang="en-US" dirty="0" smtClean="0"/>
              <a:t>t </a:t>
            </a:r>
            <a:r>
              <a:rPr lang="en-US" dirty="0"/>
              <a:t>is possible </a:t>
            </a:r>
            <a:r>
              <a:rPr lang="en-US" dirty="0" smtClean="0"/>
              <a:t>to </a:t>
            </a:r>
            <a:r>
              <a:rPr lang="en-US" dirty="0"/>
              <a:t>be an association between the paired differences and means</a:t>
            </a:r>
            <a:r>
              <a:rPr lang="en-US" dirty="0" smtClean="0"/>
              <a:t>. We </a:t>
            </a:r>
            <a:r>
              <a:rPr lang="en-US" dirty="0"/>
              <a:t>can perform a statistical test to assess the evidence for a linear association, either testing whether the correlation coefficient between the paired differences and means differs significantly from zero or by linear regression of the differences against the means. </a:t>
            </a:r>
            <a:endParaRPr lang="en-US" dirty="0" smtClean="0"/>
          </a:p>
        </p:txBody>
      </p:sp>
    </p:spTree>
    <p:extLst>
      <p:ext uri="{BB962C8B-B14F-4D97-AF65-F5344CB8AC3E}">
        <p14:creationId xmlns:p14="http://schemas.microsoft.com/office/powerpoint/2010/main" xmlns="" val="2247929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1404</Words>
  <Application>Microsoft Office PowerPoint</Application>
  <PresentationFormat>Personalizzato</PresentationFormat>
  <Paragraphs>211</Paragraphs>
  <Slides>25</Slides>
  <Notes>1</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Tema di Office</vt:lpstr>
      <vt:lpstr> Validity, reliability, reproducibility  of an index test  Definitions and Assessment</vt:lpstr>
      <vt:lpstr>Diapositiva 2</vt:lpstr>
      <vt:lpstr>Trueness and Precision</vt:lpstr>
      <vt:lpstr>Diapositiva 4</vt:lpstr>
      <vt:lpstr>Diapositiva 5</vt:lpstr>
      <vt:lpstr>Method comparison</vt:lpstr>
      <vt:lpstr>Diapositiva 7</vt:lpstr>
      <vt:lpstr>Plotting the data</vt:lpstr>
      <vt:lpstr>Association between difference and mean</vt:lpstr>
      <vt:lpstr>Causes of an observed association</vt:lpstr>
      <vt:lpstr>Limits of agreement</vt:lpstr>
      <vt:lpstr>Bias between methods</vt:lpstr>
      <vt:lpstr>Diapositiva 13</vt:lpstr>
      <vt:lpstr>Study types </vt:lpstr>
      <vt:lpstr>Repeatability studies</vt:lpstr>
      <vt:lpstr>Diapositiva 16</vt:lpstr>
      <vt:lpstr>Diapositiva 17</vt:lpstr>
      <vt:lpstr>Reporting repeatability</vt:lpstr>
      <vt:lpstr>Diapositiva 19</vt:lpstr>
      <vt:lpstr>Reliability in method comparison studies</vt:lpstr>
      <vt:lpstr>Reliability</vt:lpstr>
      <vt:lpstr>From healthy volunteers</vt:lpstr>
      <vt:lpstr>20 healthy outpatient volunteers  19 – 47 Y of age</vt:lpstr>
      <vt:lpstr>Conclusions</vt:lpstr>
      <vt:lpstr>References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9.00-9.30  Validity, reliability, and reproducibility of an index test. Definitions and assessment (PGD)  9.30-10.00  Range of index test results in healthy people (DP)  10.00-11.00  Analysis of diagnostic studies: defining the questions, study phases, and designs (PGD DP)</dc:title>
  <dc:creator>pgduca</dc:creator>
  <cp:lastModifiedBy> Piergiorgio Duca</cp:lastModifiedBy>
  <cp:revision>72</cp:revision>
  <dcterms:created xsi:type="dcterms:W3CDTF">2017-03-14T14:39:43Z</dcterms:created>
  <dcterms:modified xsi:type="dcterms:W3CDTF">2017-04-04T20:30:38Z</dcterms:modified>
</cp:coreProperties>
</file>