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91" r:id="rId3"/>
    <p:sldId id="348" r:id="rId4"/>
    <p:sldId id="349" r:id="rId5"/>
    <p:sldId id="352" r:id="rId6"/>
    <p:sldId id="353" r:id="rId7"/>
    <p:sldId id="397" r:id="rId8"/>
    <p:sldId id="358" r:id="rId9"/>
    <p:sldId id="355" r:id="rId10"/>
    <p:sldId id="361" r:id="rId11"/>
    <p:sldId id="362" r:id="rId12"/>
    <p:sldId id="356" r:id="rId13"/>
    <p:sldId id="363" r:id="rId14"/>
    <p:sldId id="357" r:id="rId15"/>
    <p:sldId id="359" r:id="rId16"/>
    <p:sldId id="360" r:id="rId17"/>
    <p:sldId id="364" r:id="rId18"/>
    <p:sldId id="385" r:id="rId19"/>
    <p:sldId id="386" r:id="rId20"/>
    <p:sldId id="396" r:id="rId21"/>
    <p:sldId id="378" r:id="rId22"/>
    <p:sldId id="379" r:id="rId23"/>
    <p:sldId id="380" r:id="rId24"/>
    <p:sldId id="399" r:id="rId25"/>
    <p:sldId id="392" r:id="rId26"/>
    <p:sldId id="394" r:id="rId27"/>
    <p:sldId id="395" r:id="rId28"/>
    <p:sldId id="383" r:id="rId29"/>
    <p:sldId id="384" r:id="rId30"/>
    <p:sldId id="393" r:id="rId31"/>
    <p:sldId id="375" r:id="rId32"/>
    <p:sldId id="390" r:id="rId33"/>
  </p:sldIdLst>
  <p:sldSz cx="12192000" cy="6858000"/>
  <p:notesSz cx="6735763" cy="9799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77" autoAdjust="0"/>
    <p:restoredTop sz="82930" autoAdjust="0"/>
  </p:normalViewPr>
  <p:slideViewPr>
    <p:cSldViewPr showGuides="1">
      <p:cViewPr>
        <p:scale>
          <a:sx n="40" d="100"/>
          <a:sy n="40" d="100"/>
        </p:scale>
        <p:origin x="-566" y="-3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144" y="-67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1297408751325173"/>
          <c:y val="3.6260862535260258E-2"/>
          <c:w val="0.7966675376856317"/>
          <c:h val="0.81244830615630104"/>
        </c:manualLayout>
      </c:layout>
      <c:scatterChart>
        <c:scatterStyle val="lineMarker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Foglio1!$A$2:$A$9</c:f>
              <c:numCache>
                <c:formatCode>General</c:formatCode>
                <c:ptCount val="8"/>
                <c:pt idx="0">
                  <c:v>0</c:v>
                </c:pt>
                <c:pt idx="1">
                  <c:v>2.7777777777777846E-2</c:v>
                </c:pt>
                <c:pt idx="2">
                  <c:v>2.7777777777777846E-2</c:v>
                </c:pt>
                <c:pt idx="3">
                  <c:v>5.5555555555555511E-2</c:v>
                </c:pt>
                <c:pt idx="4">
                  <c:v>0.22222222222222238</c:v>
                </c:pt>
                <c:pt idx="5">
                  <c:v>0.38888888888888978</c:v>
                </c:pt>
                <c:pt idx="6">
                  <c:v>0.5</c:v>
                </c:pt>
                <c:pt idx="7">
                  <c:v>0.72222222222222221</c:v>
                </c:pt>
              </c:numCache>
            </c:numRef>
          </c:xVal>
          <c:yVal>
            <c:numRef>
              <c:f>Foglio1!$B$2:$B$9</c:f>
              <c:numCache>
                <c:formatCode>General</c:formatCode>
                <c:ptCount val="8"/>
                <c:pt idx="0">
                  <c:v>0.25</c:v>
                </c:pt>
                <c:pt idx="1">
                  <c:v>0.37500000000000028</c:v>
                </c:pt>
                <c:pt idx="2">
                  <c:v>0.45833333333333326</c:v>
                </c:pt>
                <c:pt idx="3">
                  <c:v>0.62500000000000056</c:v>
                </c:pt>
                <c:pt idx="4">
                  <c:v>0.9583333333333337</c:v>
                </c:pt>
                <c:pt idx="5">
                  <c:v>0.9583333333333337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</c:ser>
        <c:axId val="74724096"/>
        <c:axId val="74726400"/>
      </c:scatterChart>
      <c:valAx>
        <c:axId val="7472409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smtClean="0"/>
                  <a:t>1-Specificity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726400"/>
        <c:crosses val="autoZero"/>
        <c:crossBetween val="midCat"/>
        <c:majorUnit val="0.1"/>
      </c:valAx>
      <c:valAx>
        <c:axId val="74726400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err="1" smtClean="0"/>
                  <a:t>Sensitivity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724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Foglio1!$A$2:$A$61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2.7777777777777821E-2</c:v>
                </c:pt>
                <c:pt idx="9">
                  <c:v>2.7777777777777821E-2</c:v>
                </c:pt>
                <c:pt idx="10">
                  <c:v>2.7777777777777821E-2</c:v>
                </c:pt>
                <c:pt idx="11">
                  <c:v>2.7777777777777821E-2</c:v>
                </c:pt>
                <c:pt idx="12">
                  <c:v>2.7777777777777821E-2</c:v>
                </c:pt>
                <c:pt idx="13">
                  <c:v>2.7777777777777821E-2</c:v>
                </c:pt>
                <c:pt idx="14">
                  <c:v>5.5555555555555504E-2</c:v>
                </c:pt>
                <c:pt idx="15">
                  <c:v>5.5555555555555504E-2</c:v>
                </c:pt>
                <c:pt idx="16">
                  <c:v>5.5555555555555504E-2</c:v>
                </c:pt>
                <c:pt idx="17">
                  <c:v>5.5555555555555504E-2</c:v>
                </c:pt>
                <c:pt idx="18">
                  <c:v>5.5555555555555504E-2</c:v>
                </c:pt>
                <c:pt idx="19">
                  <c:v>5.5555555555555504E-2</c:v>
                </c:pt>
                <c:pt idx="20">
                  <c:v>8.3333333333333343E-2</c:v>
                </c:pt>
                <c:pt idx="21">
                  <c:v>8.3333333333333343E-2</c:v>
                </c:pt>
                <c:pt idx="22">
                  <c:v>8.3333333333333343E-2</c:v>
                </c:pt>
                <c:pt idx="23">
                  <c:v>8.3333333333333343E-2</c:v>
                </c:pt>
                <c:pt idx="24">
                  <c:v>0.1111111111111111</c:v>
                </c:pt>
                <c:pt idx="25">
                  <c:v>0.1388888888888889</c:v>
                </c:pt>
                <c:pt idx="26">
                  <c:v>0.16666666666666666</c:v>
                </c:pt>
                <c:pt idx="27">
                  <c:v>0.19444444444444467</c:v>
                </c:pt>
                <c:pt idx="28">
                  <c:v>0.22222222222222221</c:v>
                </c:pt>
                <c:pt idx="29">
                  <c:v>0.22222222222222221</c:v>
                </c:pt>
                <c:pt idx="30">
                  <c:v>0.22222222222222221</c:v>
                </c:pt>
                <c:pt idx="31">
                  <c:v>0.25</c:v>
                </c:pt>
                <c:pt idx="32">
                  <c:v>0.27777777777777807</c:v>
                </c:pt>
                <c:pt idx="33">
                  <c:v>0.30555555555555558</c:v>
                </c:pt>
                <c:pt idx="34">
                  <c:v>0.33333333333333331</c:v>
                </c:pt>
                <c:pt idx="35">
                  <c:v>0.3611111111111111</c:v>
                </c:pt>
                <c:pt idx="36">
                  <c:v>0.38888888888888962</c:v>
                </c:pt>
                <c:pt idx="37">
                  <c:v>0.41666666666666696</c:v>
                </c:pt>
                <c:pt idx="38">
                  <c:v>0.41666666666666696</c:v>
                </c:pt>
                <c:pt idx="39">
                  <c:v>0.44444444444444442</c:v>
                </c:pt>
                <c:pt idx="40">
                  <c:v>0.47222222222222232</c:v>
                </c:pt>
                <c:pt idx="41">
                  <c:v>0.5</c:v>
                </c:pt>
                <c:pt idx="42">
                  <c:v>0.52777777777777779</c:v>
                </c:pt>
                <c:pt idx="43">
                  <c:v>0.55555555555555569</c:v>
                </c:pt>
                <c:pt idx="44">
                  <c:v>0.58333333333333337</c:v>
                </c:pt>
                <c:pt idx="45">
                  <c:v>0.6111111111111116</c:v>
                </c:pt>
                <c:pt idx="46">
                  <c:v>0.63888888888888951</c:v>
                </c:pt>
                <c:pt idx="47">
                  <c:v>0.66666666666666663</c:v>
                </c:pt>
                <c:pt idx="48">
                  <c:v>0.69444444444444464</c:v>
                </c:pt>
                <c:pt idx="49">
                  <c:v>0.72222222222222221</c:v>
                </c:pt>
                <c:pt idx="50">
                  <c:v>0.75000000000000044</c:v>
                </c:pt>
                <c:pt idx="51">
                  <c:v>0.77777777777777823</c:v>
                </c:pt>
                <c:pt idx="52">
                  <c:v>0.80555555555555569</c:v>
                </c:pt>
                <c:pt idx="53">
                  <c:v>0.8333333333333337</c:v>
                </c:pt>
                <c:pt idx="54">
                  <c:v>0.8611111111111116</c:v>
                </c:pt>
                <c:pt idx="55">
                  <c:v>0.88888888888888884</c:v>
                </c:pt>
                <c:pt idx="56">
                  <c:v>0.91666666666666652</c:v>
                </c:pt>
                <c:pt idx="57">
                  <c:v>0.94444444444444464</c:v>
                </c:pt>
                <c:pt idx="58">
                  <c:v>0.97222222222222221</c:v>
                </c:pt>
                <c:pt idx="59">
                  <c:v>1</c:v>
                </c:pt>
              </c:numCache>
            </c:numRef>
          </c:xVal>
          <c:yVal>
            <c:numRef>
              <c:f>Foglio1!$B$2:$B$61</c:f>
              <c:numCache>
                <c:formatCode>General</c:formatCode>
                <c:ptCount val="60"/>
                <c:pt idx="0">
                  <c:v>4.1666666666666664E-2</c:v>
                </c:pt>
                <c:pt idx="1">
                  <c:v>8.3333333333333343E-2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0.20833333333333348</c:v>
                </c:pt>
                <c:pt idx="5">
                  <c:v>0.25</c:v>
                </c:pt>
                <c:pt idx="6">
                  <c:v>0.29166666666666696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0.37500000000000022</c:v>
                </c:pt>
                <c:pt idx="10">
                  <c:v>0.41666666666666696</c:v>
                </c:pt>
                <c:pt idx="11">
                  <c:v>0.45833333333333326</c:v>
                </c:pt>
                <c:pt idx="12">
                  <c:v>0.5</c:v>
                </c:pt>
                <c:pt idx="13">
                  <c:v>0.54166666666666652</c:v>
                </c:pt>
                <c:pt idx="14">
                  <c:v>0.58333333333333337</c:v>
                </c:pt>
                <c:pt idx="15">
                  <c:v>0.58333333333333337</c:v>
                </c:pt>
                <c:pt idx="16">
                  <c:v>0.62500000000000044</c:v>
                </c:pt>
                <c:pt idx="17">
                  <c:v>0.66666666666666663</c:v>
                </c:pt>
                <c:pt idx="18">
                  <c:v>0.7083333333333337</c:v>
                </c:pt>
                <c:pt idx="19">
                  <c:v>0.75000000000000044</c:v>
                </c:pt>
                <c:pt idx="20">
                  <c:v>0.75000000000000044</c:v>
                </c:pt>
                <c:pt idx="21">
                  <c:v>0.79166666666666652</c:v>
                </c:pt>
                <c:pt idx="22">
                  <c:v>0.8333333333333337</c:v>
                </c:pt>
                <c:pt idx="23">
                  <c:v>0.87500000000000044</c:v>
                </c:pt>
                <c:pt idx="24">
                  <c:v>0.87500000000000044</c:v>
                </c:pt>
                <c:pt idx="25">
                  <c:v>0.87500000000000044</c:v>
                </c:pt>
                <c:pt idx="26">
                  <c:v>0.87500000000000044</c:v>
                </c:pt>
                <c:pt idx="27">
                  <c:v>0.87500000000000044</c:v>
                </c:pt>
                <c:pt idx="28">
                  <c:v>0.87500000000000044</c:v>
                </c:pt>
                <c:pt idx="29">
                  <c:v>0.91666666666666652</c:v>
                </c:pt>
                <c:pt idx="30">
                  <c:v>0.9583333333333337</c:v>
                </c:pt>
                <c:pt idx="31">
                  <c:v>0.9583333333333337</c:v>
                </c:pt>
                <c:pt idx="32">
                  <c:v>0.9583333333333337</c:v>
                </c:pt>
                <c:pt idx="33">
                  <c:v>0.9583333333333337</c:v>
                </c:pt>
                <c:pt idx="34">
                  <c:v>0.9583333333333337</c:v>
                </c:pt>
                <c:pt idx="35">
                  <c:v>0.9583333333333337</c:v>
                </c:pt>
                <c:pt idx="36">
                  <c:v>0.9583333333333337</c:v>
                </c:pt>
                <c:pt idx="37">
                  <c:v>0.9583333333333337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</c:ser>
        <c:axId val="84378752"/>
        <c:axId val="84381056"/>
      </c:scatterChart>
      <c:valAx>
        <c:axId val="8437875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smtClean="0"/>
                  <a:t>1-Specificity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381056"/>
        <c:crosses val="autoZero"/>
        <c:crossBetween val="midCat"/>
        <c:majorUnit val="0.1"/>
      </c:valAx>
      <c:valAx>
        <c:axId val="8438105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err="1" smtClean="0"/>
                  <a:t>Sensitivity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378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Foglio1!$A$2:$A$61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2.7777777777777821E-2</c:v>
                </c:pt>
                <c:pt idx="9">
                  <c:v>2.7777777777777821E-2</c:v>
                </c:pt>
                <c:pt idx="10">
                  <c:v>2.7777777777777821E-2</c:v>
                </c:pt>
                <c:pt idx="11">
                  <c:v>2.7777777777777821E-2</c:v>
                </c:pt>
                <c:pt idx="12">
                  <c:v>2.7777777777777821E-2</c:v>
                </c:pt>
                <c:pt idx="13">
                  <c:v>2.7777777777777821E-2</c:v>
                </c:pt>
                <c:pt idx="14">
                  <c:v>5.5555555555555504E-2</c:v>
                </c:pt>
                <c:pt idx="15">
                  <c:v>5.5555555555555504E-2</c:v>
                </c:pt>
                <c:pt idx="16">
                  <c:v>5.5555555555555504E-2</c:v>
                </c:pt>
                <c:pt idx="17">
                  <c:v>5.5555555555555504E-2</c:v>
                </c:pt>
                <c:pt idx="18">
                  <c:v>5.5555555555555504E-2</c:v>
                </c:pt>
                <c:pt idx="19">
                  <c:v>5.5555555555555504E-2</c:v>
                </c:pt>
                <c:pt idx="20">
                  <c:v>8.3333333333333343E-2</c:v>
                </c:pt>
                <c:pt idx="21">
                  <c:v>8.3333333333333343E-2</c:v>
                </c:pt>
                <c:pt idx="22">
                  <c:v>8.3333333333333343E-2</c:v>
                </c:pt>
                <c:pt idx="23">
                  <c:v>8.3333333333333343E-2</c:v>
                </c:pt>
                <c:pt idx="24">
                  <c:v>0.1111111111111111</c:v>
                </c:pt>
                <c:pt idx="25">
                  <c:v>0.1388888888888889</c:v>
                </c:pt>
                <c:pt idx="26">
                  <c:v>0.16666666666666666</c:v>
                </c:pt>
                <c:pt idx="27">
                  <c:v>0.19444444444444467</c:v>
                </c:pt>
                <c:pt idx="28">
                  <c:v>0.22222222222222221</c:v>
                </c:pt>
                <c:pt idx="29">
                  <c:v>0.22222222222222221</c:v>
                </c:pt>
                <c:pt idx="30">
                  <c:v>0.22222222222222221</c:v>
                </c:pt>
                <c:pt idx="31">
                  <c:v>0.25</c:v>
                </c:pt>
                <c:pt idx="32">
                  <c:v>0.27777777777777807</c:v>
                </c:pt>
                <c:pt idx="33">
                  <c:v>0.30555555555555558</c:v>
                </c:pt>
                <c:pt idx="34">
                  <c:v>0.33333333333333331</c:v>
                </c:pt>
                <c:pt idx="35">
                  <c:v>0.3611111111111111</c:v>
                </c:pt>
                <c:pt idx="36">
                  <c:v>0.38888888888888962</c:v>
                </c:pt>
                <c:pt idx="37">
                  <c:v>0.41666666666666696</c:v>
                </c:pt>
                <c:pt idx="38">
                  <c:v>0.41666666666666696</c:v>
                </c:pt>
                <c:pt idx="39">
                  <c:v>0.44444444444444442</c:v>
                </c:pt>
                <c:pt idx="40">
                  <c:v>0.47222222222222232</c:v>
                </c:pt>
                <c:pt idx="41">
                  <c:v>0.5</c:v>
                </c:pt>
                <c:pt idx="42">
                  <c:v>0.52777777777777779</c:v>
                </c:pt>
                <c:pt idx="43">
                  <c:v>0.55555555555555569</c:v>
                </c:pt>
                <c:pt idx="44">
                  <c:v>0.58333333333333337</c:v>
                </c:pt>
                <c:pt idx="45">
                  <c:v>0.6111111111111116</c:v>
                </c:pt>
                <c:pt idx="46">
                  <c:v>0.63888888888888951</c:v>
                </c:pt>
                <c:pt idx="47">
                  <c:v>0.66666666666666663</c:v>
                </c:pt>
                <c:pt idx="48">
                  <c:v>0.69444444444444464</c:v>
                </c:pt>
                <c:pt idx="49">
                  <c:v>0.72222222222222221</c:v>
                </c:pt>
                <c:pt idx="50">
                  <c:v>0.75000000000000044</c:v>
                </c:pt>
                <c:pt idx="51">
                  <c:v>0.77777777777777823</c:v>
                </c:pt>
                <c:pt idx="52">
                  <c:v>0.80555555555555569</c:v>
                </c:pt>
                <c:pt idx="53">
                  <c:v>0.8333333333333337</c:v>
                </c:pt>
                <c:pt idx="54">
                  <c:v>0.8611111111111116</c:v>
                </c:pt>
                <c:pt idx="55">
                  <c:v>0.88888888888888884</c:v>
                </c:pt>
                <c:pt idx="56">
                  <c:v>0.91666666666666652</c:v>
                </c:pt>
                <c:pt idx="57">
                  <c:v>0.94444444444444464</c:v>
                </c:pt>
                <c:pt idx="58">
                  <c:v>0.97222222222222221</c:v>
                </c:pt>
                <c:pt idx="59">
                  <c:v>1</c:v>
                </c:pt>
              </c:numCache>
            </c:numRef>
          </c:xVal>
          <c:yVal>
            <c:numRef>
              <c:f>Foglio1!$B$2:$B$61</c:f>
              <c:numCache>
                <c:formatCode>General</c:formatCode>
                <c:ptCount val="60"/>
                <c:pt idx="0">
                  <c:v>4.1666666666666664E-2</c:v>
                </c:pt>
                <c:pt idx="1">
                  <c:v>8.3333333333333343E-2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0.20833333333333348</c:v>
                </c:pt>
                <c:pt idx="5">
                  <c:v>0.25</c:v>
                </c:pt>
                <c:pt idx="6">
                  <c:v>0.29166666666666696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0.37500000000000022</c:v>
                </c:pt>
                <c:pt idx="10">
                  <c:v>0.41666666666666696</c:v>
                </c:pt>
                <c:pt idx="11">
                  <c:v>0.45833333333333326</c:v>
                </c:pt>
                <c:pt idx="12">
                  <c:v>0.5</c:v>
                </c:pt>
                <c:pt idx="13">
                  <c:v>0.54166666666666652</c:v>
                </c:pt>
                <c:pt idx="14">
                  <c:v>0.58333333333333337</c:v>
                </c:pt>
                <c:pt idx="15">
                  <c:v>0.58333333333333337</c:v>
                </c:pt>
                <c:pt idx="16">
                  <c:v>0.62500000000000044</c:v>
                </c:pt>
                <c:pt idx="17">
                  <c:v>0.66666666666666663</c:v>
                </c:pt>
                <c:pt idx="18">
                  <c:v>0.7083333333333337</c:v>
                </c:pt>
                <c:pt idx="19">
                  <c:v>0.75000000000000044</c:v>
                </c:pt>
                <c:pt idx="20">
                  <c:v>0.75000000000000044</c:v>
                </c:pt>
                <c:pt idx="21">
                  <c:v>0.79166666666666652</c:v>
                </c:pt>
                <c:pt idx="22">
                  <c:v>0.8333333333333337</c:v>
                </c:pt>
                <c:pt idx="23">
                  <c:v>0.87500000000000044</c:v>
                </c:pt>
                <c:pt idx="24">
                  <c:v>0.87500000000000044</c:v>
                </c:pt>
                <c:pt idx="25">
                  <c:v>0.87500000000000044</c:v>
                </c:pt>
                <c:pt idx="26">
                  <c:v>0.87500000000000044</c:v>
                </c:pt>
                <c:pt idx="27">
                  <c:v>0.87500000000000044</c:v>
                </c:pt>
                <c:pt idx="28">
                  <c:v>0.87500000000000044</c:v>
                </c:pt>
                <c:pt idx="29">
                  <c:v>0.91666666666666652</c:v>
                </c:pt>
                <c:pt idx="30">
                  <c:v>0.9583333333333337</c:v>
                </c:pt>
                <c:pt idx="31">
                  <c:v>0.9583333333333337</c:v>
                </c:pt>
                <c:pt idx="32">
                  <c:v>0.9583333333333337</c:v>
                </c:pt>
                <c:pt idx="33">
                  <c:v>0.9583333333333337</c:v>
                </c:pt>
                <c:pt idx="34">
                  <c:v>0.9583333333333337</c:v>
                </c:pt>
                <c:pt idx="35">
                  <c:v>0.9583333333333337</c:v>
                </c:pt>
                <c:pt idx="36">
                  <c:v>0.9583333333333337</c:v>
                </c:pt>
                <c:pt idx="37">
                  <c:v>0.9583333333333337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</c:ser>
        <c:axId val="84338944"/>
        <c:axId val="83591936"/>
      </c:scatterChart>
      <c:valAx>
        <c:axId val="8433894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smtClean="0"/>
                  <a:t>1-Specificity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591936"/>
        <c:crosses val="autoZero"/>
        <c:crossBetween val="midCat"/>
        <c:majorUnit val="0.1"/>
      </c:valAx>
      <c:valAx>
        <c:axId val="8359193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err="1" smtClean="0"/>
                  <a:t>Sensitivity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338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Foglio1!$A$2:$A$61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2.7777777777777821E-2</c:v>
                </c:pt>
                <c:pt idx="9">
                  <c:v>2.7777777777777821E-2</c:v>
                </c:pt>
                <c:pt idx="10">
                  <c:v>2.7777777777777821E-2</c:v>
                </c:pt>
                <c:pt idx="11">
                  <c:v>2.7777777777777821E-2</c:v>
                </c:pt>
                <c:pt idx="12">
                  <c:v>2.7777777777777821E-2</c:v>
                </c:pt>
                <c:pt idx="13">
                  <c:v>2.7777777777777821E-2</c:v>
                </c:pt>
                <c:pt idx="14">
                  <c:v>5.5555555555555504E-2</c:v>
                </c:pt>
                <c:pt idx="15">
                  <c:v>5.5555555555555504E-2</c:v>
                </c:pt>
                <c:pt idx="16">
                  <c:v>5.5555555555555504E-2</c:v>
                </c:pt>
                <c:pt idx="17">
                  <c:v>5.5555555555555504E-2</c:v>
                </c:pt>
                <c:pt idx="18">
                  <c:v>5.5555555555555504E-2</c:v>
                </c:pt>
                <c:pt idx="19">
                  <c:v>5.5555555555555504E-2</c:v>
                </c:pt>
                <c:pt idx="20">
                  <c:v>8.3333333333333343E-2</c:v>
                </c:pt>
                <c:pt idx="21">
                  <c:v>8.3333333333333343E-2</c:v>
                </c:pt>
                <c:pt idx="22">
                  <c:v>8.3333333333333343E-2</c:v>
                </c:pt>
                <c:pt idx="23">
                  <c:v>8.3333333333333343E-2</c:v>
                </c:pt>
                <c:pt idx="24">
                  <c:v>0.1111111111111111</c:v>
                </c:pt>
                <c:pt idx="25">
                  <c:v>0.1388888888888889</c:v>
                </c:pt>
                <c:pt idx="26">
                  <c:v>0.16666666666666666</c:v>
                </c:pt>
                <c:pt idx="27">
                  <c:v>0.19444444444444467</c:v>
                </c:pt>
                <c:pt idx="28">
                  <c:v>0.22222222222222221</c:v>
                </c:pt>
                <c:pt idx="29">
                  <c:v>0.22222222222222221</c:v>
                </c:pt>
                <c:pt idx="30">
                  <c:v>0.22222222222222221</c:v>
                </c:pt>
                <c:pt idx="31">
                  <c:v>0.25</c:v>
                </c:pt>
                <c:pt idx="32">
                  <c:v>0.27777777777777807</c:v>
                </c:pt>
                <c:pt idx="33">
                  <c:v>0.30555555555555558</c:v>
                </c:pt>
                <c:pt idx="34">
                  <c:v>0.33333333333333331</c:v>
                </c:pt>
                <c:pt idx="35">
                  <c:v>0.3611111111111111</c:v>
                </c:pt>
                <c:pt idx="36">
                  <c:v>0.38888888888888962</c:v>
                </c:pt>
                <c:pt idx="37">
                  <c:v>0.41666666666666696</c:v>
                </c:pt>
                <c:pt idx="38">
                  <c:v>0.41666666666666696</c:v>
                </c:pt>
                <c:pt idx="39">
                  <c:v>0.44444444444444442</c:v>
                </c:pt>
                <c:pt idx="40">
                  <c:v>0.47222222222222232</c:v>
                </c:pt>
                <c:pt idx="41">
                  <c:v>0.5</c:v>
                </c:pt>
                <c:pt idx="42">
                  <c:v>0.52777777777777779</c:v>
                </c:pt>
                <c:pt idx="43">
                  <c:v>0.55555555555555569</c:v>
                </c:pt>
                <c:pt idx="44">
                  <c:v>0.58333333333333337</c:v>
                </c:pt>
                <c:pt idx="45">
                  <c:v>0.6111111111111116</c:v>
                </c:pt>
                <c:pt idx="46">
                  <c:v>0.63888888888888951</c:v>
                </c:pt>
                <c:pt idx="47">
                  <c:v>0.66666666666666663</c:v>
                </c:pt>
                <c:pt idx="48">
                  <c:v>0.69444444444444464</c:v>
                </c:pt>
                <c:pt idx="49">
                  <c:v>0.72222222222222221</c:v>
                </c:pt>
                <c:pt idx="50">
                  <c:v>0.75000000000000044</c:v>
                </c:pt>
                <c:pt idx="51">
                  <c:v>0.77777777777777823</c:v>
                </c:pt>
                <c:pt idx="52">
                  <c:v>0.80555555555555569</c:v>
                </c:pt>
                <c:pt idx="53">
                  <c:v>0.8333333333333337</c:v>
                </c:pt>
                <c:pt idx="54">
                  <c:v>0.8611111111111116</c:v>
                </c:pt>
                <c:pt idx="55">
                  <c:v>0.88888888888888884</c:v>
                </c:pt>
                <c:pt idx="56">
                  <c:v>0.91666666666666652</c:v>
                </c:pt>
                <c:pt idx="57">
                  <c:v>0.94444444444444464</c:v>
                </c:pt>
                <c:pt idx="58">
                  <c:v>0.97222222222222221</c:v>
                </c:pt>
                <c:pt idx="59">
                  <c:v>1</c:v>
                </c:pt>
              </c:numCache>
            </c:numRef>
          </c:xVal>
          <c:yVal>
            <c:numRef>
              <c:f>Foglio1!$B$2:$B$61</c:f>
              <c:numCache>
                <c:formatCode>General</c:formatCode>
                <c:ptCount val="60"/>
                <c:pt idx="0">
                  <c:v>4.1666666666666664E-2</c:v>
                </c:pt>
                <c:pt idx="1">
                  <c:v>8.3333333333333343E-2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0.20833333333333348</c:v>
                </c:pt>
                <c:pt idx="5">
                  <c:v>0.25</c:v>
                </c:pt>
                <c:pt idx="6">
                  <c:v>0.29166666666666696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0.37500000000000022</c:v>
                </c:pt>
                <c:pt idx="10">
                  <c:v>0.41666666666666696</c:v>
                </c:pt>
                <c:pt idx="11">
                  <c:v>0.45833333333333326</c:v>
                </c:pt>
                <c:pt idx="12">
                  <c:v>0.5</c:v>
                </c:pt>
                <c:pt idx="13">
                  <c:v>0.54166666666666652</c:v>
                </c:pt>
                <c:pt idx="14">
                  <c:v>0.58333333333333337</c:v>
                </c:pt>
                <c:pt idx="15">
                  <c:v>0.58333333333333337</c:v>
                </c:pt>
                <c:pt idx="16">
                  <c:v>0.62500000000000044</c:v>
                </c:pt>
                <c:pt idx="17">
                  <c:v>0.66666666666666663</c:v>
                </c:pt>
                <c:pt idx="18">
                  <c:v>0.7083333333333337</c:v>
                </c:pt>
                <c:pt idx="19">
                  <c:v>0.75000000000000044</c:v>
                </c:pt>
                <c:pt idx="20">
                  <c:v>0.75000000000000044</c:v>
                </c:pt>
                <c:pt idx="21">
                  <c:v>0.79166666666666652</c:v>
                </c:pt>
                <c:pt idx="22">
                  <c:v>0.8333333333333337</c:v>
                </c:pt>
                <c:pt idx="23">
                  <c:v>0.87500000000000044</c:v>
                </c:pt>
                <c:pt idx="24">
                  <c:v>0.87500000000000044</c:v>
                </c:pt>
                <c:pt idx="25">
                  <c:v>0.87500000000000044</c:v>
                </c:pt>
                <c:pt idx="26">
                  <c:v>0.87500000000000044</c:v>
                </c:pt>
                <c:pt idx="27">
                  <c:v>0.87500000000000044</c:v>
                </c:pt>
                <c:pt idx="28">
                  <c:v>0.87500000000000044</c:v>
                </c:pt>
                <c:pt idx="29">
                  <c:v>0.91666666666666652</c:v>
                </c:pt>
                <c:pt idx="30">
                  <c:v>0.9583333333333337</c:v>
                </c:pt>
                <c:pt idx="31">
                  <c:v>0.9583333333333337</c:v>
                </c:pt>
                <c:pt idx="32">
                  <c:v>0.9583333333333337</c:v>
                </c:pt>
                <c:pt idx="33">
                  <c:v>0.9583333333333337</c:v>
                </c:pt>
                <c:pt idx="34">
                  <c:v>0.9583333333333337</c:v>
                </c:pt>
                <c:pt idx="35">
                  <c:v>0.9583333333333337</c:v>
                </c:pt>
                <c:pt idx="36">
                  <c:v>0.9583333333333337</c:v>
                </c:pt>
                <c:pt idx="37">
                  <c:v>0.9583333333333337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</c:ser>
        <c:axId val="86395520"/>
        <c:axId val="86405888"/>
      </c:scatterChart>
      <c:valAx>
        <c:axId val="8639552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smtClean="0"/>
                  <a:t>1-Specificity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405888"/>
        <c:crosses val="autoZero"/>
        <c:crossBetween val="midCat"/>
        <c:majorUnit val="0.1"/>
      </c:valAx>
      <c:valAx>
        <c:axId val="8640588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1" dirty="0" err="1" smtClean="0"/>
                  <a:t>Sensitivity</a:t>
                </a:r>
                <a:endParaRPr lang="it-IT" sz="1800" b="1" i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395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Foglio1!$B$1</c:f>
              <c:strCache>
                <c:ptCount val="1"/>
                <c:pt idx="0">
                  <c:v>Valori 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Foglio1!$A$2:$A$61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2.7777777777777832E-2</c:v>
                </c:pt>
                <c:pt idx="9">
                  <c:v>2.7777777777777832E-2</c:v>
                </c:pt>
                <c:pt idx="10">
                  <c:v>2.7777777777777832E-2</c:v>
                </c:pt>
                <c:pt idx="11">
                  <c:v>2.7777777777777832E-2</c:v>
                </c:pt>
                <c:pt idx="12">
                  <c:v>2.7777777777777832E-2</c:v>
                </c:pt>
                <c:pt idx="13">
                  <c:v>2.7777777777777832E-2</c:v>
                </c:pt>
                <c:pt idx="14">
                  <c:v>5.555555555555549E-2</c:v>
                </c:pt>
                <c:pt idx="15">
                  <c:v>5.555555555555549E-2</c:v>
                </c:pt>
                <c:pt idx="16">
                  <c:v>5.555555555555549E-2</c:v>
                </c:pt>
                <c:pt idx="17">
                  <c:v>5.555555555555549E-2</c:v>
                </c:pt>
                <c:pt idx="18">
                  <c:v>5.555555555555549E-2</c:v>
                </c:pt>
                <c:pt idx="19">
                  <c:v>5.555555555555549E-2</c:v>
                </c:pt>
                <c:pt idx="20">
                  <c:v>8.3333333333333343E-2</c:v>
                </c:pt>
                <c:pt idx="21">
                  <c:v>8.3333333333333343E-2</c:v>
                </c:pt>
                <c:pt idx="22">
                  <c:v>8.3333333333333343E-2</c:v>
                </c:pt>
                <c:pt idx="23">
                  <c:v>8.3333333333333343E-2</c:v>
                </c:pt>
                <c:pt idx="24">
                  <c:v>0.1111111111111111</c:v>
                </c:pt>
                <c:pt idx="25">
                  <c:v>0.1388888888888889</c:v>
                </c:pt>
                <c:pt idx="26">
                  <c:v>0.16666666666666666</c:v>
                </c:pt>
                <c:pt idx="27">
                  <c:v>0.19444444444444475</c:v>
                </c:pt>
                <c:pt idx="28">
                  <c:v>0.22222222222222221</c:v>
                </c:pt>
                <c:pt idx="29">
                  <c:v>0.22222222222222221</c:v>
                </c:pt>
                <c:pt idx="30">
                  <c:v>0.22222222222222221</c:v>
                </c:pt>
                <c:pt idx="31">
                  <c:v>0.25</c:v>
                </c:pt>
                <c:pt idx="32">
                  <c:v>0.27777777777777812</c:v>
                </c:pt>
                <c:pt idx="33">
                  <c:v>0.30555555555555558</c:v>
                </c:pt>
                <c:pt idx="34">
                  <c:v>0.33333333333333331</c:v>
                </c:pt>
                <c:pt idx="35">
                  <c:v>0.3611111111111111</c:v>
                </c:pt>
                <c:pt idx="36">
                  <c:v>0.38888888888888978</c:v>
                </c:pt>
                <c:pt idx="37">
                  <c:v>0.41666666666666702</c:v>
                </c:pt>
                <c:pt idx="38">
                  <c:v>0.41666666666666702</c:v>
                </c:pt>
                <c:pt idx="39">
                  <c:v>0.44444444444444442</c:v>
                </c:pt>
                <c:pt idx="40">
                  <c:v>0.47222222222222232</c:v>
                </c:pt>
                <c:pt idx="41">
                  <c:v>0.5</c:v>
                </c:pt>
                <c:pt idx="42">
                  <c:v>0.52777777777777779</c:v>
                </c:pt>
                <c:pt idx="43">
                  <c:v>0.55555555555555569</c:v>
                </c:pt>
                <c:pt idx="44">
                  <c:v>0.58333333333333337</c:v>
                </c:pt>
                <c:pt idx="45">
                  <c:v>0.6111111111111116</c:v>
                </c:pt>
                <c:pt idx="46">
                  <c:v>0.63888888888888973</c:v>
                </c:pt>
                <c:pt idx="47">
                  <c:v>0.66666666666666663</c:v>
                </c:pt>
                <c:pt idx="48">
                  <c:v>0.69444444444444464</c:v>
                </c:pt>
                <c:pt idx="49">
                  <c:v>0.72222222222222221</c:v>
                </c:pt>
                <c:pt idx="50">
                  <c:v>0.75000000000000056</c:v>
                </c:pt>
                <c:pt idx="51">
                  <c:v>0.77777777777777835</c:v>
                </c:pt>
                <c:pt idx="52">
                  <c:v>0.80555555555555569</c:v>
                </c:pt>
                <c:pt idx="53">
                  <c:v>0.8333333333333337</c:v>
                </c:pt>
                <c:pt idx="54">
                  <c:v>0.8611111111111116</c:v>
                </c:pt>
                <c:pt idx="55">
                  <c:v>0.88888888888888884</c:v>
                </c:pt>
                <c:pt idx="56">
                  <c:v>0.91666666666666652</c:v>
                </c:pt>
                <c:pt idx="57">
                  <c:v>0.94444444444444464</c:v>
                </c:pt>
                <c:pt idx="58">
                  <c:v>0.97222222222222221</c:v>
                </c:pt>
                <c:pt idx="59">
                  <c:v>1</c:v>
                </c:pt>
              </c:numCache>
            </c:numRef>
          </c:xVal>
          <c:yVal>
            <c:numRef>
              <c:f>Foglio1!$B$2:$B$61</c:f>
              <c:numCache>
                <c:formatCode>General</c:formatCode>
                <c:ptCount val="60"/>
                <c:pt idx="0">
                  <c:v>4.1666666666666664E-2</c:v>
                </c:pt>
                <c:pt idx="1">
                  <c:v>8.3333333333333343E-2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0.20833333333333351</c:v>
                </c:pt>
                <c:pt idx="5">
                  <c:v>0.25</c:v>
                </c:pt>
                <c:pt idx="6">
                  <c:v>0.29166666666666702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0.37500000000000028</c:v>
                </c:pt>
                <c:pt idx="10">
                  <c:v>0.41666666666666702</c:v>
                </c:pt>
                <c:pt idx="11">
                  <c:v>0.45833333333333326</c:v>
                </c:pt>
                <c:pt idx="12">
                  <c:v>0.5</c:v>
                </c:pt>
                <c:pt idx="13">
                  <c:v>0.54166666666666652</c:v>
                </c:pt>
                <c:pt idx="14">
                  <c:v>0.58333333333333337</c:v>
                </c:pt>
                <c:pt idx="15">
                  <c:v>0.58333333333333337</c:v>
                </c:pt>
                <c:pt idx="16">
                  <c:v>0.62500000000000056</c:v>
                </c:pt>
                <c:pt idx="17">
                  <c:v>0.66666666666666663</c:v>
                </c:pt>
                <c:pt idx="18">
                  <c:v>0.7083333333333337</c:v>
                </c:pt>
                <c:pt idx="19">
                  <c:v>0.75000000000000056</c:v>
                </c:pt>
                <c:pt idx="20">
                  <c:v>0.75000000000000056</c:v>
                </c:pt>
                <c:pt idx="21">
                  <c:v>0.79166666666666652</c:v>
                </c:pt>
                <c:pt idx="22">
                  <c:v>0.8333333333333337</c:v>
                </c:pt>
                <c:pt idx="23">
                  <c:v>0.87500000000000056</c:v>
                </c:pt>
                <c:pt idx="24">
                  <c:v>0.87500000000000056</c:v>
                </c:pt>
                <c:pt idx="25">
                  <c:v>0.87500000000000056</c:v>
                </c:pt>
                <c:pt idx="26">
                  <c:v>0.87500000000000056</c:v>
                </c:pt>
                <c:pt idx="27">
                  <c:v>0.87500000000000056</c:v>
                </c:pt>
                <c:pt idx="28">
                  <c:v>0.87500000000000056</c:v>
                </c:pt>
                <c:pt idx="29">
                  <c:v>0.91666666666666652</c:v>
                </c:pt>
                <c:pt idx="30">
                  <c:v>0.9583333333333337</c:v>
                </c:pt>
                <c:pt idx="31">
                  <c:v>0.9583333333333337</c:v>
                </c:pt>
                <c:pt idx="32">
                  <c:v>0.9583333333333337</c:v>
                </c:pt>
                <c:pt idx="33">
                  <c:v>0.9583333333333337</c:v>
                </c:pt>
                <c:pt idx="34">
                  <c:v>0.9583333333333337</c:v>
                </c:pt>
                <c:pt idx="35">
                  <c:v>0.9583333333333337</c:v>
                </c:pt>
                <c:pt idx="36">
                  <c:v>0.9583333333333337</c:v>
                </c:pt>
                <c:pt idx="37">
                  <c:v>0.9583333333333337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</c:ser>
        <c:axId val="86525824"/>
        <c:axId val="86527360"/>
      </c:scatterChart>
      <c:valAx>
        <c:axId val="8652582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527360"/>
        <c:crosses val="autoZero"/>
        <c:crossBetween val="midCat"/>
        <c:majorUnit val="0.1"/>
      </c:valAx>
      <c:valAx>
        <c:axId val="86527360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52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DB8D-6575-423D-B082-8B38A4A58AB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4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9BBFA-1D62-4DBC-97E7-CEEE7D93AFA7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B2B0-56FC-4090-B510-DAA4AC42476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1600" y="735013"/>
            <a:ext cx="6532563" cy="36750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B2B0-56FC-4090-B510-DAA4AC4247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72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56CFC-6E14-41D8-B55A-FD3673A4FDD9}" type="slidenum">
              <a:rPr lang="it-IT"/>
              <a:pPr/>
              <a:t>2</a:t>
            </a:fld>
            <a:endParaRPr lang="it-IT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35013"/>
            <a:ext cx="6532563" cy="3675062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1307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B2B0-56FC-4090-B510-DAA4AC4247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9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B2B0-56FC-4090-B510-DAA4AC4247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9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9B2B0-56FC-4090-B510-DAA4AC4247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751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CE7D50-A21B-495D-BB65-7653E6513F2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535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B327-ECF3-439D-BD4B-D894F2EEED50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85C7-012D-4773-830D-6E643BA3ABE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344" y="1268760"/>
            <a:ext cx="11809312" cy="1820235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receiver operating characteristic (ROC) curve</a:t>
            </a:r>
            <a:endParaRPr lang="en-US" b="1" dirty="0"/>
          </a:p>
        </p:txBody>
      </p:sp>
      <p:sp>
        <p:nvSpPr>
          <p:cNvPr id="5" name="Rettangolo 4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bg1"/>
                </a:solidFill>
              </a:rPr>
              <a:t>April, 4 - 8, 2017 - Palazzo Feltrinelli  - Gargnano, Lago di Garda, </a:t>
            </a:r>
            <a:r>
              <a:rPr lang="it-IT" i="1" dirty="0" err="1">
                <a:solidFill>
                  <a:schemeClr val="bg1"/>
                </a:solidFill>
              </a:rPr>
              <a:t>Italy</a:t>
            </a:r>
            <a:r>
              <a:rPr lang="it-IT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013749" y="3718193"/>
            <a:ext cx="21645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200" i="1" dirty="0"/>
              <a:t>Giovanni </a:t>
            </a:r>
            <a:r>
              <a:rPr lang="it-IT" sz="2200" i="1" dirty="0" smtClean="0"/>
              <a:t>Casazza</a:t>
            </a:r>
            <a:endParaRPr lang="it-IT" sz="2200" i="1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535838"/>
            <a:ext cx="3626221" cy="612000"/>
          </a:xfrm>
          <a:prstGeom prst="rect">
            <a:avLst/>
          </a:prstGeom>
        </p:spPr>
      </p:pic>
      <p:pic>
        <p:nvPicPr>
          <p:cNvPr id="17" name="Picture 11" descr="Cochrane_Hepato-Biliary_Stacked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4413" y="4545200"/>
            <a:ext cx="576218" cy="6840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FFC000"/>
          </a:solidFill>
          <a:ln algn="ctr"/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dirty="0" err="1" smtClean="0">
                <a:latin typeface="Calibri" pitchFamily="34" charset="0"/>
                <a:ea typeface="+mj-ea"/>
                <a:cs typeface="+mj-cs"/>
              </a:rPr>
              <a:t>Outline</a:t>
            </a:r>
            <a:endParaRPr lang="it-IT" sz="4400" b="1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0" y="-27384"/>
            <a:ext cx="12192000" cy="10727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b="1" i="1" dirty="0">
                <a:solidFill>
                  <a:schemeClr val="bg1"/>
                </a:solidFill>
                <a:latin typeface="+mj-lt"/>
              </a:rPr>
              <a:t>DIAGNOSIS: the </a:t>
            </a:r>
            <a:r>
              <a:rPr lang="it-IT" sz="2200" b="1" i="1" dirty="0" err="1">
                <a:solidFill>
                  <a:schemeClr val="bg1"/>
                </a:solidFill>
                <a:latin typeface="+mj-lt"/>
              </a:rPr>
              <a:t>pathway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 of 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it-IT" sz="2200" b="1" i="1" dirty="0" err="1" smtClean="0">
                <a:solidFill>
                  <a:schemeClr val="bg1"/>
                </a:solidFill>
                <a:latin typeface="+mj-lt"/>
              </a:rPr>
              <a:t>diagnostic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test from </a:t>
            </a:r>
            <a:r>
              <a:rPr lang="it-IT" sz="2200" b="1" i="1" dirty="0" err="1">
                <a:solidFill>
                  <a:schemeClr val="bg1"/>
                </a:solidFill>
                <a:latin typeface="+mj-lt"/>
              </a:rPr>
              <a:t>bench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to </a:t>
            </a:r>
            <a:r>
              <a:rPr lang="it-IT" sz="2200" b="1" i="1" dirty="0" err="1" smtClean="0">
                <a:solidFill>
                  <a:schemeClr val="bg1"/>
                </a:solidFill>
                <a:latin typeface="+mj-lt"/>
              </a:rPr>
              <a:t>bedside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. Basic </a:t>
            </a:r>
            <a:r>
              <a:rPr lang="it-IT" sz="2200" b="1" i="1" dirty="0" err="1">
                <a:solidFill>
                  <a:schemeClr val="bg1"/>
                </a:solidFill>
                <a:latin typeface="+mj-lt"/>
              </a:rPr>
              <a:t>residential</a:t>
            </a:r>
            <a:r>
              <a:rPr lang="it-IT" sz="2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200" b="1" i="1" dirty="0" err="1" smtClean="0">
                <a:solidFill>
                  <a:schemeClr val="bg1"/>
                </a:solidFill>
                <a:latin typeface="+mj-lt"/>
              </a:rPr>
              <a:t>course</a:t>
            </a:r>
            <a:r>
              <a:rPr lang="it-IT" sz="2200" b="1" i="1" dirty="0" smtClean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31504" y="802302"/>
            <a:ext cx="8210762" cy="5760000"/>
            <a:chOff x="1631504" y="548680"/>
            <a:chExt cx="8210762" cy="576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/>
            <a:srcRect t="3698"/>
            <a:stretch/>
          </p:blipFill>
          <p:spPr>
            <a:xfrm>
              <a:off x="1631504" y="548680"/>
              <a:ext cx="8210762" cy="57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3" name="Rettangolo 2"/>
            <p:cNvSpPr/>
            <p:nvPr/>
          </p:nvSpPr>
          <p:spPr>
            <a:xfrm>
              <a:off x="2731944" y="3618736"/>
              <a:ext cx="181338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707255" y="3618736"/>
              <a:ext cx="4773121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688288" y="3212976"/>
              <a:ext cx="720080" cy="40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80000" y="3636186"/>
              <a:ext cx="7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583832" y="3628800"/>
              <a:ext cx="68400" cy="6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2506447" y="3083222"/>
            <a:ext cx="646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9736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  1/36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35/36 test –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24801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11/24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13/24 test –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436260" y="2746518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3.68</a:t>
            </a:r>
            <a:endParaRPr lang="it-IT" sz="2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624392" y="1156102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  35/36=97.2%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624392" y="764704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  11/24=45.8%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7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2" grpId="0" uiExpand="1" build="p" animBg="1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31504" y="802302"/>
            <a:ext cx="8210762" cy="5760000"/>
            <a:chOff x="1631504" y="548680"/>
            <a:chExt cx="8210762" cy="576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/>
            <a:srcRect t="3698"/>
            <a:stretch/>
          </p:blipFill>
          <p:spPr>
            <a:xfrm>
              <a:off x="1631504" y="548680"/>
              <a:ext cx="8210762" cy="57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3" name="Rettangolo 2"/>
            <p:cNvSpPr/>
            <p:nvPr/>
          </p:nvSpPr>
          <p:spPr>
            <a:xfrm>
              <a:off x="2731944" y="3618736"/>
              <a:ext cx="181338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707255" y="3618736"/>
              <a:ext cx="4773121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688288" y="3212976"/>
              <a:ext cx="720080" cy="40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80000" y="3636186"/>
              <a:ext cx="7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583832" y="3628800"/>
              <a:ext cx="68400" cy="6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2506447" y="3313622"/>
            <a:ext cx="646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9736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  2/36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34/36 test –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24801" y="1594390"/>
            <a:ext cx="1640001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15/24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  9/24 test –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436260" y="2962542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3.59</a:t>
            </a:r>
            <a:endParaRPr lang="it-IT" sz="2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624392" y="1156102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  34/36=94.4%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624392" y="764704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  15/24=62.5%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5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2" grpId="0" build="p" animBg="1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31504" y="802302"/>
            <a:ext cx="8210762" cy="5760000"/>
            <a:chOff x="1631504" y="548680"/>
            <a:chExt cx="8210762" cy="576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/>
            <a:srcRect t="3698"/>
            <a:stretch/>
          </p:blipFill>
          <p:spPr>
            <a:xfrm>
              <a:off x="1631504" y="548680"/>
              <a:ext cx="8210762" cy="57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3" name="Rettangolo 2"/>
            <p:cNvSpPr/>
            <p:nvPr/>
          </p:nvSpPr>
          <p:spPr>
            <a:xfrm>
              <a:off x="2731944" y="3618736"/>
              <a:ext cx="181338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707255" y="3618736"/>
              <a:ext cx="4773121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688288" y="3212976"/>
              <a:ext cx="720080" cy="40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80000" y="3636186"/>
              <a:ext cx="7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583832" y="3628800"/>
              <a:ext cx="68400" cy="6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2362431" y="4234769"/>
            <a:ext cx="646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9736" y="1594390"/>
            <a:ext cx="171854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/>
              <a:t>1</a:t>
            </a:r>
            <a:r>
              <a:rPr lang="it-IT" sz="2200" dirty="0" smtClean="0"/>
              <a:t>4/36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22/36 test –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24801" y="1594390"/>
            <a:ext cx="1640001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23/24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  1/24 test –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436260" y="3827799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3.25</a:t>
            </a:r>
            <a:endParaRPr lang="it-IT" sz="2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624392" y="1156102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22/36=61.1%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624392" y="764704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23/24=95.8%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6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2" grpId="0" build="p" animBg="1"/>
      <p:bldP spid="2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31504" y="802302"/>
            <a:ext cx="8210762" cy="5760000"/>
            <a:chOff x="1631504" y="548680"/>
            <a:chExt cx="8210762" cy="576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/>
            <a:srcRect t="3698"/>
            <a:stretch/>
          </p:blipFill>
          <p:spPr>
            <a:xfrm>
              <a:off x="1631504" y="548680"/>
              <a:ext cx="8210762" cy="57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3" name="Rettangolo 2"/>
            <p:cNvSpPr/>
            <p:nvPr/>
          </p:nvSpPr>
          <p:spPr>
            <a:xfrm>
              <a:off x="2731944" y="3618736"/>
              <a:ext cx="181338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707255" y="3618736"/>
              <a:ext cx="4773121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688288" y="3212976"/>
              <a:ext cx="720080" cy="40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80000" y="3636186"/>
              <a:ext cx="7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583832" y="3628800"/>
              <a:ext cx="68400" cy="6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2495600" y="4807622"/>
            <a:ext cx="646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9736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26/36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10/36 test –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24801" y="1594390"/>
            <a:ext cx="1640001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24/24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  0/24 test –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436260" y="4403863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3.00</a:t>
            </a:r>
            <a:endParaRPr lang="it-IT" sz="2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624392" y="1156102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10/36=27.8%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624392" y="764704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24/24=100%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79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2" grpId="0" build="p" animBg="1"/>
      <p:bldP spid="2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31504" y="802302"/>
            <a:ext cx="8210762" cy="5760000"/>
            <a:chOff x="1631504" y="548680"/>
            <a:chExt cx="8210762" cy="576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/>
            <a:srcRect t="3698"/>
            <a:stretch/>
          </p:blipFill>
          <p:spPr>
            <a:xfrm>
              <a:off x="1631504" y="548680"/>
              <a:ext cx="8210762" cy="57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3" name="Rettangolo 2"/>
            <p:cNvSpPr/>
            <p:nvPr/>
          </p:nvSpPr>
          <p:spPr>
            <a:xfrm>
              <a:off x="2731944" y="3618736"/>
              <a:ext cx="181338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707255" y="3618736"/>
              <a:ext cx="4773121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688288" y="3212976"/>
              <a:ext cx="720080" cy="40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80000" y="3636186"/>
              <a:ext cx="7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583832" y="3628800"/>
              <a:ext cx="68400" cy="6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2362431" y="4465622"/>
            <a:ext cx="646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9736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18/36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18/36 test –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24801" y="1594390"/>
            <a:ext cx="1640001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24/24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  0/24 test –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436260" y="4043823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3.15</a:t>
            </a:r>
            <a:endParaRPr lang="it-IT" sz="2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624392" y="1156102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18/36=50%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624392" y="764704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24/24=100%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2" grpId="0" build="p" animBg="1"/>
      <p:bldP spid="2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4589065"/>
              </p:ext>
            </p:extLst>
          </p:nvPr>
        </p:nvGraphicFramePr>
        <p:xfrm>
          <a:off x="479376" y="1104248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&gt;3.95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54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 The </a:t>
            </a:r>
            <a:r>
              <a:rPr lang="it-IT" dirty="0" err="1"/>
              <a:t>threshold</a:t>
            </a:r>
            <a:endParaRPr lang="it-IT" dirty="0"/>
          </a:p>
        </p:txBody>
      </p:sp>
      <p:graphicFrame>
        <p:nvGraphicFramePr>
          <p:cNvPr id="10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0867910"/>
              </p:ext>
            </p:extLst>
          </p:nvPr>
        </p:nvGraphicFramePr>
        <p:xfrm>
          <a:off x="7464152" y="1104248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&gt;3.75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35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0281419"/>
              </p:ext>
            </p:extLst>
          </p:nvPr>
        </p:nvGraphicFramePr>
        <p:xfrm>
          <a:off x="479376" y="4293096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&gt;3.68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35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309628"/>
              </p:ext>
            </p:extLst>
          </p:nvPr>
        </p:nvGraphicFramePr>
        <p:xfrm>
          <a:off x="7464152" y="4293096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&gt;3.59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43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1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 The </a:t>
            </a:r>
            <a:r>
              <a:rPr lang="it-IT" dirty="0" err="1"/>
              <a:t>threshold</a:t>
            </a:r>
            <a:endParaRPr lang="it-IT" dirty="0"/>
          </a:p>
        </p:txBody>
      </p:sp>
      <p:graphicFrame>
        <p:nvGraphicFramePr>
          <p:cNvPr id="10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93137384"/>
              </p:ext>
            </p:extLst>
          </p:nvPr>
        </p:nvGraphicFramePr>
        <p:xfrm>
          <a:off x="479376" y="4293096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&gt;3.15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6542915"/>
              </p:ext>
            </p:extLst>
          </p:nvPr>
        </p:nvGraphicFramePr>
        <p:xfrm>
          <a:off x="7464152" y="4293096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&gt;3.00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4844503"/>
              </p:ext>
            </p:extLst>
          </p:nvPr>
        </p:nvGraphicFramePr>
        <p:xfrm>
          <a:off x="479376" y="1104248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&gt;3.36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23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1860324"/>
              </p:ext>
            </p:extLst>
          </p:nvPr>
        </p:nvGraphicFramePr>
        <p:xfrm>
          <a:off x="7464152" y="1104248"/>
          <a:ext cx="4212080" cy="2324984"/>
        </p:xfrm>
        <a:graphic>
          <a:graphicData uri="http://schemas.openxmlformats.org/drawingml/2006/table">
            <a:tbl>
              <a:tblPr/>
              <a:tblGrid>
                <a:gridCol w="1152000"/>
                <a:gridCol w="540000"/>
                <a:gridCol w="900000"/>
                <a:gridCol w="900000"/>
                <a:gridCol w="720080"/>
              </a:tblGrid>
              <a:tr h="4968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SS &gt;3.25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23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37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23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5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0910401"/>
              </p:ext>
            </p:extLst>
          </p:nvPr>
        </p:nvGraphicFramePr>
        <p:xfrm>
          <a:off x="2135560" y="1772816"/>
          <a:ext cx="81280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Cut</a:t>
                      </a:r>
                      <a:r>
                        <a:rPr lang="it-IT" sz="2200" dirty="0" smtClean="0"/>
                        <a:t>-off </a:t>
                      </a:r>
                      <a:r>
                        <a:rPr lang="it-IT" sz="2200" dirty="0" err="1" smtClean="0"/>
                        <a:t>value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Test</a:t>
                      </a:r>
                      <a:r>
                        <a:rPr lang="it-IT" sz="2200" baseline="0" dirty="0" smtClean="0"/>
                        <a:t> +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Test -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Sensitivity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Specificity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3.95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6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54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25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100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3.75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50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37.5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97.2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3.68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12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48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45.8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97.2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3.59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17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43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62.5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94.4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3.36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31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29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95.8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77.8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3.25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37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23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95.8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61.1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3.15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42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50</a:t>
                      </a:r>
                      <a:endParaRPr lang="it-IT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3.00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50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100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smtClean="0"/>
                        <a:t>27.8</a:t>
                      </a:r>
                      <a:endParaRPr lang="it-IT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reccia in giù 1"/>
          <p:cNvSpPr/>
          <p:nvPr/>
        </p:nvSpPr>
        <p:spPr>
          <a:xfrm>
            <a:off x="7104112" y="2924944"/>
            <a:ext cx="360040" cy="28083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rot="10800000">
            <a:off x="9903520" y="2924944"/>
            <a:ext cx="360040" cy="28083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 </a:t>
            </a:r>
            <a:r>
              <a:rPr lang="it-IT" dirty="0" err="1"/>
              <a:t>Summary</a:t>
            </a:r>
            <a:r>
              <a:rPr lang="it-IT" dirty="0"/>
              <a:t> of </a:t>
            </a:r>
            <a:r>
              <a:rPr lang="it-IT" dirty="0" err="1"/>
              <a:t>thresholds</a:t>
            </a:r>
            <a:r>
              <a:rPr lang="it-IT" dirty="0"/>
              <a:t> - </a:t>
            </a:r>
            <a:r>
              <a:rPr lang="it-IT" dirty="0" err="1"/>
              <a:t>Table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44980" y="2497772"/>
            <a:ext cx="57510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As the cut-off </a:t>
            </a:r>
            <a:r>
              <a:rPr lang="en-US" sz="2200" dirty="0" smtClean="0"/>
              <a:t>increases:</a:t>
            </a:r>
            <a:endParaRPr lang="en-US" sz="2200" dirty="0"/>
          </a:p>
          <a:p>
            <a:r>
              <a:rPr lang="en-US" sz="2200" dirty="0"/>
              <a:t>only patients with </a:t>
            </a:r>
            <a:r>
              <a:rPr lang="en-US" sz="2200" dirty="0" smtClean="0"/>
              <a:t>higher SS </a:t>
            </a:r>
            <a:r>
              <a:rPr lang="en-US" sz="2200" dirty="0"/>
              <a:t>values are classified as </a:t>
            </a:r>
            <a:r>
              <a:rPr lang="en-US" sz="2200" dirty="0" smtClean="0"/>
              <a:t>positive.</a:t>
            </a:r>
            <a:endParaRPr lang="en-US" sz="2200" dirty="0"/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Less (true and false) </a:t>
            </a:r>
            <a:r>
              <a:rPr lang="en-US" sz="2200" dirty="0" smtClean="0"/>
              <a:t>positive patients</a:t>
            </a:r>
            <a:r>
              <a:rPr lang="en-US" sz="2200" dirty="0"/>
              <a:t>;</a:t>
            </a:r>
          </a:p>
          <a:p>
            <a:r>
              <a:rPr lang="en-US" sz="2200" dirty="0"/>
              <a:t>more (true and false) </a:t>
            </a:r>
            <a:r>
              <a:rPr lang="en-US" sz="2200" dirty="0" smtClean="0"/>
              <a:t>negative </a:t>
            </a:r>
            <a:r>
              <a:rPr lang="en-US" sz="2200" dirty="0"/>
              <a:t>patients.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2139141"/>
              </p:ext>
            </p:extLst>
          </p:nvPr>
        </p:nvGraphicFramePr>
        <p:xfrm>
          <a:off x="6096002" y="2132857"/>
          <a:ext cx="4464495" cy="3356387"/>
        </p:xfrm>
        <a:graphic>
          <a:graphicData uri="http://schemas.openxmlformats.org/drawingml/2006/table">
            <a:tbl>
              <a:tblPr/>
              <a:tblGrid>
                <a:gridCol w="892899"/>
                <a:gridCol w="892899"/>
                <a:gridCol w="892899"/>
                <a:gridCol w="892899"/>
                <a:gridCol w="892899"/>
              </a:tblGrid>
              <a:tr h="41954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pt</a:t>
                      </a: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SS 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cut-off </a:t>
                      </a: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3.15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3.59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3.02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3.14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3.25</a:t>
                      </a: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3.65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3.80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3.98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4.05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1703513" y="5661248"/>
            <a:ext cx="49920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Less true positives</a:t>
            </a:r>
            <a:r>
              <a:rPr lang="en-US" sz="2200" dirty="0">
                <a:sym typeface="Symbol"/>
              </a:rPr>
              <a:t> Sensitivity </a:t>
            </a:r>
            <a:r>
              <a:rPr lang="en-US" sz="2200" dirty="0" smtClean="0">
                <a:sym typeface="Symbol"/>
              </a:rPr>
              <a:t>decreases</a:t>
            </a:r>
            <a:endParaRPr lang="en-US" sz="2200" dirty="0"/>
          </a:p>
        </p:txBody>
      </p:sp>
      <p:sp>
        <p:nvSpPr>
          <p:cNvPr id="12" name="Rettangolo 11"/>
          <p:cNvSpPr/>
          <p:nvPr/>
        </p:nvSpPr>
        <p:spPr>
          <a:xfrm>
            <a:off x="1703512" y="6165304"/>
            <a:ext cx="49920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Less false positives</a:t>
            </a:r>
            <a:r>
              <a:rPr lang="en-US" sz="2200" dirty="0">
                <a:sym typeface="Symbol"/>
              </a:rPr>
              <a:t> Specificity increases</a:t>
            </a:r>
            <a:endParaRPr lang="en-US" sz="2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48128" y="5723963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Sens</a:t>
            </a:r>
            <a:r>
              <a:rPr lang="en-US" dirty="0"/>
              <a:t>=TP/(TP+FN)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248128" y="6228019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Spec=TN/(TN+FP)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920886" y="1052736"/>
            <a:ext cx="648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Unfortunately, as specificity increases, sensitivity decreases. 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400"/>
          </a:xfrm>
          <a:solidFill>
            <a:srgbClr val="002060"/>
          </a:solidFill>
          <a:ln algn="ctr"/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Trade-off between sensitivity and specificity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44980" y="2497772"/>
            <a:ext cx="57510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As the cut-off </a:t>
            </a:r>
            <a:r>
              <a:rPr lang="en-US" sz="2200" dirty="0" smtClean="0"/>
              <a:t>decreases:</a:t>
            </a:r>
            <a:endParaRPr lang="en-US" sz="2200" dirty="0"/>
          </a:p>
          <a:p>
            <a:r>
              <a:rPr lang="en-US" sz="2200" dirty="0"/>
              <a:t>only patients with </a:t>
            </a:r>
            <a:r>
              <a:rPr lang="en-US" sz="2200" dirty="0" smtClean="0"/>
              <a:t>lower SS </a:t>
            </a:r>
            <a:r>
              <a:rPr lang="en-US" sz="2200" dirty="0"/>
              <a:t>values are classified as </a:t>
            </a:r>
            <a:r>
              <a:rPr lang="en-US" sz="2200" dirty="0" smtClean="0"/>
              <a:t>negatives.</a:t>
            </a:r>
            <a:endParaRPr lang="en-US" sz="2200" dirty="0"/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Less (true and false) </a:t>
            </a:r>
            <a:r>
              <a:rPr lang="en-US" sz="2200" dirty="0" smtClean="0"/>
              <a:t>negative patients</a:t>
            </a:r>
            <a:r>
              <a:rPr lang="en-US" sz="2200" dirty="0"/>
              <a:t>;</a:t>
            </a:r>
          </a:p>
          <a:p>
            <a:r>
              <a:rPr lang="en-US" sz="2200" dirty="0"/>
              <a:t>more (true and false) </a:t>
            </a:r>
            <a:r>
              <a:rPr lang="en-US" sz="2200" dirty="0" smtClean="0"/>
              <a:t>positive patients</a:t>
            </a:r>
            <a:r>
              <a:rPr lang="en-US" sz="2200" dirty="0"/>
              <a:t>.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2139141"/>
              </p:ext>
            </p:extLst>
          </p:nvPr>
        </p:nvGraphicFramePr>
        <p:xfrm>
          <a:off x="6096002" y="2132857"/>
          <a:ext cx="4464495" cy="3356387"/>
        </p:xfrm>
        <a:graphic>
          <a:graphicData uri="http://schemas.openxmlformats.org/drawingml/2006/table">
            <a:tbl>
              <a:tblPr/>
              <a:tblGrid>
                <a:gridCol w="892899"/>
                <a:gridCol w="892899"/>
                <a:gridCol w="892899"/>
                <a:gridCol w="892899"/>
                <a:gridCol w="892899"/>
              </a:tblGrid>
              <a:tr h="41954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pt</a:t>
                      </a: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SS 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cut-off </a:t>
                      </a: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419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3.15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3.59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3.95</a:t>
                      </a:r>
                      <a:endParaRPr lang="it-IT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379" marR="5379" marT="53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3.02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3.14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3.25</a:t>
                      </a: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3.65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3.80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3.98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4.05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600" marR="144000" marT="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+ </a:t>
                      </a:r>
                    </a:p>
                  </a:txBody>
                  <a:tcPr marL="5379" marR="5379" marT="53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920886" y="1052736"/>
            <a:ext cx="6487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Unfortunately, as </a:t>
            </a:r>
            <a:r>
              <a:rPr lang="en-US" sz="2000" dirty="0" smtClean="0"/>
              <a:t>sensitivity </a:t>
            </a:r>
            <a:r>
              <a:rPr lang="en-US" sz="2000" dirty="0"/>
              <a:t>increases, </a:t>
            </a:r>
            <a:r>
              <a:rPr lang="en-US" sz="2000" dirty="0" smtClean="0"/>
              <a:t>specificity </a:t>
            </a:r>
            <a:r>
              <a:rPr lang="en-US" sz="2000" dirty="0"/>
              <a:t>decreases.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400"/>
          </a:xfrm>
          <a:solidFill>
            <a:srgbClr val="002060"/>
          </a:solidFill>
          <a:ln algn="ctr"/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Trade-off between sensitivity and specificity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03513" y="5661248"/>
            <a:ext cx="5199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More true </a:t>
            </a:r>
            <a:r>
              <a:rPr lang="en-US" sz="2200" dirty="0"/>
              <a:t>positives</a:t>
            </a:r>
            <a:r>
              <a:rPr lang="en-US" sz="2200" dirty="0">
                <a:sym typeface="Symbol"/>
              </a:rPr>
              <a:t> Sensitivity </a:t>
            </a:r>
            <a:r>
              <a:rPr lang="en-US" sz="2200" dirty="0" smtClean="0">
                <a:sym typeface="Symbol"/>
              </a:rPr>
              <a:t>increases</a:t>
            </a:r>
            <a:endParaRPr lang="en-US" sz="2200" dirty="0"/>
          </a:p>
        </p:txBody>
      </p:sp>
      <p:sp>
        <p:nvSpPr>
          <p:cNvPr id="12" name="Rettangolo 11"/>
          <p:cNvSpPr/>
          <p:nvPr/>
        </p:nvSpPr>
        <p:spPr>
          <a:xfrm>
            <a:off x="1703512" y="6165304"/>
            <a:ext cx="5178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More false </a:t>
            </a:r>
            <a:r>
              <a:rPr lang="en-US" sz="2200" dirty="0"/>
              <a:t>positives</a:t>
            </a:r>
            <a:r>
              <a:rPr lang="en-US" sz="2200" dirty="0">
                <a:sym typeface="Symbol"/>
              </a:rPr>
              <a:t> Specificity </a:t>
            </a:r>
            <a:r>
              <a:rPr lang="en-US" sz="2200" dirty="0" smtClean="0">
                <a:sym typeface="Symbol"/>
              </a:rPr>
              <a:t>decreases</a:t>
            </a:r>
            <a:endParaRPr lang="en-US" sz="2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248128" y="5723963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Sens</a:t>
            </a:r>
            <a:r>
              <a:rPr lang="en-US" dirty="0"/>
              <a:t>=TP/(TP+FN)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248128" y="6228019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Spec=TN/(TN+FP)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5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07368" y="1530350"/>
            <a:ext cx="11305256" cy="3385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200" dirty="0" err="1" smtClean="0"/>
              <a:t>Effect</a:t>
            </a:r>
            <a:r>
              <a:rPr lang="it-IT" sz="2200" dirty="0" smtClean="0"/>
              <a:t> of </a:t>
            </a:r>
            <a:r>
              <a:rPr lang="it-IT" sz="2200" dirty="0" err="1" smtClean="0"/>
              <a:t>cut</a:t>
            </a:r>
            <a:r>
              <a:rPr lang="it-IT" sz="2200" dirty="0" smtClean="0"/>
              <a:t>-off </a:t>
            </a:r>
            <a:r>
              <a:rPr lang="it-IT" sz="2200" dirty="0" err="1" smtClean="0"/>
              <a:t>variation</a:t>
            </a:r>
            <a:r>
              <a:rPr lang="it-IT" sz="2200" dirty="0" smtClean="0"/>
              <a:t> on </a:t>
            </a:r>
            <a:r>
              <a:rPr lang="it-IT" sz="2200" dirty="0" err="1" smtClean="0"/>
              <a:t>sensitivity</a:t>
            </a:r>
            <a:r>
              <a:rPr lang="it-IT" sz="2200" dirty="0" smtClean="0"/>
              <a:t> and </a:t>
            </a:r>
            <a:r>
              <a:rPr lang="it-IT" sz="2200" dirty="0" err="1" smtClean="0"/>
              <a:t>specificity</a:t>
            </a:r>
            <a:endParaRPr lang="it-IT" sz="2200" dirty="0" smtClean="0"/>
          </a:p>
          <a:p>
            <a:pPr>
              <a:spcAft>
                <a:spcPts val="1200"/>
              </a:spcAft>
            </a:pPr>
            <a:endParaRPr lang="it-IT" sz="2200" dirty="0"/>
          </a:p>
          <a:p>
            <a:pPr>
              <a:spcAft>
                <a:spcPts val="1200"/>
              </a:spcAft>
            </a:pPr>
            <a:r>
              <a:rPr lang="it-IT" sz="2200" dirty="0" err="1" smtClean="0"/>
              <a:t>Graphical</a:t>
            </a:r>
            <a:r>
              <a:rPr lang="it-IT" sz="2200" dirty="0" smtClean="0"/>
              <a:t> </a:t>
            </a:r>
            <a:r>
              <a:rPr lang="it-IT" sz="2200" dirty="0" err="1" smtClean="0"/>
              <a:t>representation</a:t>
            </a:r>
            <a:r>
              <a:rPr lang="it-IT" sz="2200" dirty="0"/>
              <a:t> </a:t>
            </a:r>
            <a:r>
              <a:rPr lang="it-IT" sz="2200" dirty="0" smtClean="0"/>
              <a:t>of the </a:t>
            </a:r>
            <a:r>
              <a:rPr lang="it-IT" sz="2200" dirty="0" err="1" smtClean="0"/>
              <a:t>relationship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sensitivity</a:t>
            </a:r>
            <a:r>
              <a:rPr lang="it-IT" sz="2200" dirty="0" smtClean="0"/>
              <a:t> and </a:t>
            </a:r>
            <a:r>
              <a:rPr lang="it-IT" sz="2200" dirty="0" err="1" smtClean="0"/>
              <a:t>specificity</a:t>
            </a:r>
            <a:r>
              <a:rPr lang="it-IT" sz="2200" dirty="0" smtClean="0"/>
              <a:t> (ROC curve)</a:t>
            </a:r>
          </a:p>
          <a:p>
            <a:pPr>
              <a:spcAft>
                <a:spcPts val="1200"/>
              </a:spcAft>
            </a:pPr>
            <a:endParaRPr lang="it-IT" sz="2200" dirty="0"/>
          </a:p>
          <a:p>
            <a:pPr>
              <a:spcAft>
                <a:spcPts val="1200"/>
              </a:spcAft>
            </a:pPr>
            <a:r>
              <a:rPr lang="it-IT" sz="2200" dirty="0" smtClean="0"/>
              <a:t>A </a:t>
            </a:r>
            <a:r>
              <a:rPr lang="it-IT" sz="2200" dirty="0" err="1" smtClean="0"/>
              <a:t>summary</a:t>
            </a:r>
            <a:r>
              <a:rPr lang="it-IT" sz="2200" dirty="0" smtClean="0"/>
              <a:t> </a:t>
            </a:r>
            <a:r>
              <a:rPr lang="it-IT" sz="2200" dirty="0" err="1" smtClean="0"/>
              <a:t>measure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overall</a:t>
            </a:r>
            <a:r>
              <a:rPr lang="it-IT" sz="2200" dirty="0" smtClean="0"/>
              <a:t> </a:t>
            </a:r>
            <a:r>
              <a:rPr lang="it-IT" sz="2200" dirty="0" err="1" smtClean="0"/>
              <a:t>accuracy</a:t>
            </a:r>
            <a:r>
              <a:rPr lang="it-IT" sz="2200" dirty="0" smtClean="0"/>
              <a:t> (AUC)</a:t>
            </a:r>
          </a:p>
          <a:p>
            <a:pPr>
              <a:spcAft>
                <a:spcPts val="1200"/>
              </a:spcAft>
            </a:pPr>
            <a:endParaRPr lang="it-IT" sz="2200" dirty="0" smtClean="0"/>
          </a:p>
          <a:p>
            <a:pPr>
              <a:spcAft>
                <a:spcPts val="1200"/>
              </a:spcAft>
            </a:pPr>
            <a:r>
              <a:rPr lang="it-IT" sz="2200" dirty="0" smtClean="0"/>
              <a:t>Reading a ROC curve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Outline</a:t>
            </a:r>
            <a:endParaRPr lang="it-IT" sz="4400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0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>
            <p:extLst>
              <p:ext uri="{D42A27DB-BD31-4B8C-83A1-F6EECF244321}">
                <p14:modId xmlns="" xmlns:p14="http://schemas.microsoft.com/office/powerpoint/2010/main" val="393254218"/>
              </p:ext>
            </p:extLst>
          </p:nvPr>
        </p:nvGraphicFramePr>
        <p:xfrm>
          <a:off x="2031999" y="836712"/>
          <a:ext cx="8652701" cy="594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639616" y="6021288"/>
            <a:ext cx="7488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17550"/>
            <a:r>
              <a:rPr lang="it-IT" dirty="0" smtClean="0"/>
              <a:t>1.0	0.9	0.8	0.7	0.6	0.5	0.4	0.3	0.2	0.1	0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39616" y="6382723"/>
            <a:ext cx="7488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717550"/>
            <a:r>
              <a:rPr lang="it-IT" b="1" i="1" dirty="0" err="1" smtClean="0"/>
              <a:t>Specificity</a:t>
            </a:r>
            <a:endParaRPr lang="it-IT" b="1" i="1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248128" y="1468909"/>
            <a:ext cx="4570412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54478" y="1484784"/>
            <a:ext cx="1081087" cy="57943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35565" y="1484784"/>
            <a:ext cx="1079500" cy="57943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415065" y="1484784"/>
            <a:ext cx="1081087" cy="57943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496153" y="1484784"/>
            <a:ext cx="1296987" cy="57943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254478" y="2064221"/>
            <a:ext cx="1081087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335565" y="2064221"/>
            <a:ext cx="1079500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415065" y="2064221"/>
            <a:ext cx="1081087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496153" y="2064221"/>
            <a:ext cx="1296987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254478" y="2434109"/>
            <a:ext cx="10810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335565" y="2434109"/>
            <a:ext cx="1079500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9415065" y="2434109"/>
            <a:ext cx="10810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0496153" y="2434109"/>
            <a:ext cx="12969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254478" y="2805584"/>
            <a:ext cx="1081087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8335565" y="2805584"/>
            <a:ext cx="1079500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9415065" y="2805584"/>
            <a:ext cx="1081087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0496153" y="2805584"/>
            <a:ext cx="1296987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254478" y="3177059"/>
            <a:ext cx="1081087" cy="36988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8335565" y="3177059"/>
            <a:ext cx="1079500" cy="36988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9415065" y="3177059"/>
            <a:ext cx="1081087" cy="36988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0496153" y="3177059"/>
            <a:ext cx="1296987" cy="36988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7254478" y="3546946"/>
            <a:ext cx="1081087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8335565" y="3546946"/>
            <a:ext cx="1079500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9415065" y="3546946"/>
            <a:ext cx="1081087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0496153" y="3546946"/>
            <a:ext cx="1296987" cy="371475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7254478" y="3918421"/>
            <a:ext cx="10810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8335565" y="3918421"/>
            <a:ext cx="1079500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9415065" y="3918421"/>
            <a:ext cx="10810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10496153" y="3918421"/>
            <a:ext cx="12969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7254478" y="4289896"/>
            <a:ext cx="1081087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8335565" y="4289896"/>
            <a:ext cx="1079500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9415065" y="4289896"/>
            <a:ext cx="1081087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10496153" y="4289896"/>
            <a:ext cx="1296987" cy="369887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7254478" y="4659784"/>
            <a:ext cx="10810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8335565" y="4659784"/>
            <a:ext cx="1079500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9415065" y="4659784"/>
            <a:ext cx="10810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10496153" y="4659784"/>
            <a:ext cx="1296987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>
            <a:off x="8335565" y="1478434"/>
            <a:ext cx="0" cy="3559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9415065" y="1478434"/>
            <a:ext cx="0" cy="3559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10496153" y="1478434"/>
            <a:ext cx="0" cy="3559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>
            <a:off x="7248128" y="2064221"/>
            <a:ext cx="4551362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7248128" y="2434109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7248128" y="2805584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>
            <a:off x="7248128" y="3177059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>
            <a:off x="7248128" y="3546946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>
            <a:off x="7248128" y="3918421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>
            <a:off x="7248128" y="4289896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7248128" y="4659784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" name="Line 52"/>
          <p:cNvSpPr>
            <a:spLocks noChangeShapeType="1"/>
          </p:cNvSpPr>
          <p:nvPr/>
        </p:nvSpPr>
        <p:spPr bwMode="auto">
          <a:xfrm>
            <a:off x="7254478" y="1478434"/>
            <a:ext cx="0" cy="3559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11793140" y="1478434"/>
            <a:ext cx="0" cy="3559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" name="Line 54"/>
          <p:cNvSpPr>
            <a:spLocks noChangeShapeType="1"/>
          </p:cNvSpPr>
          <p:nvPr/>
        </p:nvSpPr>
        <p:spPr bwMode="auto">
          <a:xfrm>
            <a:off x="7248128" y="1484784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7248128" y="5031259"/>
            <a:ext cx="45513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7502128" y="1527646"/>
            <a:ext cx="3952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Cut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7787878" y="1527646"/>
            <a:ext cx="1698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8"/>
          <p:cNvSpPr>
            <a:spLocks noChangeArrowheads="1"/>
          </p:cNvSpPr>
          <p:nvPr/>
        </p:nvSpPr>
        <p:spPr bwMode="auto">
          <a:xfrm>
            <a:off x="7849790" y="1527646"/>
            <a:ext cx="3937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7568803" y="1772121"/>
            <a:ext cx="565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value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0"/>
          <p:cNvSpPr>
            <a:spLocks noChangeArrowheads="1"/>
          </p:cNvSpPr>
          <p:nvPr/>
        </p:nvSpPr>
        <p:spPr bwMode="auto">
          <a:xfrm>
            <a:off x="8441928" y="1527646"/>
            <a:ext cx="9779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Sensitivity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9527778" y="1527646"/>
            <a:ext cx="9667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Specificity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0640615" y="1527646"/>
            <a:ext cx="2111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10742215" y="1527646"/>
            <a:ext cx="1714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10804128" y="1527646"/>
            <a:ext cx="9525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specificity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7592615" y="2103909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3.95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8614965" y="2103909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0.250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9696053" y="2103909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1.000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8"/>
          <p:cNvSpPr>
            <a:spLocks noChangeArrowheads="1"/>
          </p:cNvSpPr>
          <p:nvPr/>
        </p:nvSpPr>
        <p:spPr bwMode="auto">
          <a:xfrm>
            <a:off x="10883503" y="2103909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0.000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7592615" y="2476971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3.75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8614965" y="2476971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0.375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9696053" y="2476971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0.972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2"/>
          <p:cNvSpPr>
            <a:spLocks noChangeArrowheads="1"/>
          </p:cNvSpPr>
          <p:nvPr/>
        </p:nvSpPr>
        <p:spPr bwMode="auto">
          <a:xfrm>
            <a:off x="10883503" y="2476971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0.028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7592615" y="2848446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3.68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8614965" y="2848446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0.458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9696053" y="2848446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0.972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10883503" y="2848446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0.028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7592615" y="3216746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3.59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8614965" y="3216746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0.625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9696053" y="3216746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0.944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10883503" y="3216746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0.056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7592615" y="3589809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3.36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2"/>
          <p:cNvSpPr>
            <a:spLocks noChangeArrowheads="1"/>
          </p:cNvSpPr>
          <p:nvPr/>
        </p:nvSpPr>
        <p:spPr bwMode="auto">
          <a:xfrm>
            <a:off x="8614965" y="3589809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0.958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3"/>
          <p:cNvSpPr>
            <a:spLocks noChangeArrowheads="1"/>
          </p:cNvSpPr>
          <p:nvPr/>
        </p:nvSpPr>
        <p:spPr bwMode="auto">
          <a:xfrm>
            <a:off x="9696053" y="3589809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0.778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10883503" y="3589809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0.222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5"/>
          <p:cNvSpPr>
            <a:spLocks noChangeArrowheads="1"/>
          </p:cNvSpPr>
          <p:nvPr/>
        </p:nvSpPr>
        <p:spPr bwMode="auto">
          <a:xfrm>
            <a:off x="7592615" y="3961284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3.25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6"/>
          <p:cNvSpPr>
            <a:spLocks noChangeArrowheads="1"/>
          </p:cNvSpPr>
          <p:nvPr/>
        </p:nvSpPr>
        <p:spPr bwMode="auto">
          <a:xfrm>
            <a:off x="8614965" y="3961284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0.958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9696053" y="3961284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0.611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8"/>
          <p:cNvSpPr>
            <a:spLocks noChangeArrowheads="1"/>
          </p:cNvSpPr>
          <p:nvPr/>
        </p:nvSpPr>
        <p:spPr bwMode="auto">
          <a:xfrm>
            <a:off x="10883503" y="3961284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0.389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7592615" y="4329584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3.15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0"/>
          <p:cNvSpPr>
            <a:spLocks noChangeArrowheads="1"/>
          </p:cNvSpPr>
          <p:nvPr/>
        </p:nvSpPr>
        <p:spPr bwMode="auto">
          <a:xfrm>
            <a:off x="8614965" y="4329584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1.000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1"/>
          <p:cNvSpPr>
            <a:spLocks noChangeArrowheads="1"/>
          </p:cNvSpPr>
          <p:nvPr/>
        </p:nvSpPr>
        <p:spPr bwMode="auto">
          <a:xfrm>
            <a:off x="9696053" y="4329584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0.500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10883503" y="4329584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0.500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3"/>
          <p:cNvSpPr>
            <a:spLocks noChangeArrowheads="1"/>
          </p:cNvSpPr>
          <p:nvPr/>
        </p:nvSpPr>
        <p:spPr bwMode="auto">
          <a:xfrm>
            <a:off x="7592615" y="4702646"/>
            <a:ext cx="52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3.00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4"/>
          <p:cNvSpPr>
            <a:spLocks noChangeArrowheads="1"/>
          </p:cNvSpPr>
          <p:nvPr/>
        </p:nvSpPr>
        <p:spPr bwMode="auto">
          <a:xfrm>
            <a:off x="8614965" y="4702646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1.000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5"/>
          <p:cNvSpPr>
            <a:spLocks noChangeArrowheads="1"/>
          </p:cNvSpPr>
          <p:nvPr/>
        </p:nvSpPr>
        <p:spPr bwMode="auto">
          <a:xfrm>
            <a:off x="9696053" y="4702646"/>
            <a:ext cx="639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0.278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6"/>
          <p:cNvSpPr>
            <a:spLocks noChangeArrowheads="1"/>
          </p:cNvSpPr>
          <p:nvPr/>
        </p:nvSpPr>
        <p:spPr bwMode="auto">
          <a:xfrm>
            <a:off x="10883503" y="4702646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0.722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 </a:t>
            </a:r>
            <a:r>
              <a:rPr lang="it-IT" dirty="0" err="1"/>
              <a:t>Summary</a:t>
            </a:r>
            <a:r>
              <a:rPr lang="it-IT" dirty="0"/>
              <a:t> of </a:t>
            </a:r>
            <a:r>
              <a:rPr lang="it-IT" dirty="0" err="1"/>
              <a:t>thresholds</a:t>
            </a:r>
            <a:r>
              <a:rPr lang="it-IT" dirty="0"/>
              <a:t> - </a:t>
            </a:r>
            <a:r>
              <a:rPr lang="it-IT" dirty="0" err="1"/>
              <a:t>Graphic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2376149"/>
              </p:ext>
            </p:extLst>
          </p:nvPr>
        </p:nvGraphicFramePr>
        <p:xfrm>
          <a:off x="7248128" y="1484784"/>
          <a:ext cx="324036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Cut</a:t>
                      </a:r>
                      <a:r>
                        <a:rPr lang="it-IT" sz="1600" b="1" dirty="0" smtClean="0"/>
                        <a:t>-off </a:t>
                      </a:r>
                      <a:r>
                        <a:rPr lang="it-IT" sz="1600" b="1" dirty="0" err="1" smtClean="0"/>
                        <a:t>value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Sensitivity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Specificity</a:t>
                      </a:r>
                      <a:endParaRPr lang="it-IT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3.95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0.250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1.000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3.75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0.375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0.972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3.68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0.458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0.972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3.59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0.625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0.944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3.36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0.958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0.778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3.25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0.958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0.611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3.15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1.000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0.500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3.00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1.000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0.278</a:t>
                      </a:r>
                      <a:endParaRPr lang="it-IT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" name="Rettangolo 103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10" grpId="0" animBg="1"/>
      <p:bldP spid="12" grpId="0" animBg="1"/>
      <p:bldP spid="13" grpId="0" animBg="1"/>
      <p:bldP spid="13" grpId="1" animBg="1"/>
      <p:bldP spid="16" grpId="0" animBg="1"/>
      <p:bldP spid="17" grpId="0" animBg="1"/>
      <p:bldP spid="17" grpId="1" animBg="1"/>
      <p:bldP spid="20" grpId="0" animBg="1"/>
      <p:bldP spid="21" grpId="0" animBg="1"/>
      <p:bldP spid="21" grpId="1" animBg="1"/>
      <p:bldP spid="24" grpId="0" animBg="1"/>
      <p:bldP spid="25" grpId="0" animBg="1"/>
      <p:bldP spid="25" grpId="1" animBg="1"/>
      <p:bldP spid="28" grpId="0" animBg="1"/>
      <p:bldP spid="29" grpId="0" animBg="1"/>
      <p:bldP spid="29" grpId="1" animBg="1"/>
      <p:bldP spid="32" grpId="0" animBg="1"/>
      <p:bldP spid="33" grpId="0" animBg="1"/>
      <p:bldP spid="33" grpId="1" animBg="1"/>
      <p:bldP spid="36" grpId="0" animBg="1"/>
      <p:bldP spid="37" grpId="0" animBg="1"/>
      <p:bldP spid="37" grpId="1" animBg="1"/>
      <p:bldP spid="40" grpId="0" animBg="1"/>
      <p:bldP spid="41" grpId="0" animBg="1"/>
      <p:bldP spid="41" grpId="1" animBg="1"/>
      <p:bldP spid="44" grpId="0" animBg="1"/>
      <p:bldP spid="45" grpId="0" animBg="1"/>
      <p:bldP spid="45" grpId="1" animBg="1"/>
      <p:bldP spid="48" grpId="0" animBg="1"/>
      <p:bldP spid="58" grpId="0" animBg="1"/>
      <p:bldP spid="66" grpId="0"/>
      <p:bldP spid="67" grpId="0"/>
      <p:bldP spid="68" grpId="0"/>
      <p:bldP spid="69" grpId="0"/>
      <p:bldP spid="69" grpId="1"/>
      <p:bldP spid="72" grpId="0"/>
      <p:bldP spid="73" grpId="0"/>
      <p:bldP spid="73" grpId="1"/>
      <p:bldP spid="76" grpId="0"/>
      <p:bldP spid="77" grpId="0"/>
      <p:bldP spid="77" grpId="1"/>
      <p:bldP spid="80" grpId="0"/>
      <p:bldP spid="81" grpId="0"/>
      <p:bldP spid="81" grpId="1"/>
      <p:bldP spid="84" grpId="0"/>
      <p:bldP spid="85" grpId="0"/>
      <p:bldP spid="85" grpId="1"/>
      <p:bldP spid="88" grpId="0"/>
      <p:bldP spid="89" grpId="0"/>
      <p:bldP spid="89" grpId="1"/>
      <p:bldP spid="92" grpId="0"/>
      <p:bldP spid="93" grpId="0"/>
      <p:bldP spid="93" grpId="1"/>
      <p:bldP spid="96" grpId="0"/>
      <p:bldP spid="97" grpId="0"/>
      <p:bldP spid="97" grpId="1"/>
      <p:bldP spid="100" grpId="0"/>
      <p:bldP spid="101" grpId="0"/>
      <p:bldP spid="10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4727848" y="908720"/>
            <a:ext cx="6008216" cy="5733669"/>
            <a:chOff x="4727848" y="908720"/>
            <a:chExt cx="6008216" cy="5733669"/>
          </a:xfrm>
        </p:grpSpPr>
        <p:graphicFrame>
          <p:nvGraphicFramePr>
            <p:cNvPr id="7" name="Grafico 6"/>
            <p:cNvGraphicFramePr/>
            <p:nvPr>
              <p:extLst>
                <p:ext uri="{D42A27DB-BD31-4B8C-83A1-F6EECF244321}">
                  <p14:modId xmlns="" xmlns:p14="http://schemas.microsoft.com/office/powerpoint/2010/main" val="3940145411"/>
                </p:ext>
              </p:extLst>
            </p:nvPr>
          </p:nvGraphicFramePr>
          <p:xfrm>
            <a:off x="4727848" y="908720"/>
            <a:ext cx="5936208" cy="5733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CasellaDiTesto 1"/>
            <p:cNvSpPr txBox="1"/>
            <p:nvPr/>
          </p:nvSpPr>
          <p:spPr>
            <a:xfrm>
              <a:off x="5479480" y="5805264"/>
              <a:ext cx="52565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75200"/>
              <a:r>
                <a:rPr lang="it-IT" dirty="0" smtClean="0"/>
                <a:t>1.0	0.9	0.8	0.7	0.6	0.5	0.4	0.3	0.2	0.1	0.0</a:t>
              </a:r>
              <a:endParaRPr lang="it-IT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5479480" y="6184074"/>
              <a:ext cx="52565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475200"/>
              <a:r>
                <a:rPr lang="it-IT" b="1" i="1" dirty="0" err="1" smtClean="0"/>
                <a:t>Specificity</a:t>
              </a:r>
              <a:endParaRPr lang="it-IT" b="1" i="1" dirty="0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56320" y="170080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we</a:t>
            </a:r>
            <a:r>
              <a:rPr lang="it-IT" sz="2200" dirty="0" smtClean="0"/>
              <a:t> do the </a:t>
            </a:r>
            <a:r>
              <a:rPr lang="it-IT" sz="2200" dirty="0" err="1" smtClean="0"/>
              <a:t>same</a:t>
            </a:r>
            <a:r>
              <a:rPr lang="it-IT" sz="2200" dirty="0" smtClean="0"/>
              <a:t> for </a:t>
            </a:r>
            <a:r>
              <a:rPr lang="it-IT" sz="2200" dirty="0" err="1" smtClean="0"/>
              <a:t>all</a:t>
            </a:r>
            <a:r>
              <a:rPr lang="it-IT" sz="2200" dirty="0" smtClean="0"/>
              <a:t> the </a:t>
            </a:r>
            <a:r>
              <a:rPr lang="it-IT" sz="2200" dirty="0" err="1" smtClean="0"/>
              <a:t>possible</a:t>
            </a:r>
            <a:r>
              <a:rPr lang="it-IT" sz="2200" dirty="0" smtClean="0"/>
              <a:t> </a:t>
            </a:r>
            <a:r>
              <a:rPr lang="it-IT" sz="2200" dirty="0" err="1" smtClean="0"/>
              <a:t>cut</a:t>
            </a:r>
            <a:r>
              <a:rPr lang="it-IT" sz="2200" dirty="0" smtClean="0"/>
              <a:t>-off </a:t>
            </a:r>
            <a:r>
              <a:rPr lang="it-IT" sz="2200" dirty="0" err="1" smtClean="0"/>
              <a:t>values</a:t>
            </a:r>
            <a:endParaRPr lang="it-IT" sz="2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 </a:t>
            </a:r>
            <a:r>
              <a:rPr lang="it-IT" dirty="0" err="1"/>
              <a:t>Summary</a:t>
            </a:r>
            <a:r>
              <a:rPr lang="it-IT" dirty="0"/>
              <a:t> of </a:t>
            </a:r>
            <a:r>
              <a:rPr lang="it-IT" dirty="0" err="1"/>
              <a:t>thresholds</a:t>
            </a:r>
            <a:r>
              <a:rPr lang="it-IT" dirty="0"/>
              <a:t> - </a:t>
            </a:r>
            <a:r>
              <a:rPr lang="it-IT" dirty="0" err="1"/>
              <a:t>Graphic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5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839416" y="908720"/>
            <a:ext cx="6008216" cy="5733669"/>
            <a:chOff x="2032000" y="404664"/>
            <a:chExt cx="6008216" cy="5733669"/>
          </a:xfrm>
        </p:grpSpPr>
        <p:graphicFrame>
          <p:nvGraphicFramePr>
            <p:cNvPr id="7" name="Grafico 6"/>
            <p:cNvGraphicFramePr/>
            <p:nvPr>
              <p:extLst>
                <p:ext uri="{D42A27DB-BD31-4B8C-83A1-F6EECF244321}">
                  <p14:modId xmlns="" xmlns:p14="http://schemas.microsoft.com/office/powerpoint/2010/main" val="3444850445"/>
                </p:ext>
              </p:extLst>
            </p:nvPr>
          </p:nvGraphicFramePr>
          <p:xfrm>
            <a:off x="2032000" y="404664"/>
            <a:ext cx="5936208" cy="5733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CasellaDiTesto 1"/>
            <p:cNvSpPr txBox="1"/>
            <p:nvPr/>
          </p:nvSpPr>
          <p:spPr>
            <a:xfrm>
              <a:off x="2783632" y="5301208"/>
              <a:ext cx="52565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75200"/>
              <a:r>
                <a:rPr lang="it-IT" dirty="0" smtClean="0"/>
                <a:t>1.0	0.9	0.8	0.7	0.6	0.5	0.4	0.3	0.2	0.1	0.0</a:t>
              </a:r>
              <a:endParaRPr lang="it-IT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783632" y="5680018"/>
              <a:ext cx="52565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475200"/>
              <a:r>
                <a:rPr lang="it-IT" b="1" i="1" dirty="0" err="1" smtClean="0"/>
                <a:t>Specificity</a:t>
              </a:r>
              <a:endParaRPr lang="it-IT" b="1" i="1" dirty="0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32104" y="1834038"/>
            <a:ext cx="500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curve is </a:t>
            </a:r>
            <a:r>
              <a:rPr lang="en-US" sz="2400" b="1" dirty="0" smtClean="0"/>
              <a:t>known as the Receiver </a:t>
            </a:r>
            <a:r>
              <a:rPr lang="en-US" sz="2400" b="1" dirty="0"/>
              <a:t>Operating  Characteristic (ROC) curve.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8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>
            <p:extLst>
              <p:ext uri="{D42A27DB-BD31-4B8C-83A1-F6EECF244321}">
                <p14:modId xmlns="" xmlns:p14="http://schemas.microsoft.com/office/powerpoint/2010/main" val="187363687"/>
              </p:ext>
            </p:extLst>
          </p:nvPr>
        </p:nvGraphicFramePr>
        <p:xfrm>
          <a:off x="1703512" y="863683"/>
          <a:ext cx="5936208" cy="573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455144" y="5760227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75200"/>
            <a:r>
              <a:rPr lang="it-IT" dirty="0" smtClean="0"/>
              <a:t>1.0	0.9	0.8	0.7	0.6	0.5	0.4	0.3	0.2	0.1	0.0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55144" y="6139037"/>
            <a:ext cx="5256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75200"/>
            <a:r>
              <a:rPr lang="it-IT" b="1" i="1" dirty="0" err="1" smtClean="0"/>
              <a:t>Specificity</a:t>
            </a:r>
            <a:endParaRPr lang="it-IT" b="1" i="1" dirty="0"/>
          </a:p>
        </p:txBody>
      </p:sp>
      <p:sp>
        <p:nvSpPr>
          <p:cNvPr id="6" name="Ovale 5"/>
          <p:cNvSpPr/>
          <p:nvPr/>
        </p:nvSpPr>
        <p:spPr>
          <a:xfrm>
            <a:off x="3654624" y="1151715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897729" y="1315569"/>
            <a:ext cx="1336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cut</a:t>
            </a:r>
            <a:r>
              <a:rPr lang="it-IT" dirty="0" smtClean="0"/>
              <a:t>-off: 3.36</a:t>
            </a:r>
          </a:p>
          <a:p>
            <a:r>
              <a:rPr lang="it-IT" dirty="0" err="1" smtClean="0"/>
              <a:t>Sens</a:t>
            </a:r>
            <a:r>
              <a:rPr lang="it-IT" dirty="0" smtClean="0"/>
              <a:t>=0.958</a:t>
            </a:r>
          </a:p>
          <a:p>
            <a:r>
              <a:rPr lang="it-IT" dirty="0" err="1" smtClean="0"/>
              <a:t>Spec</a:t>
            </a:r>
            <a:r>
              <a:rPr lang="it-IT" dirty="0" smtClean="0"/>
              <a:t>=0.778</a:t>
            </a:r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2856984" y="2087819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056681" y="2477476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cut</a:t>
            </a:r>
            <a:r>
              <a:rPr lang="it-IT" dirty="0" smtClean="0"/>
              <a:t>-off: 3.59</a:t>
            </a:r>
          </a:p>
          <a:p>
            <a:r>
              <a:rPr lang="it-IT" dirty="0" smtClean="0"/>
              <a:t>Sens=0.625</a:t>
            </a:r>
          </a:p>
          <a:p>
            <a:r>
              <a:rPr lang="it-IT" dirty="0" smtClean="0"/>
              <a:t>Spec=0.944</a:t>
            </a:r>
            <a:endParaRPr lang="it-IT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1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>
            <p:extLst>
              <p:ext uri="{D42A27DB-BD31-4B8C-83A1-F6EECF244321}">
                <p14:modId xmlns="" xmlns:p14="http://schemas.microsoft.com/office/powerpoint/2010/main" val="3340424155"/>
              </p:ext>
            </p:extLst>
          </p:nvPr>
        </p:nvGraphicFramePr>
        <p:xfrm>
          <a:off x="191344" y="767495"/>
          <a:ext cx="655272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8168" y="4592628"/>
            <a:ext cx="4101817" cy="108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10928" y="5733256"/>
            <a:ext cx="6521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17550"/>
            <a:r>
              <a:rPr lang="it-IT" dirty="0" smtClean="0"/>
              <a:t>1.0      0.9     0.8      0.7      0.6     0.5     0.4      0.3      0.2     0.1       0</a:t>
            </a:r>
            <a:endParaRPr lang="it-IT" dirty="0"/>
          </a:p>
        </p:txBody>
      </p:sp>
      <p:grpSp>
        <p:nvGrpSpPr>
          <p:cNvPr id="4" name="Gruppo 13"/>
          <p:cNvGrpSpPr/>
          <p:nvPr/>
        </p:nvGrpSpPr>
        <p:grpSpPr>
          <a:xfrm>
            <a:off x="788243" y="986994"/>
            <a:ext cx="5739805" cy="4697705"/>
            <a:chOff x="593168" y="228420"/>
            <a:chExt cx="7075092" cy="4697705"/>
          </a:xfrm>
        </p:grpSpPr>
        <p:sp>
          <p:nvSpPr>
            <p:cNvPr id="15" name="Rettangolo 14"/>
            <p:cNvSpPr/>
            <p:nvPr/>
          </p:nvSpPr>
          <p:spPr>
            <a:xfrm>
              <a:off x="3552324" y="228420"/>
              <a:ext cx="4115936" cy="46977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174240" y="422730"/>
              <a:ext cx="1385704" cy="44964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183680" y="815160"/>
              <a:ext cx="990560" cy="41014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989330" y="1392979"/>
              <a:ext cx="194350" cy="35236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791210" y="2368344"/>
              <a:ext cx="209550" cy="25469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593168" y="3357406"/>
              <a:ext cx="205661" cy="15566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1" name="Triangolo rettangolo 20"/>
            <p:cNvSpPr/>
            <p:nvPr/>
          </p:nvSpPr>
          <p:spPr>
            <a:xfrm rot="-5400000">
              <a:off x="794068" y="2174981"/>
              <a:ext cx="194310" cy="196215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960096" y="1184022"/>
            <a:ext cx="4946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The area under the ROC curve (AUC) </a:t>
            </a:r>
            <a:r>
              <a:rPr lang="it-IT" sz="2200" dirty="0" err="1" smtClean="0"/>
              <a:t>is</a:t>
            </a:r>
            <a:r>
              <a:rPr lang="it-IT" sz="2200" dirty="0" smtClean="0"/>
              <a:t> a (</a:t>
            </a:r>
            <a:r>
              <a:rPr lang="it-IT" sz="2200" dirty="0" err="1" smtClean="0"/>
              <a:t>summary</a:t>
            </a:r>
            <a:r>
              <a:rPr lang="it-IT" sz="2200" dirty="0" smtClean="0"/>
              <a:t>) </a:t>
            </a:r>
            <a:r>
              <a:rPr lang="it-IT" sz="2200" dirty="0" err="1" smtClean="0"/>
              <a:t>measure</a:t>
            </a:r>
            <a:r>
              <a:rPr lang="it-IT" sz="2200" dirty="0" smtClean="0"/>
              <a:t> of </a:t>
            </a:r>
            <a:r>
              <a:rPr lang="it-IT" sz="2200" dirty="0" err="1" smtClean="0"/>
              <a:t>diagnostic</a:t>
            </a:r>
            <a:r>
              <a:rPr lang="it-IT" sz="2200" dirty="0" smtClean="0"/>
              <a:t> </a:t>
            </a:r>
            <a:r>
              <a:rPr lang="it-IT" sz="2200" dirty="0" err="1" smtClean="0"/>
              <a:t>accuracy</a:t>
            </a:r>
            <a:endParaRPr lang="it-IT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19736" y="3068960"/>
            <a:ext cx="182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AUC=0.937</a:t>
            </a:r>
            <a:endParaRPr lang="it-IT" sz="28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960096" y="2720292"/>
            <a:ext cx="494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AUC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a </a:t>
            </a:r>
            <a:r>
              <a:rPr lang="it-IT" sz="2400" b="1" dirty="0" err="1" smtClean="0"/>
              <a:t>measure</a:t>
            </a:r>
            <a:r>
              <a:rPr lang="it-IT" sz="2400" b="1" dirty="0" smtClean="0"/>
              <a:t> of the </a:t>
            </a:r>
            <a:r>
              <a:rPr lang="it-IT" sz="2400" b="1" dirty="0" err="1" smtClean="0"/>
              <a:t>ability</a:t>
            </a:r>
            <a:r>
              <a:rPr lang="it-IT" sz="2400" b="1" dirty="0" smtClean="0"/>
              <a:t> of the </a:t>
            </a:r>
            <a:r>
              <a:rPr lang="it-IT" sz="2400" b="1" dirty="0" err="1" smtClean="0"/>
              <a:t>continuous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index</a:t>
            </a:r>
            <a:r>
              <a:rPr lang="it-IT" sz="2400" b="1" dirty="0" smtClean="0"/>
              <a:t> test to discriminate </a:t>
            </a:r>
            <a:r>
              <a:rPr lang="it-IT" sz="2400" b="1" dirty="0" err="1" smtClean="0"/>
              <a:t>between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diseased</a:t>
            </a:r>
            <a:r>
              <a:rPr lang="it-IT" sz="2400" b="1" dirty="0" smtClean="0"/>
              <a:t> and non </a:t>
            </a:r>
            <a:r>
              <a:rPr lang="it-IT" sz="2400" b="1" dirty="0" err="1" smtClean="0"/>
              <a:t>diseased</a:t>
            </a:r>
            <a:endParaRPr lang="it-IT" sz="2400" b="1" dirty="0"/>
          </a:p>
        </p:txBody>
      </p:sp>
      <p:sp>
        <p:nvSpPr>
          <p:cNvPr id="24" name="Rettangolo 23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6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rcRect r="8862"/>
          <a:stretch>
            <a:fillRect/>
          </a:stretch>
        </p:blipFill>
        <p:spPr>
          <a:xfrm>
            <a:off x="191976" y="1267859"/>
            <a:ext cx="5183944" cy="518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3" r="48616"/>
          <a:stretch/>
        </p:blipFill>
        <p:spPr>
          <a:xfrm>
            <a:off x="7176120" y="1772816"/>
            <a:ext cx="4680520" cy="446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1055440" y="899428"/>
            <a:ext cx="23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Inidividual</a:t>
            </a:r>
            <a:r>
              <a:rPr lang="it-IT" dirty="0" smtClean="0"/>
              <a:t> </a:t>
            </a:r>
            <a:r>
              <a:rPr lang="it-IT" dirty="0" err="1" smtClean="0"/>
              <a:t>patients</a:t>
            </a:r>
            <a:r>
              <a:rPr lang="it-IT" dirty="0" smtClean="0"/>
              <a:t> plot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544272" y="1021548"/>
            <a:ext cx="9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Box plot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rcRect r="8862"/>
          <a:stretch>
            <a:fillRect/>
          </a:stretch>
        </p:blipFill>
        <p:spPr>
          <a:xfrm rot="16200000">
            <a:off x="192562" y="1267543"/>
            <a:ext cx="5183944" cy="518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269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/>
          <a:srcRect b="3990"/>
          <a:stretch/>
        </p:blipFill>
        <p:spPr>
          <a:xfrm>
            <a:off x="2315683" y="1190825"/>
            <a:ext cx="7560633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495992" y="5805264"/>
            <a:ext cx="9200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HVPG vs LS for a Target </a:t>
            </a:r>
            <a:r>
              <a:rPr lang="it-IT" sz="2400" dirty="0" err="1" smtClean="0"/>
              <a:t>Condition</a:t>
            </a:r>
            <a:r>
              <a:rPr lang="it-IT" sz="2400" dirty="0" smtClean="0"/>
              <a:t>: </a:t>
            </a:r>
            <a:r>
              <a:rPr lang="it-IT" sz="2400" dirty="0" err="1" smtClean="0"/>
              <a:t>which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the </a:t>
            </a:r>
            <a:r>
              <a:rPr lang="it-IT" sz="2400" dirty="0" err="1" smtClean="0"/>
              <a:t>higher</a:t>
            </a:r>
            <a:r>
              <a:rPr lang="it-IT" sz="2400" dirty="0" smtClean="0"/>
              <a:t> AUC?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29653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609872"/>
            <a:ext cx="467741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/>
          <a:srcRect l="7975" r="10288"/>
          <a:stretch/>
        </p:blipFill>
        <p:spPr>
          <a:xfrm>
            <a:off x="7320136" y="1609872"/>
            <a:ext cx="442849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47598" y="807095"/>
            <a:ext cx="12097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31F1F"/>
                </a:solidFill>
                <a:latin typeface="+mj-lt"/>
              </a:rPr>
              <a:t>Platelet count/spleen diameter ratio: proposal </a:t>
            </a:r>
            <a:r>
              <a:rPr lang="en-US" sz="1200" i="1" dirty="0" smtClean="0">
                <a:solidFill>
                  <a:srgbClr val="231F1F"/>
                </a:solidFill>
                <a:latin typeface="+mj-lt"/>
              </a:rPr>
              <a:t>and validation </a:t>
            </a:r>
            <a:r>
              <a:rPr lang="en-US" sz="1200" i="1" dirty="0">
                <a:solidFill>
                  <a:srgbClr val="231F1F"/>
                </a:solidFill>
                <a:latin typeface="+mj-lt"/>
              </a:rPr>
              <a:t>of a non-invasive parameter to predict </a:t>
            </a:r>
            <a:r>
              <a:rPr lang="en-US" sz="1200" i="1" dirty="0" smtClean="0">
                <a:solidFill>
                  <a:srgbClr val="231F1F"/>
                </a:solidFill>
                <a:latin typeface="+mj-lt"/>
              </a:rPr>
              <a:t>the presence </a:t>
            </a:r>
            <a:r>
              <a:rPr lang="en-US" sz="1200" i="1" dirty="0">
                <a:solidFill>
                  <a:srgbClr val="231F1F"/>
                </a:solidFill>
                <a:latin typeface="+mj-lt"/>
              </a:rPr>
              <a:t>of </a:t>
            </a:r>
            <a:r>
              <a:rPr lang="en-US" sz="1200" i="1" dirty="0" err="1">
                <a:solidFill>
                  <a:srgbClr val="231F1F"/>
                </a:solidFill>
                <a:latin typeface="+mj-lt"/>
              </a:rPr>
              <a:t>oesophageal</a:t>
            </a:r>
            <a:r>
              <a:rPr lang="en-US" sz="1200" i="1" dirty="0">
                <a:solidFill>
                  <a:srgbClr val="231F1F"/>
                </a:solidFill>
                <a:latin typeface="+mj-lt"/>
              </a:rPr>
              <a:t> varices in patients with </a:t>
            </a:r>
            <a:r>
              <a:rPr lang="en-US" sz="1200" i="1" dirty="0" smtClean="0">
                <a:solidFill>
                  <a:srgbClr val="231F1F"/>
                </a:solidFill>
                <a:latin typeface="+mj-lt"/>
              </a:rPr>
              <a:t>liver cirrhosis</a:t>
            </a:r>
            <a:r>
              <a:rPr lang="en-US" sz="1200" i="1" dirty="0" smtClean="0">
                <a:latin typeface="+mj-lt"/>
              </a:rPr>
              <a:t>   </a:t>
            </a:r>
            <a:r>
              <a:rPr lang="it-IT" sz="1200" i="1" dirty="0" err="1" smtClean="0">
                <a:latin typeface="+mj-lt"/>
              </a:rPr>
              <a:t>Gut</a:t>
            </a:r>
            <a:r>
              <a:rPr lang="it-IT" sz="1200" i="1" dirty="0" smtClean="0">
                <a:latin typeface="+mj-lt"/>
              </a:rPr>
              <a:t> </a:t>
            </a:r>
            <a:r>
              <a:rPr lang="it-IT" sz="1200" i="1" dirty="0">
                <a:latin typeface="+mj-lt"/>
              </a:rPr>
              <a:t>2003;52:1200–1205 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4799856" y="3212976"/>
            <a:ext cx="2088232" cy="79208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201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956600" y="1484785"/>
            <a:ext cx="63430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The perfect test: sensitivity and specificity both 100%.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3633002" y="2132856"/>
            <a:ext cx="4925995" cy="4310246"/>
            <a:chOff x="3633002" y="2132856"/>
            <a:chExt cx="4925995" cy="431024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3002" y="2132856"/>
              <a:ext cx="4925995" cy="4310246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4151784" y="5877272"/>
              <a:ext cx="440721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it-IT" sz="1400" dirty="0" smtClean="0"/>
                <a:t>1.0     0.9     0.8    0.7     0.6    0.5    0.4     0.3    0.2    0.1      0    </a:t>
              </a:r>
              <a:endParaRPr lang="it-IT" sz="1400" dirty="0"/>
            </a:p>
          </p:txBody>
        </p:sp>
      </p:grpSp>
      <p:sp>
        <p:nvSpPr>
          <p:cNvPr id="7" name="Ovale 6"/>
          <p:cNvSpPr/>
          <p:nvPr/>
        </p:nvSpPr>
        <p:spPr>
          <a:xfrm>
            <a:off x="4262463" y="220781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3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4328" y="2348080"/>
            <a:ext cx="4919898" cy="43102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16931" y="1845185"/>
            <a:ext cx="4729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The worthless test … like flipping a coin.</a:t>
            </a:r>
          </a:p>
        </p:txBody>
      </p:sp>
      <p:pic>
        <p:nvPicPr>
          <p:cNvPr id="71682" name="Picture 2" descr="http://www.eagleonline.com/wp-content/uploads/Flip-a-co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0840" y="3214844"/>
            <a:ext cx="2124987" cy="3240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528048" y="2277233"/>
            <a:ext cx="3995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LR+=1 for each point of the curve</a:t>
            </a:r>
          </a:p>
          <a:p>
            <a:r>
              <a:rPr lang="en-US" sz="2200" dirty="0"/>
              <a:t>LR -=1 for each point of the curve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104112" y="1917193"/>
            <a:ext cx="3113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/>
              <a:t>What is </a:t>
            </a:r>
            <a:r>
              <a:rPr lang="en-US" sz="2200" b="1" dirty="0"/>
              <a:t>the value of LRs?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4328" y="2348080"/>
            <a:ext cx="4919898" cy="431024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904811" y="6094236"/>
            <a:ext cx="44072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it-IT" sz="1400" dirty="0" smtClean="0"/>
              <a:t>1.0     0.9     0.8    0.7     0.6    0.5    0.4     0.3    0.2    0.1      0    </a:t>
            </a:r>
            <a:endParaRPr lang="it-IT" sz="1400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1811992" y="2564904"/>
            <a:ext cx="42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>
            <a:spLocks noChangeAspect="1"/>
          </p:cNvSpPr>
          <p:nvPr/>
        </p:nvSpPr>
        <p:spPr>
          <a:xfrm>
            <a:off x="3648954" y="452987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4857200" y="347593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5665604" y="278539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22"/>
          <p:cNvCxnSpPr/>
          <p:nvPr/>
        </p:nvCxnSpPr>
        <p:spPr>
          <a:xfrm>
            <a:off x="6023992" y="2564904"/>
            <a:ext cx="0" cy="356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91344" y="919296"/>
            <a:ext cx="6591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 new index test with sensitivity 99% </a:t>
            </a:r>
            <a:r>
              <a:rPr lang="en-US" sz="2200" dirty="0"/>
              <a:t>and specificity </a:t>
            </a:r>
            <a:r>
              <a:rPr lang="en-US" sz="2200" dirty="0" smtClean="0"/>
              <a:t>1%.</a:t>
            </a:r>
            <a:endParaRPr lang="en-US" sz="2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908881" y="914024"/>
            <a:ext cx="32628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Is that test </a:t>
            </a:r>
            <a:r>
              <a:rPr lang="en-US" sz="2200" smtClean="0"/>
              <a:t>useful for … </a:t>
            </a:r>
            <a:r>
              <a:rPr lang="en-US" sz="2200" dirty="0" smtClean="0"/>
              <a:t>… ?</a:t>
            </a:r>
            <a:endParaRPr lang="en-US" sz="2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487488" y="2348880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0.99</a:t>
            </a:r>
            <a:endParaRPr lang="it-IT" sz="16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835484" y="6042774"/>
            <a:ext cx="5485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0.01</a:t>
            </a:r>
            <a:endParaRPr lang="it-IT" sz="1600" b="1" dirty="0"/>
          </a:p>
        </p:txBody>
      </p:sp>
      <p:sp>
        <p:nvSpPr>
          <p:cNvPr id="27" name="Rettangolo 26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8" name="Ovale 17"/>
          <p:cNvSpPr>
            <a:spLocks noChangeAspect="1"/>
          </p:cNvSpPr>
          <p:nvPr/>
        </p:nvSpPr>
        <p:spPr>
          <a:xfrm>
            <a:off x="5928648" y="2534872"/>
            <a:ext cx="144000" cy="14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951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  <p:bldP spid="13" grpId="0" animBg="1"/>
      <p:bldP spid="15" grpId="0" animBg="1"/>
      <p:bldP spid="25" grpId="0"/>
      <p:bldP spid="26" grpId="0"/>
      <p:bldP spid="24" grpId="0" animBg="1"/>
      <p:bldP spid="28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2" cstate="print"/>
          <a:srcRect l="8140" t="27138" r="2303" b="1871"/>
          <a:stretch/>
        </p:blipFill>
        <p:spPr>
          <a:xfrm>
            <a:off x="5375920" y="3789040"/>
            <a:ext cx="5544616" cy="263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ttangolo 27"/>
          <p:cNvSpPr/>
          <p:nvPr/>
        </p:nvSpPr>
        <p:spPr>
          <a:xfrm>
            <a:off x="5375920" y="4653136"/>
            <a:ext cx="5544616" cy="158417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62150" y="4738288"/>
            <a:ext cx="41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Spleen </a:t>
            </a:r>
            <a:r>
              <a:rPr lang="it-IT" dirty="0" err="1" smtClean="0"/>
              <a:t>stiffness</a:t>
            </a:r>
            <a:r>
              <a:rPr lang="it-IT" dirty="0" smtClean="0"/>
              <a:t>: </a:t>
            </a:r>
            <a:r>
              <a:rPr lang="it-IT" dirty="0" err="1" smtClean="0"/>
              <a:t>continuous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A </a:t>
            </a:r>
            <a:r>
              <a:rPr lang="it-IT" dirty="0" err="1"/>
              <a:t>diagnostic</a:t>
            </a:r>
            <a:r>
              <a:rPr lang="it-IT" dirty="0"/>
              <a:t> </a:t>
            </a:r>
            <a:r>
              <a:rPr lang="it-IT" dirty="0" err="1"/>
              <a:t>accuracy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: spleen </a:t>
            </a:r>
            <a:r>
              <a:rPr lang="it-IT" dirty="0" err="1"/>
              <a:t>sriffness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4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84" y="1065977"/>
            <a:ext cx="4398675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/>
          <a:srcRect l="3820" t="12616"/>
          <a:stretch/>
        </p:blipFill>
        <p:spPr>
          <a:xfrm>
            <a:off x="5663952" y="3390566"/>
            <a:ext cx="5773758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5951984" y="1844824"/>
            <a:ext cx="386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Reading the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of a </a:t>
            </a:r>
            <a:r>
              <a:rPr lang="it-IT" sz="2400" dirty="0" err="1" smtClean="0"/>
              <a:t>study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1997690" y="794011"/>
            <a:ext cx="8952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31F20"/>
                </a:solidFill>
                <a:latin typeface="+mj-lt"/>
              </a:rPr>
              <a:t>Correlation of platelets count with </a:t>
            </a:r>
            <a:r>
              <a:rPr lang="en-US" sz="1200" i="1" dirty="0" smtClean="0">
                <a:solidFill>
                  <a:srgbClr val="231F20"/>
                </a:solidFill>
                <a:latin typeface="+mj-lt"/>
              </a:rPr>
              <a:t>endoscopic findings </a:t>
            </a:r>
            <a:r>
              <a:rPr lang="en-US" sz="1200" i="1" dirty="0">
                <a:solidFill>
                  <a:srgbClr val="231F20"/>
                </a:solidFill>
                <a:latin typeface="+mj-lt"/>
              </a:rPr>
              <a:t>in a cohort of Egyptian patients </a:t>
            </a:r>
            <a:r>
              <a:rPr lang="en-US" sz="1200" i="1" dirty="0" smtClean="0">
                <a:solidFill>
                  <a:srgbClr val="231F20"/>
                </a:solidFill>
                <a:latin typeface="+mj-lt"/>
              </a:rPr>
              <a:t>with liver </a:t>
            </a:r>
            <a:r>
              <a:rPr lang="en-US" sz="1200" i="1" dirty="0">
                <a:solidFill>
                  <a:srgbClr val="231F20"/>
                </a:solidFill>
                <a:latin typeface="+mj-lt"/>
              </a:rPr>
              <a:t>cirrhosis</a:t>
            </a:r>
            <a:r>
              <a:rPr lang="en-US" sz="1200" i="1" dirty="0">
                <a:latin typeface="+mj-lt"/>
              </a:rPr>
              <a:t> </a:t>
            </a:r>
            <a:r>
              <a:rPr lang="it-IT" sz="1200" i="1" dirty="0">
                <a:latin typeface="+mj-lt"/>
              </a:rPr>
              <a:t>Medicine (2016) 95:23 </a:t>
            </a:r>
          </a:p>
        </p:txBody>
      </p:sp>
    </p:spTree>
    <p:extLst>
      <p:ext uri="{BB962C8B-B14F-4D97-AF65-F5344CB8AC3E}">
        <p14:creationId xmlns="" xmlns:p14="http://schemas.microsoft.com/office/powerpoint/2010/main" val="25181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l="8520" t="12501" r="1704" b="-11"/>
          <a:stretch/>
        </p:blipFill>
        <p:spPr>
          <a:xfrm>
            <a:off x="2063552" y="1844824"/>
            <a:ext cx="9159429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284851" y="836712"/>
            <a:ext cx="2549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/>
              <a:t>Reading a ROC curve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4851" y="1267599"/>
            <a:ext cx="3188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/>
              <a:t>Choosing</a:t>
            </a:r>
            <a:r>
              <a:rPr lang="it-IT" sz="2200" dirty="0" smtClean="0"/>
              <a:t> the </a:t>
            </a:r>
            <a:r>
              <a:rPr lang="it-IT" sz="2200" dirty="0" err="1" smtClean="0"/>
              <a:t>cut</a:t>
            </a:r>
            <a:r>
              <a:rPr lang="it-IT" sz="2200" dirty="0" smtClean="0"/>
              <a:t>-off </a:t>
            </a:r>
            <a:r>
              <a:rPr lang="it-IT" sz="2200" dirty="0" err="1" smtClean="0"/>
              <a:t>value</a:t>
            </a:r>
            <a:endParaRPr lang="it-IT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The ROC curve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25624" y="4326196"/>
            <a:ext cx="1164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Assess if the test is (and how much is) useful to rule-in or to rule-out the target condition.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5624" y="1628801"/>
            <a:ext cx="1114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ROC curve as a summary of the pairs (sensitivity, specificity) at each cut-off.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07368" y="2886036"/>
            <a:ext cx="1114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not give too much importance to the value of AUC: “read” the whole curve.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9112" y="5622340"/>
            <a:ext cx="1114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AUC may be useful to compare the overall accuracy of two or more tests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Take home </a:t>
            </a:r>
            <a:r>
              <a:rPr lang="it-IT" dirty="0" err="1"/>
              <a:t>points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5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t="3698"/>
          <a:stretch/>
        </p:blipFill>
        <p:spPr>
          <a:xfrm>
            <a:off x="1631504" y="802302"/>
            <a:ext cx="8210762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Rettangolo 6"/>
          <p:cNvSpPr/>
          <p:nvPr/>
        </p:nvSpPr>
        <p:spPr>
          <a:xfrm>
            <a:off x="2711624" y="1018326"/>
            <a:ext cx="5976664" cy="288147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711624" y="3948566"/>
            <a:ext cx="5976664" cy="2162111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899939" y="1088602"/>
            <a:ext cx="854465" cy="4308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Test +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872689" y="5345842"/>
            <a:ext cx="854465" cy="4308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Test –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5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/>
          <a:srcRect t="3698"/>
          <a:stretch/>
        </p:blipFill>
        <p:spPr>
          <a:xfrm>
            <a:off x="1631504" y="802302"/>
            <a:ext cx="8210762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2669949" y="946318"/>
            <a:ext cx="6882435" cy="5220718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/>
          <a:srcRect l="65673" t="3698" r="22049"/>
          <a:stretch/>
        </p:blipFill>
        <p:spPr>
          <a:xfrm>
            <a:off x="7032104" y="802302"/>
            <a:ext cx="1008112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7" name="CasellaDiTesto 16"/>
          <p:cNvSpPr txBox="1"/>
          <p:nvPr/>
        </p:nvSpPr>
        <p:spPr>
          <a:xfrm>
            <a:off x="2899939" y="1088602"/>
            <a:ext cx="854465" cy="4308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Test +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52003" y="4978766"/>
            <a:ext cx="1769202" cy="830997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23/24 test +</a:t>
            </a:r>
          </a:p>
          <a:p>
            <a:r>
              <a:rPr lang="it-IT" dirty="0"/>
              <a:t>  1/24 test –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72689" y="5345842"/>
            <a:ext cx="854465" cy="4308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Test –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624392" y="1156102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23/24=95.8%</a:t>
            </a:r>
            <a:endParaRPr lang="it-IT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7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uiExpand="1" build="p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/>
          <a:srcRect t="3698"/>
          <a:stretch/>
        </p:blipFill>
        <p:spPr>
          <a:xfrm>
            <a:off x="1631504" y="802302"/>
            <a:ext cx="8210762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2669949" y="946318"/>
            <a:ext cx="6882435" cy="5220718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/>
          <a:srcRect l="30595" t="3698" r="58881"/>
          <a:stretch/>
        </p:blipFill>
        <p:spPr>
          <a:xfrm>
            <a:off x="4151784" y="802302"/>
            <a:ext cx="864096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7" name="CasellaDiTesto 16"/>
          <p:cNvSpPr txBox="1"/>
          <p:nvPr/>
        </p:nvSpPr>
        <p:spPr>
          <a:xfrm>
            <a:off x="2899939" y="1088602"/>
            <a:ext cx="854465" cy="4308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Test +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19736" y="1594390"/>
            <a:ext cx="1786836" cy="830997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dirty="0" smtClean="0"/>
              <a:t>  8/36 </a:t>
            </a:r>
            <a:r>
              <a:rPr lang="it-IT" dirty="0"/>
              <a:t>test </a:t>
            </a:r>
            <a:r>
              <a:rPr lang="it-IT" dirty="0" smtClean="0"/>
              <a:t>+</a:t>
            </a:r>
          </a:p>
          <a:p>
            <a:r>
              <a:rPr lang="it-IT" dirty="0" smtClean="0"/>
              <a:t>28/36 test –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72689" y="5345842"/>
            <a:ext cx="854465" cy="4308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Test –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624392" y="1156102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28/36=77.8%</a:t>
            </a: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8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uiExpand="1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/>
          <a:srcRect t="3698"/>
          <a:stretch/>
        </p:blipFill>
        <p:spPr>
          <a:xfrm>
            <a:off x="1631504" y="802302"/>
            <a:ext cx="8210762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7" name="CasellaDiTesto 16"/>
          <p:cNvSpPr txBox="1"/>
          <p:nvPr/>
        </p:nvSpPr>
        <p:spPr>
          <a:xfrm>
            <a:off x="2899939" y="1088602"/>
            <a:ext cx="854465" cy="4308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bg1"/>
                </a:solidFill>
              </a:rPr>
              <a:t>Test +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19736" y="1594390"/>
            <a:ext cx="1786836" cy="830997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dirty="0" smtClean="0"/>
              <a:t>  8/36 </a:t>
            </a:r>
            <a:r>
              <a:rPr lang="it-IT" dirty="0"/>
              <a:t>test </a:t>
            </a:r>
            <a:r>
              <a:rPr lang="it-IT" dirty="0" smtClean="0"/>
              <a:t>+</a:t>
            </a:r>
          </a:p>
          <a:p>
            <a:r>
              <a:rPr lang="it-IT" dirty="0" smtClean="0"/>
              <a:t>28/36 test –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72689" y="5345842"/>
            <a:ext cx="854465" cy="4308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Test –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624392" y="1156102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28/36=77.8%</a:t>
            </a: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52003" y="4978766"/>
            <a:ext cx="1769202" cy="830997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23/24 test +</a:t>
            </a:r>
          </a:p>
          <a:p>
            <a:r>
              <a:rPr lang="it-IT" dirty="0"/>
              <a:t>  1/24 test –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624392" y="836712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23/24=95.8%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575720" y="3068960"/>
            <a:ext cx="48923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FP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824192" y="3068960"/>
            <a:ext cx="500458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TP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75720" y="4221088"/>
            <a:ext cx="538930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TN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824192" y="4221088"/>
            <a:ext cx="527709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FN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Group 8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4844503"/>
              </p:ext>
            </p:extLst>
          </p:nvPr>
        </p:nvGraphicFramePr>
        <p:xfrm>
          <a:off x="4439816" y="2564904"/>
          <a:ext cx="3060080" cy="2324984"/>
        </p:xfrm>
        <a:graphic>
          <a:graphicData uri="http://schemas.openxmlformats.org/drawingml/2006/table">
            <a:tbl>
              <a:tblPr/>
              <a:tblGrid>
                <a:gridCol w="540000"/>
                <a:gridCol w="900000"/>
                <a:gridCol w="900000"/>
                <a:gridCol w="720080"/>
              </a:tblGrid>
              <a:tr h="496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Any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EV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+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3663" algn="l"/>
                        </a:tabLst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23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– 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29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8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Tot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24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858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31504" y="802302"/>
            <a:ext cx="8210762" cy="5760000"/>
            <a:chOff x="1631504" y="548680"/>
            <a:chExt cx="8210762" cy="576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/>
            <a:srcRect t="3698"/>
            <a:stretch/>
          </p:blipFill>
          <p:spPr>
            <a:xfrm>
              <a:off x="1631504" y="548680"/>
              <a:ext cx="8210762" cy="57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3" name="Rettangolo 2"/>
            <p:cNvSpPr/>
            <p:nvPr/>
          </p:nvSpPr>
          <p:spPr>
            <a:xfrm>
              <a:off x="2731944" y="3618736"/>
              <a:ext cx="181338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707255" y="3618736"/>
              <a:ext cx="4773121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688288" y="3212976"/>
              <a:ext cx="720080" cy="40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80000" y="3636186"/>
              <a:ext cx="7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583832" y="3628800"/>
              <a:ext cx="68400" cy="6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2362431" y="2506577"/>
            <a:ext cx="646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9736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  </a:t>
            </a:r>
            <a:r>
              <a:rPr lang="it-IT" sz="2200" dirty="0"/>
              <a:t>0</a:t>
            </a:r>
            <a:r>
              <a:rPr lang="it-IT" sz="2200" dirty="0" smtClean="0"/>
              <a:t>/36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36/36 test –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24801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  6/24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18/24 test –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436260" y="2459647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3.95</a:t>
            </a:r>
            <a:endParaRPr lang="it-IT" sz="2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624392" y="1156102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36/36=100%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624392" y="76470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  6/24=25%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2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2" grpId="0" build="p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31504" y="802302"/>
            <a:ext cx="8210762" cy="5760000"/>
            <a:chOff x="1631504" y="548680"/>
            <a:chExt cx="8210762" cy="57600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/>
            <a:srcRect t="3698"/>
            <a:stretch/>
          </p:blipFill>
          <p:spPr>
            <a:xfrm>
              <a:off x="1631504" y="548680"/>
              <a:ext cx="8210762" cy="57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3" name="Rettangolo 2"/>
            <p:cNvSpPr/>
            <p:nvPr/>
          </p:nvSpPr>
          <p:spPr>
            <a:xfrm>
              <a:off x="2731944" y="3618736"/>
              <a:ext cx="181338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707255" y="3618736"/>
              <a:ext cx="4773121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8688288" y="3212976"/>
              <a:ext cx="720080" cy="40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680000" y="3636186"/>
              <a:ext cx="72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4583832" y="3628800"/>
              <a:ext cx="68400" cy="6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" name="Connettore 1 18"/>
          <p:cNvCxnSpPr/>
          <p:nvPr/>
        </p:nvCxnSpPr>
        <p:spPr>
          <a:xfrm flipH="1">
            <a:off x="2362431" y="2930976"/>
            <a:ext cx="646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719736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  1/36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35/36 test – </a:t>
            </a:r>
            <a:endParaRPr lang="it-IT" sz="22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24801" y="1594390"/>
            <a:ext cx="1654427" cy="769441"/>
          </a:xfrm>
          <a:prstGeom prst="rect">
            <a:avLst/>
          </a:prstGeom>
          <a:gradFill>
            <a:gsLst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400" b="1"/>
            </a:lvl1pPr>
          </a:lstStyle>
          <a:p>
            <a:r>
              <a:rPr lang="it-IT" sz="2200" dirty="0" smtClean="0"/>
              <a:t>  9/24 </a:t>
            </a:r>
            <a:r>
              <a:rPr lang="it-IT" sz="2200" dirty="0"/>
              <a:t>test </a:t>
            </a:r>
            <a:r>
              <a:rPr lang="it-IT" sz="2200" dirty="0" smtClean="0"/>
              <a:t>+</a:t>
            </a:r>
          </a:p>
          <a:p>
            <a:r>
              <a:rPr lang="it-IT" sz="2200" dirty="0" smtClean="0"/>
              <a:t>15/24 test – </a:t>
            </a:r>
            <a:endParaRPr lang="it-IT" sz="2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436260" y="2524006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3.75</a:t>
            </a:r>
            <a:endParaRPr lang="it-IT" sz="2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624392" y="1156102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Specificity</a:t>
            </a:r>
            <a:r>
              <a:rPr lang="it-IT" dirty="0" smtClean="0"/>
              <a:t>: 35/36=97.2%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9624392" y="764704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Sensitivity</a:t>
            </a:r>
            <a:r>
              <a:rPr lang="it-IT" dirty="0" smtClean="0"/>
              <a:t>:   9/24=37.5%</a:t>
            </a:r>
            <a:endParaRPr lang="it-IT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1"/>
            <a:ext cx="12192000" cy="765175"/>
          </a:xfrm>
          <a:prstGeom prst="rect">
            <a:avLst/>
          </a:prstGeom>
          <a:solidFill>
            <a:srgbClr val="002060"/>
          </a:solidFill>
          <a:ln algn="ctr"/>
        </p:spPr>
        <p:txBody>
          <a:bodyPr/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test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47728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it-IT" b="1" dirty="0" smtClean="0"/>
              <a:t>n=36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969384" y="6336000"/>
            <a:ext cx="657552" cy="276999"/>
          </a:xfrm>
          <a:prstGeom prst="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it-IT" dirty="0"/>
              <a:t>n=24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9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2" grpId="0" uiExpand="1" build="p" animBg="1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1300</Words>
  <Application>Microsoft Office PowerPoint</Application>
  <PresentationFormat>Personalizzato</PresentationFormat>
  <Paragraphs>562</Paragraphs>
  <Slides>32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The receiver operating characteristic (ROC) curve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Trade-off between sensitivity and specificity</vt:lpstr>
      <vt:lpstr>Trade-off between sensitivity and specificity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diagnostic accuracy.  The two-by-two table True and false results</dc:title>
  <dc:creator>Giovanni Casazza</dc:creator>
  <cp:lastModifiedBy>Xp Professional Sp2b Italiano</cp:lastModifiedBy>
  <cp:revision>212</cp:revision>
  <dcterms:created xsi:type="dcterms:W3CDTF">2014-08-20T07:27:06Z</dcterms:created>
  <dcterms:modified xsi:type="dcterms:W3CDTF">2017-04-07T15:43:25Z</dcterms:modified>
</cp:coreProperties>
</file>