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8160325" cy="41040050"/>
  <p:notesSz cx="6858000" cy="9144000"/>
  <p:defaultTextStyle>
    <a:defPPr>
      <a:defRPr lang="da-DK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23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025" y="6716511"/>
            <a:ext cx="32436276" cy="14288017"/>
          </a:xfrm>
        </p:spPr>
        <p:txBody>
          <a:bodyPr anchor="b"/>
          <a:lstStyle>
            <a:lvl1pPr algn="ctr">
              <a:defRPr sz="25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0041" y="21555529"/>
            <a:ext cx="28620244" cy="9908509"/>
          </a:xfrm>
        </p:spPr>
        <p:txBody>
          <a:bodyPr/>
          <a:lstStyle>
            <a:lvl1pPr marL="0" indent="0" algn="ctr">
              <a:buNone/>
              <a:defRPr sz="10016"/>
            </a:lvl1pPr>
            <a:lvl2pPr marL="1908033" indent="0" algn="ctr">
              <a:buNone/>
              <a:defRPr sz="8347"/>
            </a:lvl2pPr>
            <a:lvl3pPr marL="3816066" indent="0" algn="ctr">
              <a:buNone/>
              <a:defRPr sz="7512"/>
            </a:lvl3pPr>
            <a:lvl4pPr marL="5724098" indent="0" algn="ctr">
              <a:buNone/>
              <a:defRPr sz="6677"/>
            </a:lvl4pPr>
            <a:lvl5pPr marL="7632131" indent="0" algn="ctr">
              <a:buNone/>
              <a:defRPr sz="6677"/>
            </a:lvl5pPr>
            <a:lvl6pPr marL="9540164" indent="0" algn="ctr">
              <a:buNone/>
              <a:defRPr sz="6677"/>
            </a:lvl6pPr>
            <a:lvl7pPr marL="11448197" indent="0" algn="ctr">
              <a:buNone/>
              <a:defRPr sz="6677"/>
            </a:lvl7pPr>
            <a:lvl8pPr marL="13356229" indent="0" algn="ctr">
              <a:buNone/>
              <a:defRPr sz="6677"/>
            </a:lvl8pPr>
            <a:lvl9pPr marL="15264262" indent="0" algn="ctr">
              <a:buNone/>
              <a:defRPr sz="667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98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12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08485" y="2185003"/>
            <a:ext cx="8228320" cy="34779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3525" y="2185003"/>
            <a:ext cx="24207956" cy="34779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30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50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649" y="10231524"/>
            <a:ext cx="32913280" cy="17071518"/>
          </a:xfrm>
        </p:spPr>
        <p:txBody>
          <a:bodyPr anchor="b"/>
          <a:lstStyle>
            <a:lvl1pPr>
              <a:defRPr sz="25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649" y="27464545"/>
            <a:ext cx="32913280" cy="8977508"/>
          </a:xfrm>
        </p:spPr>
        <p:txBody>
          <a:bodyPr/>
          <a:lstStyle>
            <a:lvl1pPr marL="0" indent="0">
              <a:buNone/>
              <a:defRPr sz="10016">
                <a:solidFill>
                  <a:schemeClr val="tx1"/>
                </a:solidFill>
              </a:defRPr>
            </a:lvl1pPr>
            <a:lvl2pPr marL="1908033" indent="0">
              <a:buNone/>
              <a:defRPr sz="8347">
                <a:solidFill>
                  <a:schemeClr val="tx1">
                    <a:tint val="75000"/>
                  </a:schemeClr>
                </a:solidFill>
              </a:defRPr>
            </a:lvl2pPr>
            <a:lvl3pPr marL="3816066" indent="0">
              <a:buNone/>
              <a:defRPr sz="7512">
                <a:solidFill>
                  <a:schemeClr val="tx1">
                    <a:tint val="75000"/>
                  </a:schemeClr>
                </a:solidFill>
              </a:defRPr>
            </a:lvl3pPr>
            <a:lvl4pPr marL="5724098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4pPr>
            <a:lvl5pPr marL="7632131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5pPr>
            <a:lvl6pPr marL="9540164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6pPr>
            <a:lvl7pPr marL="11448197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7pPr>
            <a:lvl8pPr marL="13356229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8pPr>
            <a:lvl9pPr marL="15264262" indent="0">
              <a:buNone/>
              <a:defRPr sz="6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7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3522" y="10925013"/>
            <a:ext cx="16218138" cy="26039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18665" y="10925013"/>
            <a:ext cx="16218138" cy="26039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234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493" y="2185011"/>
            <a:ext cx="32913280" cy="7932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497" y="10060515"/>
            <a:ext cx="16143604" cy="4930503"/>
          </a:xfrm>
        </p:spPr>
        <p:txBody>
          <a:bodyPr anchor="b"/>
          <a:lstStyle>
            <a:lvl1pPr marL="0" indent="0">
              <a:buNone/>
              <a:defRPr sz="10016" b="1"/>
            </a:lvl1pPr>
            <a:lvl2pPr marL="1908033" indent="0">
              <a:buNone/>
              <a:defRPr sz="8347" b="1"/>
            </a:lvl2pPr>
            <a:lvl3pPr marL="3816066" indent="0">
              <a:buNone/>
              <a:defRPr sz="7512" b="1"/>
            </a:lvl3pPr>
            <a:lvl4pPr marL="5724098" indent="0">
              <a:buNone/>
              <a:defRPr sz="6677" b="1"/>
            </a:lvl4pPr>
            <a:lvl5pPr marL="7632131" indent="0">
              <a:buNone/>
              <a:defRPr sz="6677" b="1"/>
            </a:lvl5pPr>
            <a:lvl6pPr marL="9540164" indent="0">
              <a:buNone/>
              <a:defRPr sz="6677" b="1"/>
            </a:lvl6pPr>
            <a:lvl7pPr marL="11448197" indent="0">
              <a:buNone/>
              <a:defRPr sz="6677" b="1"/>
            </a:lvl7pPr>
            <a:lvl8pPr marL="13356229" indent="0">
              <a:buNone/>
              <a:defRPr sz="6677" b="1"/>
            </a:lvl8pPr>
            <a:lvl9pPr marL="15264262" indent="0">
              <a:buNone/>
              <a:defRPr sz="6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497" y="14991018"/>
            <a:ext cx="16143604" cy="220495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18667" y="10060515"/>
            <a:ext cx="16223108" cy="4930503"/>
          </a:xfrm>
        </p:spPr>
        <p:txBody>
          <a:bodyPr anchor="b"/>
          <a:lstStyle>
            <a:lvl1pPr marL="0" indent="0">
              <a:buNone/>
              <a:defRPr sz="10016" b="1"/>
            </a:lvl1pPr>
            <a:lvl2pPr marL="1908033" indent="0">
              <a:buNone/>
              <a:defRPr sz="8347" b="1"/>
            </a:lvl2pPr>
            <a:lvl3pPr marL="3816066" indent="0">
              <a:buNone/>
              <a:defRPr sz="7512" b="1"/>
            </a:lvl3pPr>
            <a:lvl4pPr marL="5724098" indent="0">
              <a:buNone/>
              <a:defRPr sz="6677" b="1"/>
            </a:lvl4pPr>
            <a:lvl5pPr marL="7632131" indent="0">
              <a:buNone/>
              <a:defRPr sz="6677" b="1"/>
            </a:lvl5pPr>
            <a:lvl6pPr marL="9540164" indent="0">
              <a:buNone/>
              <a:defRPr sz="6677" b="1"/>
            </a:lvl6pPr>
            <a:lvl7pPr marL="11448197" indent="0">
              <a:buNone/>
              <a:defRPr sz="6677" b="1"/>
            </a:lvl7pPr>
            <a:lvl8pPr marL="13356229" indent="0">
              <a:buNone/>
              <a:defRPr sz="6677" b="1"/>
            </a:lvl8pPr>
            <a:lvl9pPr marL="15264262" indent="0">
              <a:buNone/>
              <a:defRPr sz="6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18667" y="14991018"/>
            <a:ext cx="16223108" cy="220495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16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836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493" y="2736003"/>
            <a:ext cx="12307698" cy="9576012"/>
          </a:xfrm>
        </p:spPr>
        <p:txBody>
          <a:bodyPr anchor="b"/>
          <a:lstStyle>
            <a:lvl1pPr>
              <a:defRPr sz="133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108" y="5909016"/>
            <a:ext cx="19318665" cy="29165036"/>
          </a:xfrm>
        </p:spPr>
        <p:txBody>
          <a:bodyPr/>
          <a:lstStyle>
            <a:lvl1pPr>
              <a:defRPr sz="13355"/>
            </a:lvl1pPr>
            <a:lvl2pPr>
              <a:defRPr sz="11685"/>
            </a:lvl2pPr>
            <a:lvl3pPr>
              <a:defRPr sz="10016"/>
            </a:lvl3pPr>
            <a:lvl4pPr>
              <a:defRPr sz="8347"/>
            </a:lvl4pPr>
            <a:lvl5pPr>
              <a:defRPr sz="8347"/>
            </a:lvl5pPr>
            <a:lvl6pPr>
              <a:defRPr sz="8347"/>
            </a:lvl6pPr>
            <a:lvl7pPr>
              <a:defRPr sz="8347"/>
            </a:lvl7pPr>
            <a:lvl8pPr>
              <a:defRPr sz="8347"/>
            </a:lvl8pPr>
            <a:lvl9pPr>
              <a:defRPr sz="834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493" y="12312015"/>
            <a:ext cx="12307698" cy="22809531"/>
          </a:xfrm>
        </p:spPr>
        <p:txBody>
          <a:bodyPr/>
          <a:lstStyle>
            <a:lvl1pPr marL="0" indent="0">
              <a:buNone/>
              <a:defRPr sz="6677"/>
            </a:lvl1pPr>
            <a:lvl2pPr marL="1908033" indent="0">
              <a:buNone/>
              <a:defRPr sz="5843"/>
            </a:lvl2pPr>
            <a:lvl3pPr marL="3816066" indent="0">
              <a:buNone/>
              <a:defRPr sz="5008"/>
            </a:lvl3pPr>
            <a:lvl4pPr marL="5724098" indent="0">
              <a:buNone/>
              <a:defRPr sz="4173"/>
            </a:lvl4pPr>
            <a:lvl5pPr marL="7632131" indent="0">
              <a:buNone/>
              <a:defRPr sz="4173"/>
            </a:lvl5pPr>
            <a:lvl6pPr marL="9540164" indent="0">
              <a:buNone/>
              <a:defRPr sz="4173"/>
            </a:lvl6pPr>
            <a:lvl7pPr marL="11448197" indent="0">
              <a:buNone/>
              <a:defRPr sz="4173"/>
            </a:lvl7pPr>
            <a:lvl8pPr marL="13356229" indent="0">
              <a:buNone/>
              <a:defRPr sz="4173"/>
            </a:lvl8pPr>
            <a:lvl9pPr marL="15264262" indent="0">
              <a:buNone/>
              <a:defRPr sz="41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426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493" y="2736003"/>
            <a:ext cx="12307698" cy="9576012"/>
          </a:xfrm>
        </p:spPr>
        <p:txBody>
          <a:bodyPr anchor="b"/>
          <a:lstStyle>
            <a:lvl1pPr>
              <a:defRPr sz="133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23108" y="5909016"/>
            <a:ext cx="19318665" cy="29165036"/>
          </a:xfrm>
        </p:spPr>
        <p:txBody>
          <a:bodyPr anchor="t"/>
          <a:lstStyle>
            <a:lvl1pPr marL="0" indent="0">
              <a:buNone/>
              <a:defRPr sz="13355"/>
            </a:lvl1pPr>
            <a:lvl2pPr marL="1908033" indent="0">
              <a:buNone/>
              <a:defRPr sz="11685"/>
            </a:lvl2pPr>
            <a:lvl3pPr marL="3816066" indent="0">
              <a:buNone/>
              <a:defRPr sz="10016"/>
            </a:lvl3pPr>
            <a:lvl4pPr marL="5724098" indent="0">
              <a:buNone/>
              <a:defRPr sz="8347"/>
            </a:lvl4pPr>
            <a:lvl5pPr marL="7632131" indent="0">
              <a:buNone/>
              <a:defRPr sz="8347"/>
            </a:lvl5pPr>
            <a:lvl6pPr marL="9540164" indent="0">
              <a:buNone/>
              <a:defRPr sz="8347"/>
            </a:lvl6pPr>
            <a:lvl7pPr marL="11448197" indent="0">
              <a:buNone/>
              <a:defRPr sz="8347"/>
            </a:lvl7pPr>
            <a:lvl8pPr marL="13356229" indent="0">
              <a:buNone/>
              <a:defRPr sz="8347"/>
            </a:lvl8pPr>
            <a:lvl9pPr marL="15264262" indent="0">
              <a:buNone/>
              <a:defRPr sz="834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493" y="12312015"/>
            <a:ext cx="12307698" cy="22809531"/>
          </a:xfrm>
        </p:spPr>
        <p:txBody>
          <a:bodyPr/>
          <a:lstStyle>
            <a:lvl1pPr marL="0" indent="0">
              <a:buNone/>
              <a:defRPr sz="6677"/>
            </a:lvl1pPr>
            <a:lvl2pPr marL="1908033" indent="0">
              <a:buNone/>
              <a:defRPr sz="5843"/>
            </a:lvl2pPr>
            <a:lvl3pPr marL="3816066" indent="0">
              <a:buNone/>
              <a:defRPr sz="5008"/>
            </a:lvl3pPr>
            <a:lvl4pPr marL="5724098" indent="0">
              <a:buNone/>
              <a:defRPr sz="4173"/>
            </a:lvl4pPr>
            <a:lvl5pPr marL="7632131" indent="0">
              <a:buNone/>
              <a:defRPr sz="4173"/>
            </a:lvl5pPr>
            <a:lvl6pPr marL="9540164" indent="0">
              <a:buNone/>
              <a:defRPr sz="4173"/>
            </a:lvl6pPr>
            <a:lvl7pPr marL="11448197" indent="0">
              <a:buNone/>
              <a:defRPr sz="4173"/>
            </a:lvl7pPr>
            <a:lvl8pPr marL="13356229" indent="0">
              <a:buNone/>
              <a:defRPr sz="4173"/>
            </a:lvl8pPr>
            <a:lvl9pPr marL="15264262" indent="0">
              <a:buNone/>
              <a:defRPr sz="41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84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3523" y="2185011"/>
            <a:ext cx="32913280" cy="793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3523" y="10925013"/>
            <a:ext cx="32913280" cy="26039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522" y="38038055"/>
            <a:ext cx="8586073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5EA2-FF43-4E1C-AAF0-6CA7D858E488}" type="datetimeFigureOut">
              <a:rPr lang="da-DK" smtClean="0"/>
              <a:t>20-04-2015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40608" y="38038055"/>
            <a:ext cx="12879110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50730" y="38038055"/>
            <a:ext cx="8586073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F184-330F-49D4-94E1-856C7E2579F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958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6066" rtl="0" eaLnBrk="1" latinLnBrk="0" hangingPunct="1">
        <a:lnSpc>
          <a:spcPct val="90000"/>
        </a:lnSpc>
        <a:spcBef>
          <a:spcPct val="0"/>
        </a:spcBef>
        <a:buNone/>
        <a:defRPr sz="18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4016" indent="-954016" algn="l" defTabSz="3816066" rtl="0" eaLnBrk="1" latinLnBrk="0" hangingPunct="1">
        <a:lnSpc>
          <a:spcPct val="90000"/>
        </a:lnSpc>
        <a:spcBef>
          <a:spcPts val="4173"/>
        </a:spcBef>
        <a:buFont typeface="Arial" panose="020B0604020202020204" pitchFamily="34" charset="0"/>
        <a:buChar char="•"/>
        <a:defRPr sz="11685" kern="1200">
          <a:solidFill>
            <a:schemeClr val="tx1"/>
          </a:solidFill>
          <a:latin typeface="+mn-lt"/>
          <a:ea typeface="+mn-ea"/>
          <a:cs typeface="+mn-cs"/>
        </a:defRPr>
      </a:lvl1pPr>
      <a:lvl2pPr marL="2862049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10016" kern="1200">
          <a:solidFill>
            <a:schemeClr val="tx1"/>
          </a:solidFill>
          <a:latin typeface="+mn-lt"/>
          <a:ea typeface="+mn-ea"/>
          <a:cs typeface="+mn-cs"/>
        </a:defRPr>
      </a:lvl2pPr>
      <a:lvl3pPr marL="4770082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8347" kern="1200">
          <a:solidFill>
            <a:schemeClr val="tx1"/>
          </a:solidFill>
          <a:latin typeface="+mn-lt"/>
          <a:ea typeface="+mn-ea"/>
          <a:cs typeface="+mn-cs"/>
        </a:defRPr>
      </a:lvl3pPr>
      <a:lvl4pPr marL="6678115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4pPr>
      <a:lvl5pPr marL="8586147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5pPr>
      <a:lvl6pPr marL="10494180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6pPr>
      <a:lvl7pPr marL="12402213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7pPr>
      <a:lvl8pPr marL="14310246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8pPr>
      <a:lvl9pPr marL="16218278" indent="-954016" algn="l" defTabSz="381606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7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1pPr>
      <a:lvl2pPr marL="1908033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2pPr>
      <a:lvl3pPr marL="3816066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3pPr>
      <a:lvl4pPr marL="5724098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4pPr>
      <a:lvl5pPr marL="7632131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5pPr>
      <a:lvl6pPr marL="9540164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6pPr>
      <a:lvl7pPr marL="11448197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7pPr>
      <a:lvl8pPr marL="13356229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8pPr>
      <a:lvl9pPr marL="15264262" algn="l" defTabSz="3816066" rtl="0" eaLnBrk="1" latinLnBrk="0" hangingPunct="1">
        <a:defRPr sz="7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"/>
            <a:ext cx="38160325" cy="726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xtBox 10"/>
          <p:cNvSpPr txBox="1"/>
          <p:nvPr/>
        </p:nvSpPr>
        <p:spPr>
          <a:xfrm>
            <a:off x="770021" y="1106905"/>
            <a:ext cx="364316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9000" b="1" dirty="0" smtClean="0"/>
              <a:t>COCHRANE </a:t>
            </a:r>
            <a:r>
              <a:rPr lang="en-US" sz="9000" b="1" dirty="0"/>
              <a:t>HEPATO-BILIARY </a:t>
            </a:r>
            <a:endParaRPr lang="da-DK" sz="9000" dirty="0"/>
          </a:p>
          <a:p>
            <a:pPr algn="ctr">
              <a:lnSpc>
                <a:spcPct val="200000"/>
              </a:lnSpc>
            </a:pPr>
            <a:r>
              <a:rPr lang="en-US" sz="9000" b="1" dirty="0"/>
              <a:t>MEETING PROGRAMME</a:t>
            </a:r>
            <a:endParaRPr lang="da-DK" sz="9000" dirty="0"/>
          </a:p>
        </p:txBody>
      </p:sp>
      <p:sp>
        <p:nvSpPr>
          <p:cNvPr id="12" name="TextBox 11"/>
          <p:cNvSpPr txBox="1"/>
          <p:nvPr/>
        </p:nvSpPr>
        <p:spPr>
          <a:xfrm>
            <a:off x="-72191" y="7846122"/>
            <a:ext cx="38160325" cy="682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The 36</a:t>
            </a:r>
            <a:r>
              <a:rPr lang="en-US" b="1" baseline="30000" dirty="0"/>
              <a:t>th</a:t>
            </a:r>
            <a:r>
              <a:rPr lang="en-US" b="1" dirty="0"/>
              <a:t> bi-annual Cochrane </a:t>
            </a:r>
            <a:r>
              <a:rPr lang="en-US" b="1" dirty="0" err="1"/>
              <a:t>Hepato</a:t>
            </a:r>
            <a:r>
              <a:rPr lang="en-US" b="1" dirty="0"/>
              <a:t>-Biliary Group meeting will be held </a:t>
            </a:r>
            <a:endParaRPr lang="da-DK" dirty="0"/>
          </a:p>
          <a:p>
            <a:pPr algn="ctr">
              <a:lnSpc>
                <a:spcPct val="150000"/>
              </a:lnSpc>
            </a:pPr>
            <a:r>
              <a:rPr lang="en-US" b="1" dirty="0"/>
              <a:t>Thursday, April 23, 2015, from 15.30 to 17:10 o’clock</a:t>
            </a:r>
            <a:r>
              <a:rPr lang="en-US" b="1" dirty="0" smtClean="0"/>
              <a:t>.</a:t>
            </a:r>
            <a:endParaRPr lang="da-DK" dirty="0"/>
          </a:p>
          <a:p>
            <a:pPr algn="ctr">
              <a:lnSpc>
                <a:spcPct val="150000"/>
              </a:lnSpc>
            </a:pPr>
            <a:r>
              <a:rPr lang="en-US" b="1" dirty="0"/>
              <a:t>Location: Meeting room – Schubert 6, at Reed </a:t>
            </a:r>
            <a:r>
              <a:rPr lang="en-US" b="1" dirty="0" err="1"/>
              <a:t>Messe</a:t>
            </a:r>
            <a:r>
              <a:rPr lang="en-US" b="1" dirty="0"/>
              <a:t>, Vienna, Austria</a:t>
            </a:r>
            <a:r>
              <a:rPr lang="en-US" b="1" dirty="0" smtClean="0"/>
              <a:t>.</a:t>
            </a:r>
            <a:endParaRPr lang="da-DK" dirty="0"/>
          </a:p>
          <a:p>
            <a:pPr algn="ctr">
              <a:lnSpc>
                <a:spcPct val="150000"/>
              </a:lnSpc>
            </a:pPr>
            <a:r>
              <a:rPr lang="en-US" b="1" dirty="0"/>
              <a:t>Attendance is free.</a:t>
            </a:r>
            <a:endParaRPr lang="da-DK" dirty="0"/>
          </a:p>
        </p:txBody>
      </p:sp>
      <p:sp>
        <p:nvSpPr>
          <p:cNvPr id="16" name="Rectangle 15"/>
          <p:cNvSpPr/>
          <p:nvPr/>
        </p:nvSpPr>
        <p:spPr>
          <a:xfrm>
            <a:off x="0" y="15137268"/>
            <a:ext cx="38160325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66271"/>
              </p:ext>
            </p:extLst>
          </p:nvPr>
        </p:nvGraphicFramePr>
        <p:xfrm>
          <a:off x="1540041" y="18172021"/>
          <a:ext cx="34681265" cy="146474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389358"/>
                <a:gridCol w="16913865"/>
                <a:gridCol w="12378042"/>
              </a:tblGrid>
              <a:tr h="2207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15:30 to 15:35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Welcome and program introduction.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C Gluud (DK)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</a:tr>
              <a:tr h="342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15:35 to 16:10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Thresholds for statistical and clinical significance in systematic reviews with meta-analytic methods. </a:t>
                      </a:r>
                      <a:endParaRPr lang="da-DK" sz="5000" dirty="0">
                        <a:effectLst/>
                      </a:endParaRPr>
                    </a:p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 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da-DK" sz="5000" u="sng" dirty="0">
                          <a:effectLst/>
                        </a:rPr>
                        <a:t>JC Jakobsen</a:t>
                      </a:r>
                      <a:r>
                        <a:rPr lang="da-DK" sz="5000" dirty="0">
                          <a:effectLst/>
                        </a:rPr>
                        <a:t> (DK), J Wetterslev (DK), P Winkel (DK), T Lange (DK), C Gluud (DK).</a:t>
                      </a:r>
                      <a:br>
                        <a:rPr lang="da-DK" sz="5000" dirty="0">
                          <a:effectLst/>
                        </a:rPr>
                      </a:b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</a:tr>
              <a:tr h="47958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0">
                          <a:effectLst/>
                        </a:rPr>
                        <a:t>16:10 to 16:35</a:t>
                      </a:r>
                      <a:endParaRPr lang="da-DK" sz="5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Transient </a:t>
                      </a:r>
                      <a:r>
                        <a:rPr lang="en-US" sz="5000" dirty="0" err="1">
                          <a:effectLst/>
                        </a:rPr>
                        <a:t>elastography</a:t>
                      </a:r>
                      <a:r>
                        <a:rPr lang="en-US" sz="5000" dirty="0">
                          <a:effectLst/>
                        </a:rPr>
                        <a:t> for diagnosis of stages of hepatic fibrosis and cirrhosis in people with alcoholic liver disease. Cochrane diagnostic test systematic review</a:t>
                      </a:r>
                      <a:r>
                        <a:rPr lang="en-US" sz="5000" dirty="0" smtClean="0">
                          <a:effectLst/>
                        </a:rPr>
                        <a:t>.</a:t>
                      </a:r>
                      <a:endParaRPr lang="da-DK" sz="5000" dirty="0">
                        <a:effectLst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5000" u="sng" dirty="0">
                          <a:effectLst/>
                        </a:rPr>
                        <a:t>CS Pavlov</a:t>
                      </a:r>
                      <a:r>
                        <a:rPr lang="en-US" sz="5000" dirty="0">
                          <a:effectLst/>
                        </a:rPr>
                        <a:t> (RO), G </a:t>
                      </a:r>
                      <a:r>
                        <a:rPr lang="en-US" sz="5000" dirty="0" err="1">
                          <a:effectLst/>
                        </a:rPr>
                        <a:t>Casazza</a:t>
                      </a:r>
                      <a:r>
                        <a:rPr lang="en-US" sz="5000" dirty="0">
                          <a:effectLst/>
                        </a:rPr>
                        <a:t> (I), D Nikolova (DK</a:t>
                      </a:r>
                      <a:r>
                        <a:rPr lang="en-US" sz="5000" dirty="0" smtClean="0">
                          <a:effectLst/>
                        </a:rPr>
                        <a:t>),     </a:t>
                      </a:r>
                      <a:r>
                        <a:rPr lang="en-US" sz="5000" baseline="0" dirty="0" smtClean="0">
                          <a:effectLst/>
                        </a:rPr>
                        <a:t> </a:t>
                      </a:r>
                      <a:r>
                        <a:rPr lang="en-US" sz="5000" dirty="0" smtClean="0">
                          <a:effectLst/>
                        </a:rPr>
                        <a:t> </a:t>
                      </a:r>
                      <a:r>
                        <a:rPr lang="en-US" sz="5000" dirty="0">
                          <a:effectLst/>
                        </a:rPr>
                        <a:t>E </a:t>
                      </a:r>
                      <a:r>
                        <a:rPr lang="en-US" sz="5000" dirty="0" err="1">
                          <a:effectLst/>
                        </a:rPr>
                        <a:t>Tsochatzis</a:t>
                      </a:r>
                      <a:r>
                        <a:rPr lang="en-US" sz="5000" dirty="0">
                          <a:effectLst/>
                        </a:rPr>
                        <a:t> (UK), </a:t>
                      </a:r>
                      <a:r>
                        <a:rPr lang="en-US" sz="5000" dirty="0" smtClean="0">
                          <a:effectLst/>
                        </a:rPr>
                        <a:t>A </a:t>
                      </a:r>
                      <a:r>
                        <a:rPr lang="en-US" sz="5000" dirty="0">
                          <a:effectLst/>
                        </a:rPr>
                        <a:t>Burroughs (UK), VT </a:t>
                      </a:r>
                      <a:r>
                        <a:rPr lang="en-US" sz="5000" dirty="0" err="1">
                          <a:effectLst/>
                        </a:rPr>
                        <a:t>Ivashkin</a:t>
                      </a:r>
                      <a:r>
                        <a:rPr lang="en-US" sz="5000" dirty="0">
                          <a:effectLst/>
                        </a:rPr>
                        <a:t> (RO), C Gluud (DK).</a:t>
                      </a:r>
                      <a:br>
                        <a:rPr lang="en-US" sz="5000" dirty="0">
                          <a:effectLst/>
                        </a:rPr>
                      </a:b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</a:tr>
              <a:tr h="342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0">
                          <a:effectLst/>
                        </a:rPr>
                        <a:t>16:35 to 17:00</a:t>
                      </a:r>
                      <a:endParaRPr lang="da-DK" sz="5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Capsule endoscopy for the diagnosis of </a:t>
                      </a:r>
                      <a:r>
                        <a:rPr lang="en-US" sz="5000" dirty="0" err="1">
                          <a:effectLst/>
                        </a:rPr>
                        <a:t>oesophageal</a:t>
                      </a:r>
                      <a:r>
                        <a:rPr lang="en-US" sz="5000" dirty="0">
                          <a:effectLst/>
                        </a:rPr>
                        <a:t> varices in people with chronic liver disease or portal vein thrombosis. Cochrane diagnostic test systematic review.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5000" u="sng" dirty="0">
                          <a:effectLst/>
                        </a:rPr>
                        <a:t>A Colli</a:t>
                      </a:r>
                      <a:r>
                        <a:rPr lang="en-US" sz="5000" dirty="0">
                          <a:effectLst/>
                        </a:rPr>
                        <a:t> (I), JC Gana (CL), D Turner (IL), J Yap (CA</a:t>
                      </a:r>
                      <a:r>
                        <a:rPr lang="en-US" sz="5000" dirty="0" smtClean="0">
                          <a:effectLst/>
                        </a:rPr>
                        <a:t>),  </a:t>
                      </a:r>
                      <a:r>
                        <a:rPr lang="en-US" sz="5000" dirty="0" smtClean="0">
                          <a:effectLst/>
                        </a:rPr>
                        <a:t>T </a:t>
                      </a:r>
                      <a:r>
                        <a:rPr lang="en-US" sz="5000" dirty="0">
                          <a:effectLst/>
                        </a:rPr>
                        <a:t>Adams-Webber (CA), SC Ling (CA</a:t>
                      </a:r>
                      <a:r>
                        <a:rPr lang="en-US" sz="5000">
                          <a:effectLst/>
                        </a:rPr>
                        <a:t>), </a:t>
                      </a:r>
                      <a:endParaRPr lang="en-US" sz="5000" smtClean="0">
                        <a:effectLst/>
                      </a:endParaRPr>
                    </a:p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5000" smtClean="0">
                          <a:effectLst/>
                        </a:rPr>
                        <a:t>G </a:t>
                      </a:r>
                      <a:r>
                        <a:rPr lang="en-US" sz="5000" dirty="0">
                          <a:effectLst/>
                        </a:rPr>
                        <a:t>Casazza (I).</a:t>
                      </a:r>
                      <a:br>
                        <a:rPr lang="en-US" sz="5000" dirty="0">
                          <a:effectLst/>
                        </a:rPr>
                      </a:b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</a:tr>
              <a:tr h="792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5000">
                          <a:effectLst/>
                        </a:rPr>
                        <a:t>17:00 to 17:10</a:t>
                      </a:r>
                      <a:endParaRPr lang="da-DK" sz="5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indent="-21590" algn="l">
                        <a:spcAft>
                          <a:spcPts val="0"/>
                        </a:spcAft>
                      </a:pPr>
                      <a:r>
                        <a:rPr lang="en-US" sz="5000" dirty="0">
                          <a:effectLst/>
                        </a:rPr>
                        <a:t>Discussion. Closing remarks.</a:t>
                      </a:r>
                      <a:endParaRPr lang="da-DK" sz="5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en-US" sz="4500" dirty="0">
                          <a:effectLst/>
                        </a:rPr>
                        <a:t> </a:t>
                      </a:r>
                      <a:endParaRPr lang="da-DK" sz="4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4013" marR="254013" marT="0" marB="0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40041" y="16331109"/>
            <a:ext cx="7796463" cy="71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500" dirty="0" smtClean="0"/>
              <a:t>Chair: Christian Gluud, DK</a:t>
            </a:r>
            <a:r>
              <a:rPr lang="da-DK" sz="5000" dirty="0" smtClean="0"/>
              <a:t>.</a:t>
            </a:r>
            <a:endParaRPr lang="da-DK" sz="5000" dirty="0"/>
          </a:p>
        </p:txBody>
      </p:sp>
      <p:sp>
        <p:nvSpPr>
          <p:cNvPr id="19" name="Rectangle 18"/>
          <p:cNvSpPr/>
          <p:nvPr/>
        </p:nvSpPr>
        <p:spPr>
          <a:xfrm>
            <a:off x="1920" y="33126947"/>
            <a:ext cx="38160325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373729"/>
            <a:ext cx="14249223" cy="383856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707725" y="34154444"/>
            <a:ext cx="1412507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000" dirty="0"/>
              <a:t>Trusted evidence, informed decisions, better health.</a:t>
            </a:r>
            <a:br>
              <a:rPr lang="en-US" sz="5000" dirty="0"/>
            </a:br>
            <a:r>
              <a:rPr lang="en-US" sz="5000" dirty="0"/>
              <a:t>We have no commercial and financial interests.</a:t>
            </a:r>
            <a:endParaRPr lang="da-DK" sz="5000" dirty="0"/>
          </a:p>
          <a:p>
            <a:pPr algn="ctr">
              <a:lnSpc>
                <a:spcPct val="150000"/>
              </a:lnSpc>
            </a:pPr>
            <a:r>
              <a:rPr lang="en-US" sz="5000" dirty="0"/>
              <a:t>The CHBG website &lt;hbg.cochrane.org&gt;</a:t>
            </a:r>
            <a:endParaRPr lang="da-DK" sz="5000" dirty="0"/>
          </a:p>
          <a:p>
            <a:pPr algn="ctr">
              <a:lnSpc>
                <a:spcPct val="150000"/>
              </a:lnSpc>
            </a:pPr>
            <a:r>
              <a:rPr lang="en-US" sz="5000" dirty="0"/>
              <a:t> </a:t>
            </a:r>
            <a:endParaRPr lang="da-DK" sz="5000" dirty="0"/>
          </a:p>
          <a:p>
            <a:pPr algn="ctr">
              <a:lnSpc>
                <a:spcPct val="150000"/>
              </a:lnSpc>
            </a:pPr>
            <a:r>
              <a:rPr lang="en-US" sz="5000" dirty="0"/>
              <a:t>The Cochrane Library: </a:t>
            </a:r>
            <a:r>
              <a:rPr lang="en-US" sz="5000" dirty="0" smtClean="0"/>
              <a:t>www.cochranelibrary.com</a:t>
            </a:r>
            <a:endParaRPr lang="da-DK" sz="5000" dirty="0"/>
          </a:p>
        </p:txBody>
      </p:sp>
    </p:spTree>
    <p:extLst>
      <p:ext uri="{BB962C8B-B14F-4D97-AF65-F5344CB8AC3E}">
        <p14:creationId xmlns:p14="http://schemas.microsoft.com/office/powerpoint/2010/main" val="6235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233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 Erkocevic</dc:creator>
  <cp:lastModifiedBy>Dimitrinka Nikolova</cp:lastModifiedBy>
  <cp:revision>5</cp:revision>
  <dcterms:created xsi:type="dcterms:W3CDTF">2015-04-20T11:09:32Z</dcterms:created>
  <dcterms:modified xsi:type="dcterms:W3CDTF">2015-04-20T18:50:20Z</dcterms:modified>
</cp:coreProperties>
</file>