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331" r:id="rId2"/>
    <p:sldId id="457" r:id="rId3"/>
    <p:sldId id="566" r:id="rId4"/>
    <p:sldId id="559" r:id="rId5"/>
    <p:sldId id="584" r:id="rId6"/>
    <p:sldId id="592" r:id="rId7"/>
    <p:sldId id="564" r:id="rId8"/>
    <p:sldId id="563" r:id="rId9"/>
    <p:sldId id="565" r:id="rId10"/>
    <p:sldId id="534" r:id="rId11"/>
    <p:sldId id="535" r:id="rId12"/>
    <p:sldId id="536" r:id="rId13"/>
    <p:sldId id="537" r:id="rId14"/>
    <p:sldId id="538" r:id="rId15"/>
    <p:sldId id="539" r:id="rId16"/>
    <p:sldId id="540" r:id="rId17"/>
    <p:sldId id="541" r:id="rId18"/>
    <p:sldId id="542" r:id="rId19"/>
    <p:sldId id="543" r:id="rId20"/>
    <p:sldId id="544" r:id="rId21"/>
    <p:sldId id="545" r:id="rId22"/>
    <p:sldId id="557" r:id="rId23"/>
    <p:sldId id="558" r:id="rId24"/>
    <p:sldId id="548" r:id="rId25"/>
    <p:sldId id="549" r:id="rId26"/>
    <p:sldId id="582" r:id="rId27"/>
    <p:sldId id="561" r:id="rId28"/>
    <p:sldId id="573" r:id="rId29"/>
    <p:sldId id="574" r:id="rId30"/>
    <p:sldId id="575" r:id="rId31"/>
    <p:sldId id="576" r:id="rId32"/>
    <p:sldId id="577" r:id="rId33"/>
    <p:sldId id="531" r:id="rId34"/>
    <p:sldId id="532" r:id="rId35"/>
    <p:sldId id="586" r:id="rId36"/>
    <p:sldId id="579" r:id="rId37"/>
    <p:sldId id="567" r:id="rId38"/>
    <p:sldId id="568" r:id="rId39"/>
    <p:sldId id="588" r:id="rId40"/>
    <p:sldId id="593" r:id="rId41"/>
    <p:sldId id="590" r:id="rId42"/>
    <p:sldId id="580" r:id="rId43"/>
    <p:sldId id="589" r:id="rId44"/>
    <p:sldId id="581" r:id="rId45"/>
    <p:sldId id="591" r:id="rId46"/>
    <p:sldId id="509" r:id="rId47"/>
    <p:sldId id="569" r:id="rId48"/>
    <p:sldId id="570" r:id="rId49"/>
    <p:sldId id="571" r:id="rId50"/>
  </p:sldIdLst>
  <p:sldSz cx="9144000" cy="6858000" type="screen4x3"/>
  <p:notesSz cx="6858000" cy="9144000"/>
  <p:defaultTextStyle>
    <a:defPPr>
      <a:defRPr lang="is-I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625" autoAdjust="0"/>
    <p:restoredTop sz="94619" autoAdjust="0"/>
  </p:normalViewPr>
  <p:slideViewPr>
    <p:cSldViewPr>
      <p:cViewPr varScale="1">
        <p:scale>
          <a:sx n="104" d="100"/>
          <a:sy n="104" d="100"/>
        </p:scale>
        <p:origin x="1686" y="11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59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84"/>
      <c:rotY val="20"/>
      <c:depthPercent val="100"/>
      <c:rAngAx val="1"/>
    </c:view3D>
    <c:floor>
      <c:thickness val="0"/>
      <c:spPr>
        <a:solidFill>
          <a:srgbClr val="C0C0C0"/>
        </a:solidFill>
        <a:ln w="3175">
          <a:solidFill>
            <a:schemeClr val="tx1"/>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5.7988165680473373E-2"/>
          <c:y val="3.4907597535934289E-2"/>
          <c:w val="0.61538461538461542"/>
          <c:h val="0.78028747433264889"/>
        </c:manualLayout>
      </c:layout>
      <c:bar3DChart>
        <c:barDir val="col"/>
        <c:grouping val="clustered"/>
        <c:varyColors val="0"/>
        <c:ser>
          <c:idx val="0"/>
          <c:order val="0"/>
          <c:tx>
            <c:strRef>
              <c:f>Sheet1!$A$2</c:f>
              <c:strCache>
                <c:ptCount val="1"/>
                <c:pt idx="0">
                  <c:v>Industry support</c:v>
                </c:pt>
              </c:strCache>
            </c:strRef>
          </c:tx>
          <c:spPr>
            <a:solidFill>
              <a:schemeClr val="accent1"/>
            </a:solidFill>
            <a:ln w="11516">
              <a:solidFill>
                <a:schemeClr val="tx1"/>
              </a:solidFill>
              <a:prstDash val="solid"/>
            </a:ln>
          </c:spPr>
          <c:invertIfNegative val="0"/>
          <c:cat>
            <c:strRef>
              <c:f>Sheet1!$B$1:$D$1</c:f>
              <c:strCache>
                <c:ptCount val="2"/>
                <c:pt idx="0">
                  <c:v>Adequate allocation</c:v>
                </c:pt>
                <c:pt idx="1">
                  <c:v>Adequate blinding</c:v>
                </c:pt>
              </c:strCache>
            </c:strRef>
          </c:cat>
          <c:val>
            <c:numRef>
              <c:f>Sheet1!$B$2:$D$2</c:f>
              <c:numCache>
                <c:formatCode>General</c:formatCode>
                <c:ptCount val="2"/>
                <c:pt idx="0">
                  <c:v>37</c:v>
                </c:pt>
                <c:pt idx="1">
                  <c:v>38</c:v>
                </c:pt>
              </c:numCache>
            </c:numRef>
          </c:val>
          <c:extLst>
            <c:ext xmlns:c16="http://schemas.microsoft.com/office/drawing/2014/chart" uri="{C3380CC4-5D6E-409C-BE32-E72D297353CC}">
              <c16:uniqueId val="{00000000-FF84-49CF-AC73-0E421BAF713A}"/>
            </c:ext>
          </c:extLst>
        </c:ser>
        <c:ser>
          <c:idx val="1"/>
          <c:order val="1"/>
          <c:tx>
            <c:strRef>
              <c:f>Sheet1!$A$3</c:f>
              <c:strCache>
                <c:ptCount val="1"/>
                <c:pt idx="0">
                  <c:v>Non-profit</c:v>
                </c:pt>
              </c:strCache>
            </c:strRef>
          </c:tx>
          <c:spPr>
            <a:solidFill>
              <a:schemeClr val="accent2"/>
            </a:solidFill>
            <a:ln w="11516">
              <a:solidFill>
                <a:schemeClr val="tx1"/>
              </a:solidFill>
              <a:prstDash val="solid"/>
            </a:ln>
          </c:spPr>
          <c:invertIfNegative val="0"/>
          <c:cat>
            <c:strRef>
              <c:f>Sheet1!$B$1:$D$1</c:f>
              <c:strCache>
                <c:ptCount val="2"/>
                <c:pt idx="0">
                  <c:v>Adequate allocation</c:v>
                </c:pt>
                <c:pt idx="1">
                  <c:v>Adequate blinding</c:v>
                </c:pt>
              </c:strCache>
            </c:strRef>
          </c:cat>
          <c:val>
            <c:numRef>
              <c:f>Sheet1!$B$3:$D$3</c:f>
              <c:numCache>
                <c:formatCode>General</c:formatCode>
                <c:ptCount val="2"/>
                <c:pt idx="0">
                  <c:v>36</c:v>
                </c:pt>
                <c:pt idx="1">
                  <c:v>46</c:v>
                </c:pt>
              </c:numCache>
            </c:numRef>
          </c:val>
          <c:extLst>
            <c:ext xmlns:c16="http://schemas.microsoft.com/office/drawing/2014/chart" uri="{C3380CC4-5D6E-409C-BE32-E72D297353CC}">
              <c16:uniqueId val="{00000001-FF84-49CF-AC73-0E421BAF713A}"/>
            </c:ext>
          </c:extLst>
        </c:ser>
        <c:ser>
          <c:idx val="2"/>
          <c:order val="2"/>
          <c:tx>
            <c:strRef>
              <c:f>Sheet1!$A$4</c:f>
              <c:strCache>
                <c:ptCount val="1"/>
                <c:pt idx="0">
                  <c:v>No source given</c:v>
                </c:pt>
              </c:strCache>
            </c:strRef>
          </c:tx>
          <c:spPr>
            <a:solidFill>
              <a:schemeClr val="hlink"/>
            </a:solidFill>
            <a:ln w="11516">
              <a:solidFill>
                <a:schemeClr val="tx1"/>
              </a:solidFill>
              <a:prstDash val="solid"/>
            </a:ln>
          </c:spPr>
          <c:invertIfNegative val="0"/>
          <c:cat>
            <c:strRef>
              <c:f>Sheet1!$B$1:$D$1</c:f>
              <c:strCache>
                <c:ptCount val="2"/>
                <c:pt idx="0">
                  <c:v>Adequate allocation</c:v>
                </c:pt>
                <c:pt idx="1">
                  <c:v>Adequate blinding</c:v>
                </c:pt>
              </c:strCache>
            </c:strRef>
          </c:cat>
          <c:val>
            <c:numRef>
              <c:f>Sheet1!$B$4:$D$4</c:f>
              <c:numCache>
                <c:formatCode>General</c:formatCode>
                <c:ptCount val="2"/>
                <c:pt idx="0">
                  <c:v>40</c:v>
                </c:pt>
                <c:pt idx="1">
                  <c:v>25</c:v>
                </c:pt>
              </c:numCache>
            </c:numRef>
          </c:val>
          <c:extLst>
            <c:ext xmlns:c16="http://schemas.microsoft.com/office/drawing/2014/chart" uri="{C3380CC4-5D6E-409C-BE32-E72D297353CC}">
              <c16:uniqueId val="{00000002-FF84-49CF-AC73-0E421BAF713A}"/>
            </c:ext>
          </c:extLst>
        </c:ser>
        <c:dLbls>
          <c:showLegendKey val="0"/>
          <c:showVal val="0"/>
          <c:showCatName val="0"/>
          <c:showSerName val="0"/>
          <c:showPercent val="0"/>
          <c:showBubbleSize val="0"/>
        </c:dLbls>
        <c:gapWidth val="150"/>
        <c:gapDepth val="0"/>
        <c:shape val="box"/>
        <c:axId val="158407696"/>
        <c:axId val="1"/>
        <c:axId val="0"/>
      </c:bar3DChart>
      <c:catAx>
        <c:axId val="158407696"/>
        <c:scaling>
          <c:orientation val="minMax"/>
        </c:scaling>
        <c:delete val="0"/>
        <c:axPos val="b"/>
        <c:numFmt formatCode="General" sourceLinked="1"/>
        <c:majorTickMark val="out"/>
        <c:minorTickMark val="none"/>
        <c:tickLblPos val="low"/>
        <c:spPr>
          <a:ln w="2879">
            <a:solidFill>
              <a:schemeClr val="tx1"/>
            </a:solidFill>
            <a:prstDash val="solid"/>
          </a:ln>
        </c:spPr>
        <c:txPr>
          <a:bodyPr rot="0" vert="horz"/>
          <a:lstStyle/>
          <a:p>
            <a:pPr>
              <a:defRPr sz="1632" b="1" i="0" u="none" strike="noStrike" baseline="0">
                <a:solidFill>
                  <a:srgbClr val="FFFF00"/>
                </a:solidFill>
                <a:latin typeface="Arial"/>
                <a:ea typeface="Arial"/>
                <a:cs typeface="Arial"/>
              </a:defRPr>
            </a:pPr>
            <a:endParaRPr lang="da-DK"/>
          </a:p>
        </c:txPr>
        <c:crossAx val="1"/>
        <c:crosses val="autoZero"/>
        <c:auto val="1"/>
        <c:lblAlgn val="ctr"/>
        <c:lblOffset val="100"/>
        <c:tickLblSkip val="1"/>
        <c:tickMarkSkip val="1"/>
        <c:noMultiLvlLbl val="0"/>
      </c:catAx>
      <c:valAx>
        <c:axId val="1"/>
        <c:scaling>
          <c:orientation val="minMax"/>
        </c:scaling>
        <c:delete val="0"/>
        <c:axPos val="l"/>
        <c:majorGridlines>
          <c:spPr>
            <a:ln w="2879">
              <a:solidFill>
                <a:schemeClr val="tx1"/>
              </a:solidFill>
              <a:prstDash val="solid"/>
            </a:ln>
          </c:spPr>
        </c:majorGridlines>
        <c:numFmt formatCode="General" sourceLinked="1"/>
        <c:majorTickMark val="out"/>
        <c:minorTickMark val="none"/>
        <c:tickLblPos val="nextTo"/>
        <c:spPr>
          <a:ln w="2879">
            <a:solidFill>
              <a:schemeClr val="tx1"/>
            </a:solidFill>
            <a:prstDash val="solid"/>
          </a:ln>
        </c:spPr>
        <c:txPr>
          <a:bodyPr rot="0" vert="horz"/>
          <a:lstStyle/>
          <a:p>
            <a:pPr>
              <a:defRPr sz="1632" b="1" i="0" u="none" strike="noStrike" baseline="0">
                <a:solidFill>
                  <a:srgbClr val="FFFF00"/>
                </a:solidFill>
                <a:latin typeface="Arial"/>
                <a:ea typeface="Arial"/>
                <a:cs typeface="Arial"/>
              </a:defRPr>
            </a:pPr>
            <a:endParaRPr lang="da-DK"/>
          </a:p>
        </c:txPr>
        <c:crossAx val="158407696"/>
        <c:crosses val="autoZero"/>
        <c:crossBetween val="between"/>
      </c:valAx>
      <c:spPr>
        <a:noFill/>
        <a:ln w="23032">
          <a:noFill/>
        </a:ln>
      </c:spPr>
    </c:plotArea>
    <c:legend>
      <c:legendPos val="r"/>
      <c:layout>
        <c:manualLayout>
          <c:xMode val="edge"/>
          <c:yMode val="edge"/>
          <c:x val="0.68639053254437865"/>
          <c:y val="0.37577002053388092"/>
          <c:w val="0.30887573964497039"/>
          <c:h val="0.24845995893223818"/>
        </c:manualLayout>
      </c:layout>
      <c:overlay val="0"/>
      <c:spPr>
        <a:solidFill>
          <a:srgbClr val="0000FF"/>
        </a:solidFill>
        <a:ln w="2879">
          <a:solidFill>
            <a:schemeClr val="tx1"/>
          </a:solidFill>
          <a:prstDash val="solid"/>
        </a:ln>
      </c:spPr>
      <c:txPr>
        <a:bodyPr/>
        <a:lstStyle/>
        <a:p>
          <a:pPr>
            <a:defRPr sz="1750" b="1" i="0" u="none" strike="noStrike" baseline="0">
              <a:solidFill>
                <a:schemeClr val="tx1"/>
              </a:solidFill>
              <a:latin typeface="Arial"/>
              <a:ea typeface="Arial"/>
              <a:cs typeface="Arial"/>
            </a:defRPr>
          </a:pPr>
          <a:endParaRPr lang="da-DK"/>
        </a:p>
      </c:txPr>
    </c:legend>
    <c:plotVisOnly val="1"/>
    <c:dispBlanksAs val="gap"/>
    <c:showDLblsOverMax val="0"/>
  </c:chart>
  <c:spPr>
    <a:noFill/>
    <a:ln>
      <a:noFill/>
    </a:ln>
  </c:spPr>
  <c:txPr>
    <a:bodyPr/>
    <a:lstStyle/>
    <a:p>
      <a:pPr>
        <a:defRPr sz="1632" b="1" i="0" u="none" strike="noStrike" baseline="0">
          <a:solidFill>
            <a:schemeClr val="tx1"/>
          </a:solidFill>
          <a:latin typeface="Arial"/>
          <a:ea typeface="Arial"/>
          <a:cs typeface="Arial"/>
        </a:defRPr>
      </a:pPr>
      <a:endParaRPr lang="da-DK"/>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E6C0A6A6-9B9E-4416-8C4F-DA1E3FBEA3C2}" type="datetimeFigureOut">
              <a:rPr lang="is-IS"/>
              <a:pPr>
                <a:defRPr/>
              </a:pPr>
              <a:t>6.4.2017</a:t>
            </a:fld>
            <a:endParaRPr lang="is-I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775BAA0B-2618-418D-9CFE-FA87F8602E33}" type="slidenum">
              <a:rPr lang="is-IS"/>
              <a:pPr>
                <a:defRPr/>
              </a:pPr>
              <a:t>‹#›</a:t>
            </a:fld>
            <a:endParaRPr lang="is-IS"/>
          </a:p>
        </p:txBody>
      </p:sp>
    </p:spTree>
    <p:extLst>
      <p:ext uri="{BB962C8B-B14F-4D97-AF65-F5344CB8AC3E}">
        <p14:creationId xmlns:p14="http://schemas.microsoft.com/office/powerpoint/2010/main" val="358598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is-I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6F16EA0C-41E9-4BD9-B211-4E42DC39C8FA}" type="datetimeFigureOut">
              <a:rPr lang="is-IS"/>
              <a:pPr>
                <a:defRPr/>
              </a:pPr>
              <a:t>6.4.2017</a:t>
            </a:fld>
            <a:endParaRPr lang="is-I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s-I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s-I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is-I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462D5EA-A047-433B-96FE-64B451A76DBD}" type="slidenum">
              <a:rPr lang="is-IS"/>
              <a:pPr>
                <a:defRPr/>
              </a:pPr>
              <a:t>‹#›</a:t>
            </a:fld>
            <a:endParaRPr lang="is-IS"/>
          </a:p>
        </p:txBody>
      </p:sp>
    </p:spTree>
    <p:extLst>
      <p:ext uri="{BB962C8B-B14F-4D97-AF65-F5344CB8AC3E}">
        <p14:creationId xmlns:p14="http://schemas.microsoft.com/office/powerpoint/2010/main" val="23462358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80BA280-1649-40AE-8559-20CE07B74144}" type="slidenum">
              <a:rPr lang="da-DK" altLang="da-DK" sz="1200" smtClean="0"/>
              <a:pPr/>
              <a:t>31</a:t>
            </a:fld>
            <a:endParaRPr lang="da-DK" altLang="da-DK"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da-DK" sz="2400"/>
              <a:t>It is generally believed that intervention comparisons may be misleading if the groups to be compared are in some way systematically different regarding for example known and unknown prognostic factors or treatment regimens.</a:t>
            </a:r>
          </a:p>
          <a:p>
            <a:r>
              <a:rPr lang="da-DK" altLang="da-DK" sz="2400"/>
              <a:t>Accordingly the methodological quality of clincial trials can be described as the confidence ..... </a:t>
            </a:r>
          </a:p>
        </p:txBody>
      </p:sp>
    </p:spTree>
    <p:extLst>
      <p:ext uri="{BB962C8B-B14F-4D97-AF65-F5344CB8AC3E}">
        <p14:creationId xmlns:p14="http://schemas.microsoft.com/office/powerpoint/2010/main" val="4217995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s-I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s-IS"/>
          </a:p>
        </p:txBody>
      </p:sp>
      <p:sp>
        <p:nvSpPr>
          <p:cNvPr id="4" name="Date Placeholder 3"/>
          <p:cNvSpPr>
            <a:spLocks noGrp="1"/>
          </p:cNvSpPr>
          <p:nvPr>
            <p:ph type="dt" sz="half" idx="10"/>
          </p:nvPr>
        </p:nvSpPr>
        <p:spPr/>
        <p:txBody>
          <a:bodyPr/>
          <a:lstStyle>
            <a:lvl1pPr>
              <a:defRPr/>
            </a:lvl1pPr>
          </a:lstStyle>
          <a:p>
            <a:pPr>
              <a:defRPr/>
            </a:pPr>
            <a:fld id="{3230CD3A-9B50-4EA4-B6C7-34A90B43960D}" type="datetimeFigureOut">
              <a:rPr lang="is-IS"/>
              <a:pPr>
                <a:defRPr/>
              </a:pPr>
              <a:t>6.4.2017</a:t>
            </a:fld>
            <a:endParaRPr lang="is-I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6E55445-A8D1-474D-A7F8-EB123259170F}" type="slidenum">
              <a:rPr lang="is-IS"/>
              <a:pPr>
                <a:defRPr/>
              </a:pPr>
              <a:t>‹#›</a:t>
            </a:fld>
            <a:endParaRPr lang="is-IS"/>
          </a:p>
        </p:txBody>
      </p:sp>
    </p:spTree>
    <p:extLst>
      <p:ext uri="{BB962C8B-B14F-4D97-AF65-F5344CB8AC3E}">
        <p14:creationId xmlns:p14="http://schemas.microsoft.com/office/powerpoint/2010/main" val="3533742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p:cNvSpPr>
            <a:spLocks noGrp="1"/>
          </p:cNvSpPr>
          <p:nvPr>
            <p:ph type="dt" sz="half" idx="10"/>
          </p:nvPr>
        </p:nvSpPr>
        <p:spPr/>
        <p:txBody>
          <a:bodyPr/>
          <a:lstStyle>
            <a:lvl1pPr>
              <a:defRPr/>
            </a:lvl1pPr>
          </a:lstStyle>
          <a:p>
            <a:pPr>
              <a:defRPr/>
            </a:pPr>
            <a:fld id="{19F761BA-FB76-4072-B01B-0529D25847E9}" type="datetimeFigureOut">
              <a:rPr lang="is-IS"/>
              <a:pPr>
                <a:defRPr/>
              </a:pPr>
              <a:t>6.4.2017</a:t>
            </a:fld>
            <a:endParaRPr lang="is-I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C1F7F9D-457E-4C1F-B09F-E528440F4129}" type="slidenum">
              <a:rPr lang="is-IS"/>
              <a:pPr>
                <a:defRPr/>
              </a:pPr>
              <a:t>‹#›</a:t>
            </a:fld>
            <a:endParaRPr lang="is-IS"/>
          </a:p>
        </p:txBody>
      </p:sp>
    </p:spTree>
    <p:extLst>
      <p:ext uri="{BB962C8B-B14F-4D97-AF65-F5344CB8AC3E}">
        <p14:creationId xmlns:p14="http://schemas.microsoft.com/office/powerpoint/2010/main" val="1751668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s-I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p:cNvSpPr>
            <a:spLocks noGrp="1"/>
          </p:cNvSpPr>
          <p:nvPr>
            <p:ph type="dt" sz="half" idx="10"/>
          </p:nvPr>
        </p:nvSpPr>
        <p:spPr/>
        <p:txBody>
          <a:bodyPr/>
          <a:lstStyle>
            <a:lvl1pPr>
              <a:defRPr/>
            </a:lvl1pPr>
          </a:lstStyle>
          <a:p>
            <a:pPr>
              <a:defRPr/>
            </a:pPr>
            <a:fld id="{A96A9D97-40DF-4F4B-8B41-EC2707F49E02}" type="datetimeFigureOut">
              <a:rPr lang="is-IS"/>
              <a:pPr>
                <a:defRPr/>
              </a:pPr>
              <a:t>6.4.2017</a:t>
            </a:fld>
            <a:endParaRPr lang="is-I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EF4DC2C-3E2C-467C-8D59-71502B49D51D}" type="slidenum">
              <a:rPr lang="is-IS"/>
              <a:pPr>
                <a:defRPr/>
              </a:pPr>
              <a:t>‹#›</a:t>
            </a:fld>
            <a:endParaRPr lang="is-IS"/>
          </a:p>
        </p:txBody>
      </p:sp>
    </p:spTree>
    <p:extLst>
      <p:ext uri="{BB962C8B-B14F-4D97-AF65-F5344CB8AC3E}">
        <p14:creationId xmlns:p14="http://schemas.microsoft.com/office/powerpoint/2010/main" val="2489580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is-IS"/>
          </a:p>
        </p:txBody>
      </p:sp>
      <p:sp>
        <p:nvSpPr>
          <p:cNvPr id="3" name="Table Placeholder 2"/>
          <p:cNvSpPr>
            <a:spLocks noGrp="1"/>
          </p:cNvSpPr>
          <p:nvPr>
            <p:ph type="tbl" idx="1"/>
          </p:nvPr>
        </p:nvSpPr>
        <p:spPr>
          <a:xfrm>
            <a:off x="457200" y="1600200"/>
            <a:ext cx="8229600" cy="4525963"/>
          </a:xfrm>
        </p:spPr>
        <p:txBody>
          <a:bodyPr/>
          <a:lstStyle/>
          <a:p>
            <a:pPr lvl="0"/>
            <a:endParaRPr lang="is-IS" noProof="0"/>
          </a:p>
        </p:txBody>
      </p:sp>
      <p:sp>
        <p:nvSpPr>
          <p:cNvPr id="4" name="Date Placeholder 3"/>
          <p:cNvSpPr>
            <a:spLocks noGrp="1"/>
          </p:cNvSpPr>
          <p:nvPr>
            <p:ph type="dt" sz="half" idx="10"/>
          </p:nvPr>
        </p:nvSpPr>
        <p:spPr/>
        <p:txBody>
          <a:bodyPr/>
          <a:lstStyle>
            <a:lvl1pPr>
              <a:defRPr/>
            </a:lvl1pPr>
          </a:lstStyle>
          <a:p>
            <a:pPr>
              <a:defRPr/>
            </a:pPr>
            <a:fld id="{B5D12392-EF8F-4F44-8550-E49B6C71759A}" type="datetimeFigureOut">
              <a:rPr lang="is-IS"/>
              <a:pPr>
                <a:defRPr/>
              </a:pPr>
              <a:t>6.4.2017</a:t>
            </a:fld>
            <a:endParaRPr lang="is-I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AB9CBFB-3947-4663-9E4E-C369DD748D87}" type="slidenum">
              <a:rPr lang="is-IS"/>
              <a:pPr>
                <a:defRPr/>
              </a:pPr>
              <a:t>‹#›</a:t>
            </a:fld>
            <a:endParaRPr lang="is-IS"/>
          </a:p>
        </p:txBody>
      </p:sp>
    </p:spTree>
    <p:extLst>
      <p:ext uri="{BB962C8B-B14F-4D97-AF65-F5344CB8AC3E}">
        <p14:creationId xmlns:p14="http://schemas.microsoft.com/office/powerpoint/2010/main" val="1781203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p:cNvSpPr>
            <a:spLocks noGrp="1"/>
          </p:cNvSpPr>
          <p:nvPr>
            <p:ph type="dt" sz="half" idx="10"/>
          </p:nvPr>
        </p:nvSpPr>
        <p:spPr/>
        <p:txBody>
          <a:bodyPr/>
          <a:lstStyle>
            <a:lvl1pPr>
              <a:defRPr/>
            </a:lvl1pPr>
          </a:lstStyle>
          <a:p>
            <a:pPr>
              <a:defRPr/>
            </a:pPr>
            <a:fld id="{D52F1BF3-AE38-480C-99B0-5396799DF89B}" type="datetimeFigureOut">
              <a:rPr lang="is-IS"/>
              <a:pPr>
                <a:defRPr/>
              </a:pPr>
              <a:t>6.4.2017</a:t>
            </a:fld>
            <a:endParaRPr lang="is-I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E8315EC-A372-472E-B82A-45D225DF668D}" type="slidenum">
              <a:rPr lang="is-IS"/>
              <a:pPr>
                <a:defRPr/>
              </a:pPr>
              <a:t>‹#›</a:t>
            </a:fld>
            <a:endParaRPr lang="is-IS"/>
          </a:p>
        </p:txBody>
      </p:sp>
    </p:spTree>
    <p:extLst>
      <p:ext uri="{BB962C8B-B14F-4D97-AF65-F5344CB8AC3E}">
        <p14:creationId xmlns:p14="http://schemas.microsoft.com/office/powerpoint/2010/main" val="1050771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s-I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91C1D9C-24E2-49D7-9CED-740F4F664146}" type="datetimeFigureOut">
              <a:rPr lang="is-IS"/>
              <a:pPr>
                <a:defRPr/>
              </a:pPr>
              <a:t>6.4.2017</a:t>
            </a:fld>
            <a:endParaRPr lang="is-I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FFD7065-8361-40B2-B1F9-CAFAC5F271AE}" type="slidenum">
              <a:rPr lang="is-IS"/>
              <a:pPr>
                <a:defRPr/>
              </a:pPr>
              <a:t>‹#›</a:t>
            </a:fld>
            <a:endParaRPr lang="is-IS"/>
          </a:p>
        </p:txBody>
      </p:sp>
    </p:spTree>
    <p:extLst>
      <p:ext uri="{BB962C8B-B14F-4D97-AF65-F5344CB8AC3E}">
        <p14:creationId xmlns:p14="http://schemas.microsoft.com/office/powerpoint/2010/main" val="977750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Date Placeholder 3"/>
          <p:cNvSpPr>
            <a:spLocks noGrp="1"/>
          </p:cNvSpPr>
          <p:nvPr>
            <p:ph type="dt" sz="half" idx="10"/>
          </p:nvPr>
        </p:nvSpPr>
        <p:spPr/>
        <p:txBody>
          <a:bodyPr/>
          <a:lstStyle>
            <a:lvl1pPr>
              <a:defRPr/>
            </a:lvl1pPr>
          </a:lstStyle>
          <a:p>
            <a:pPr>
              <a:defRPr/>
            </a:pPr>
            <a:fld id="{4F4BAB39-3C38-4501-BD03-8E9022FB4527}" type="datetimeFigureOut">
              <a:rPr lang="is-IS"/>
              <a:pPr>
                <a:defRPr/>
              </a:pPr>
              <a:t>6.4.2017</a:t>
            </a:fld>
            <a:endParaRPr lang="is-I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1D315BE-7638-4A25-AC46-07315FF122D7}" type="slidenum">
              <a:rPr lang="is-IS"/>
              <a:pPr>
                <a:defRPr/>
              </a:pPr>
              <a:t>‹#›</a:t>
            </a:fld>
            <a:endParaRPr lang="is-IS"/>
          </a:p>
        </p:txBody>
      </p:sp>
    </p:spTree>
    <p:extLst>
      <p:ext uri="{BB962C8B-B14F-4D97-AF65-F5344CB8AC3E}">
        <p14:creationId xmlns:p14="http://schemas.microsoft.com/office/powerpoint/2010/main" val="1826580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s-I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7" name="Date Placeholder 3"/>
          <p:cNvSpPr>
            <a:spLocks noGrp="1"/>
          </p:cNvSpPr>
          <p:nvPr>
            <p:ph type="dt" sz="half" idx="10"/>
          </p:nvPr>
        </p:nvSpPr>
        <p:spPr/>
        <p:txBody>
          <a:bodyPr/>
          <a:lstStyle>
            <a:lvl1pPr>
              <a:defRPr/>
            </a:lvl1pPr>
          </a:lstStyle>
          <a:p>
            <a:pPr>
              <a:defRPr/>
            </a:pPr>
            <a:fld id="{EEB0D7D7-941A-489D-A9CA-F9ACB6DC2F3C}" type="datetimeFigureOut">
              <a:rPr lang="is-IS"/>
              <a:pPr>
                <a:defRPr/>
              </a:pPr>
              <a:t>6.4.2017</a:t>
            </a:fld>
            <a:endParaRPr lang="is-IS"/>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4FB9822-AF8E-47EE-A8D5-75957614E47D}" type="slidenum">
              <a:rPr lang="is-IS"/>
              <a:pPr>
                <a:defRPr/>
              </a:pPr>
              <a:t>‹#›</a:t>
            </a:fld>
            <a:endParaRPr lang="is-IS"/>
          </a:p>
        </p:txBody>
      </p:sp>
    </p:spTree>
    <p:extLst>
      <p:ext uri="{BB962C8B-B14F-4D97-AF65-F5344CB8AC3E}">
        <p14:creationId xmlns:p14="http://schemas.microsoft.com/office/powerpoint/2010/main" val="1722377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Date Placeholder 3"/>
          <p:cNvSpPr>
            <a:spLocks noGrp="1"/>
          </p:cNvSpPr>
          <p:nvPr>
            <p:ph type="dt" sz="half" idx="10"/>
          </p:nvPr>
        </p:nvSpPr>
        <p:spPr/>
        <p:txBody>
          <a:bodyPr/>
          <a:lstStyle>
            <a:lvl1pPr>
              <a:defRPr/>
            </a:lvl1pPr>
          </a:lstStyle>
          <a:p>
            <a:pPr>
              <a:defRPr/>
            </a:pPr>
            <a:fld id="{DEED82C6-CD3D-40DE-845E-EF9054E23D90}" type="datetimeFigureOut">
              <a:rPr lang="is-IS"/>
              <a:pPr>
                <a:defRPr/>
              </a:pPr>
              <a:t>6.4.2017</a:t>
            </a:fld>
            <a:endParaRPr lang="is-IS"/>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05B4280E-0C04-4505-A223-9F38EB295885}" type="slidenum">
              <a:rPr lang="is-IS"/>
              <a:pPr>
                <a:defRPr/>
              </a:pPr>
              <a:t>‹#›</a:t>
            </a:fld>
            <a:endParaRPr lang="is-IS"/>
          </a:p>
        </p:txBody>
      </p:sp>
    </p:spTree>
    <p:extLst>
      <p:ext uri="{BB962C8B-B14F-4D97-AF65-F5344CB8AC3E}">
        <p14:creationId xmlns:p14="http://schemas.microsoft.com/office/powerpoint/2010/main" val="2292775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5842C26-BBE4-4B03-BB65-181F9453D03E}" type="datetimeFigureOut">
              <a:rPr lang="is-IS"/>
              <a:pPr>
                <a:defRPr/>
              </a:pPr>
              <a:t>6.4.2017</a:t>
            </a:fld>
            <a:endParaRPr lang="is-IS"/>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C4E8C90B-08F5-41DF-8A7E-A0CC682D43DD}" type="slidenum">
              <a:rPr lang="is-IS"/>
              <a:pPr>
                <a:defRPr/>
              </a:pPr>
              <a:t>‹#›</a:t>
            </a:fld>
            <a:endParaRPr lang="is-IS"/>
          </a:p>
        </p:txBody>
      </p:sp>
    </p:spTree>
    <p:extLst>
      <p:ext uri="{BB962C8B-B14F-4D97-AF65-F5344CB8AC3E}">
        <p14:creationId xmlns:p14="http://schemas.microsoft.com/office/powerpoint/2010/main" val="756994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s-I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AD469BB-B53B-48D8-B5AF-84479BFADB99}" type="datetimeFigureOut">
              <a:rPr lang="is-IS"/>
              <a:pPr>
                <a:defRPr/>
              </a:pPr>
              <a:t>6.4.2017</a:t>
            </a:fld>
            <a:endParaRPr lang="is-I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81C8E2C-1517-4279-ADF7-06721050E1E8}" type="slidenum">
              <a:rPr lang="is-IS"/>
              <a:pPr>
                <a:defRPr/>
              </a:pPr>
              <a:t>‹#›</a:t>
            </a:fld>
            <a:endParaRPr lang="is-IS"/>
          </a:p>
        </p:txBody>
      </p:sp>
    </p:spTree>
    <p:extLst>
      <p:ext uri="{BB962C8B-B14F-4D97-AF65-F5344CB8AC3E}">
        <p14:creationId xmlns:p14="http://schemas.microsoft.com/office/powerpoint/2010/main" val="748112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s-I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s-I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06CD91E-AFDA-4888-B835-BA4B6EA64B71}" type="datetimeFigureOut">
              <a:rPr lang="is-IS"/>
              <a:pPr>
                <a:defRPr/>
              </a:pPr>
              <a:t>6.4.2017</a:t>
            </a:fld>
            <a:endParaRPr lang="is-I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1985D9A-8B15-4AC2-A127-1C58595149E0}" type="slidenum">
              <a:rPr lang="is-IS"/>
              <a:pPr>
                <a:defRPr/>
              </a:pPr>
              <a:t>‹#›</a:t>
            </a:fld>
            <a:endParaRPr lang="is-IS"/>
          </a:p>
        </p:txBody>
      </p:sp>
    </p:spTree>
    <p:extLst>
      <p:ext uri="{BB962C8B-B14F-4D97-AF65-F5344CB8AC3E}">
        <p14:creationId xmlns:p14="http://schemas.microsoft.com/office/powerpoint/2010/main" val="1017604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is-I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9963AC9F-7439-4610-999E-96C4789EEFC7}" type="datetimeFigureOut">
              <a:rPr lang="is-IS"/>
              <a:pPr>
                <a:defRPr/>
              </a:pPr>
              <a:t>6.4.2017</a:t>
            </a:fld>
            <a:endParaRPr lang="is-I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A79561F6-AA88-40CB-B6C1-2C8DD2B9CF08}" type="slidenum">
              <a:rPr lang="is-IS"/>
              <a:pPr>
                <a:defRPr/>
              </a:pPr>
              <a:t>‹#›</a:t>
            </a:fld>
            <a:endParaRPr lang="is-IS"/>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9.png"/><Relationship Id="rId5" Type="http://schemas.openxmlformats.org/officeDocument/2006/relationships/oleObject" Target="../embeddings/oleObject2.bin"/><Relationship Id="rId4" Type="http://schemas.openxmlformats.org/officeDocument/2006/relationships/image" Target="../media/image18.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50825" y="6237288"/>
            <a:ext cx="8569325" cy="500062"/>
          </a:xfrm>
        </p:spPr>
        <p:txBody>
          <a:bodyPr/>
          <a:lstStyle/>
          <a:p>
            <a:pPr algn="r"/>
            <a:br>
              <a:rPr lang="is-IS" sz="2000"/>
            </a:br>
            <a:endParaRPr lang="is-IS" sz="2000"/>
          </a:p>
        </p:txBody>
      </p:sp>
      <p:sp>
        <p:nvSpPr>
          <p:cNvPr id="14339" name="Content Placeholder 2"/>
          <p:cNvSpPr>
            <a:spLocks noGrp="1"/>
          </p:cNvSpPr>
          <p:nvPr>
            <p:ph idx="1"/>
          </p:nvPr>
        </p:nvSpPr>
        <p:spPr>
          <a:xfrm>
            <a:off x="323850" y="116632"/>
            <a:ext cx="8362950" cy="6336704"/>
          </a:xfrm>
        </p:spPr>
        <p:txBody>
          <a:bodyPr/>
          <a:lstStyle/>
          <a:p>
            <a:pPr>
              <a:buFont typeface="Arial" charset="0"/>
              <a:buNone/>
            </a:pPr>
            <a:endParaRPr lang="is-IS" dirty="0"/>
          </a:p>
          <a:p>
            <a:pPr algn="ctr">
              <a:buNone/>
            </a:pPr>
            <a:r>
              <a:rPr lang="en-US" sz="3600" b="1" dirty="0">
                <a:solidFill>
                  <a:srgbClr val="FFFF00"/>
                </a:solidFill>
                <a:latin typeface="Arial" panose="020B0604020202020204" pitchFamily="34" charset="0"/>
                <a:cs typeface="Arial" panose="020B0604020202020204" pitchFamily="34" charset="0"/>
              </a:rPr>
              <a:t>EVIDENCE-BASED TREATMENT – </a:t>
            </a:r>
          </a:p>
          <a:p>
            <a:pPr algn="ctr">
              <a:buNone/>
            </a:pPr>
            <a:r>
              <a:rPr lang="en-US" sz="3600" b="1" dirty="0">
                <a:solidFill>
                  <a:srgbClr val="FFFF00"/>
                </a:solidFill>
                <a:latin typeface="Arial" panose="020B0604020202020204" pitchFamily="34" charset="0"/>
                <a:cs typeface="Arial" panose="020B0604020202020204" pitchFamily="34" charset="0"/>
              </a:rPr>
              <a:t>the pathway out of the bed</a:t>
            </a:r>
            <a:endParaRPr lang="da-DK" sz="3600" b="1" dirty="0">
              <a:solidFill>
                <a:srgbClr val="FFFF00"/>
              </a:solidFill>
              <a:latin typeface="Arial" panose="020B0604020202020204" pitchFamily="34" charset="0"/>
              <a:cs typeface="Arial" panose="020B0604020202020204" pitchFamily="34" charset="0"/>
            </a:endParaRPr>
          </a:p>
          <a:p>
            <a:pPr algn="ctr">
              <a:buFont typeface="Zapf Dingbats" charset="2"/>
              <a:buNone/>
            </a:pPr>
            <a:r>
              <a:rPr lang="is-IS" sz="4000" b="1" dirty="0">
                <a:solidFill>
                  <a:srgbClr val="FFFF00"/>
                </a:solidFill>
                <a:latin typeface="Arial" panose="020B0604020202020204" pitchFamily="34" charset="0"/>
                <a:cs typeface="Arial" panose="020B0604020202020204" pitchFamily="34" charset="0"/>
              </a:rPr>
              <a:t>and back to life!</a:t>
            </a:r>
          </a:p>
          <a:p>
            <a:pPr algn="ctr">
              <a:buFont typeface="Zapf Dingbats" charset="2"/>
              <a:buNone/>
            </a:pPr>
            <a:endParaRPr lang="is-IS" sz="2800" b="1" dirty="0">
              <a:solidFill>
                <a:srgbClr val="FFFF00"/>
              </a:solidFill>
              <a:latin typeface="Arial" panose="020B0604020202020204" pitchFamily="34" charset="0"/>
              <a:cs typeface="Arial" panose="020B0604020202020204" pitchFamily="34" charset="0"/>
            </a:endParaRPr>
          </a:p>
          <a:p>
            <a:pPr algn="ctr">
              <a:buFont typeface="Zapf Dingbats" charset="2"/>
              <a:buNone/>
            </a:pPr>
            <a:r>
              <a:rPr lang="is-IS" sz="2800" b="1" dirty="0">
                <a:solidFill>
                  <a:srgbClr val="FFFF00"/>
                </a:solidFill>
                <a:latin typeface="Arial" panose="020B0604020202020204" pitchFamily="34" charset="0"/>
                <a:cs typeface="Arial" panose="020B0604020202020204" pitchFamily="34" charset="0"/>
              </a:rPr>
              <a:t>GARGNANO April 2017</a:t>
            </a:r>
          </a:p>
          <a:p>
            <a:pPr algn="ctr">
              <a:buFont typeface="Zapf Dingbats" charset="2"/>
              <a:buNone/>
            </a:pPr>
            <a:endParaRPr lang="is-IS" sz="2800" b="1" dirty="0">
              <a:solidFill>
                <a:srgbClr val="FFFF00"/>
              </a:solidFill>
              <a:latin typeface="Arial" panose="020B0604020202020204" pitchFamily="34" charset="0"/>
              <a:cs typeface="Arial" panose="020B0604020202020204" pitchFamily="34" charset="0"/>
            </a:endParaRPr>
          </a:p>
          <a:p>
            <a:pPr algn="ctr">
              <a:buFont typeface="Zapf Dingbats" charset="2"/>
              <a:buNone/>
            </a:pPr>
            <a:r>
              <a:rPr lang="is-IS" b="1" dirty="0">
                <a:solidFill>
                  <a:srgbClr val="FFFF00"/>
                </a:solidFill>
                <a:latin typeface="Arial" panose="020B0604020202020204" pitchFamily="34" charset="0"/>
                <a:cs typeface="Arial" panose="020B0604020202020204" pitchFamily="34" charset="0"/>
              </a:rPr>
              <a:t>Christian Gluud</a:t>
            </a:r>
          </a:p>
          <a:p>
            <a:pPr algn="ctr">
              <a:buFont typeface="Zapf Dingbats" charset="2"/>
              <a:buNone/>
            </a:pPr>
            <a:r>
              <a:rPr lang="is-IS" b="1" dirty="0">
                <a:solidFill>
                  <a:srgbClr val="FFFF00"/>
                </a:solidFill>
                <a:latin typeface="Arial" panose="020B0604020202020204" pitchFamily="34" charset="0"/>
                <a:cs typeface="Arial" panose="020B0604020202020204" pitchFamily="34" charset="0"/>
              </a:rPr>
              <a:t>The Copenhagen Trial Unit</a:t>
            </a:r>
          </a:p>
          <a:p>
            <a:pPr algn="ctr">
              <a:buFont typeface="Zapf Dingbats" charset="2"/>
              <a:buNone/>
            </a:pPr>
            <a:r>
              <a:rPr lang="is-IS" b="1" dirty="0">
                <a:solidFill>
                  <a:srgbClr val="FFFF00"/>
                </a:solidFill>
                <a:latin typeface="Arial" panose="020B0604020202020204" pitchFamily="34" charset="0"/>
                <a:cs typeface="Arial" panose="020B0604020202020204" pitchFamily="34" charset="0"/>
              </a:rPr>
              <a:t>Denmark</a:t>
            </a:r>
          </a:p>
          <a:p>
            <a:pPr algn="ctr">
              <a:buFont typeface="Zapf Dingbats" charset="2"/>
              <a:buNone/>
            </a:pPr>
            <a:endParaRPr lang="is-IS" sz="3600" dirty="0"/>
          </a:p>
          <a:p>
            <a:pPr>
              <a:buFont typeface="Arial" charset="0"/>
              <a:buNone/>
            </a:pPr>
            <a:endParaRPr lang="is-IS" sz="3600" b="1" dirty="0"/>
          </a:p>
          <a:p>
            <a:pPr algn="ctr">
              <a:buFont typeface="Arial" charset="0"/>
              <a:buNone/>
            </a:pPr>
            <a:endParaRPr lang="is-IS" sz="2000" dirty="0"/>
          </a:p>
          <a:p>
            <a:pPr algn="ctr">
              <a:buFont typeface="Arial" charset="0"/>
              <a:buNone/>
            </a:pPr>
            <a:endParaRPr lang="is-I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26377"/>
            <a:ext cx="8568952" cy="6370975"/>
          </a:xfrm>
          <a:prstGeom prst="rect">
            <a:avLst/>
          </a:prstGeom>
          <a:noFill/>
        </p:spPr>
        <p:txBody>
          <a:bodyPr wrap="square" rtlCol="0">
            <a:spAutoFit/>
          </a:bodyPr>
          <a:lstStyle/>
          <a:p>
            <a:r>
              <a:rPr lang="da-DK" sz="4000" b="1" dirty="0">
                <a:solidFill>
                  <a:srgbClr val="FFFF00"/>
                </a:solidFill>
              </a:rPr>
              <a:t>Outline</a:t>
            </a:r>
          </a:p>
          <a:p>
            <a:endParaRPr lang="da-DK" sz="4000" b="1" dirty="0">
              <a:solidFill>
                <a:srgbClr val="FFFF00"/>
              </a:solidFill>
            </a:endParaRPr>
          </a:p>
          <a:p>
            <a:r>
              <a:rPr lang="da-DK" sz="3600" b="1" u="sng" dirty="0">
                <a:solidFill>
                  <a:srgbClr val="FFFF00"/>
                </a:solidFill>
              </a:rPr>
              <a:t>What does lack of transparency mean for clinical practice?</a:t>
            </a:r>
          </a:p>
          <a:p>
            <a:r>
              <a:rPr lang="da-DK" sz="3600" b="1" dirty="0">
                <a:solidFill>
                  <a:srgbClr val="FFFF00"/>
                </a:solidFill>
              </a:rPr>
              <a:t>     -  What are the problems?</a:t>
            </a:r>
          </a:p>
          <a:p>
            <a:r>
              <a:rPr lang="da-DK" sz="3600" b="1" dirty="0">
                <a:solidFill>
                  <a:srgbClr val="FFFF00"/>
                </a:solidFill>
              </a:rPr>
              <a:t>     -  Why does this affect clinical   </a:t>
            </a:r>
          </a:p>
          <a:p>
            <a:r>
              <a:rPr lang="da-DK" sz="3600" b="1" dirty="0">
                <a:solidFill>
                  <a:srgbClr val="FFFF00"/>
                </a:solidFill>
              </a:rPr>
              <a:t>        practice?</a:t>
            </a:r>
          </a:p>
          <a:p>
            <a:r>
              <a:rPr lang="da-DK" sz="3600" b="1" dirty="0">
                <a:solidFill>
                  <a:srgbClr val="FFFF00"/>
                </a:solidFill>
              </a:rPr>
              <a:t>     -	 Industries fights against</a:t>
            </a:r>
          </a:p>
          <a:p>
            <a:r>
              <a:rPr lang="da-DK" sz="3600" b="1" dirty="0">
                <a:solidFill>
                  <a:srgbClr val="FFFF00"/>
                </a:solidFill>
              </a:rPr>
              <a:t>     -  Physicians are the culprit</a:t>
            </a:r>
          </a:p>
          <a:p>
            <a:r>
              <a:rPr lang="da-DK" sz="3600" b="1" dirty="0">
                <a:solidFill>
                  <a:srgbClr val="FFFF00"/>
                </a:solidFill>
              </a:rPr>
              <a:t>     -  The future may become better</a:t>
            </a:r>
          </a:p>
          <a:p>
            <a:endParaRPr lang="da-DK" sz="4000" b="1" dirty="0">
              <a:solidFill>
                <a:srgbClr val="FFFF00"/>
              </a:solidFill>
            </a:endParaRPr>
          </a:p>
        </p:txBody>
      </p:sp>
    </p:spTree>
    <p:extLst>
      <p:ext uri="{BB962C8B-B14F-4D97-AF65-F5344CB8AC3E}">
        <p14:creationId xmlns:p14="http://schemas.microsoft.com/office/powerpoint/2010/main" val="2950182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76672"/>
            <a:ext cx="8712968" cy="5201424"/>
          </a:xfrm>
          <a:prstGeom prst="rect">
            <a:avLst/>
          </a:prstGeom>
          <a:noFill/>
        </p:spPr>
        <p:txBody>
          <a:bodyPr wrap="square" rtlCol="0">
            <a:spAutoFit/>
          </a:bodyPr>
          <a:lstStyle/>
          <a:p>
            <a:pPr algn="ctr"/>
            <a:r>
              <a:rPr lang="da-DK" sz="4000" b="1" dirty="0">
                <a:solidFill>
                  <a:srgbClr val="FFFF00"/>
                </a:solidFill>
              </a:rPr>
              <a:t>The problems are</a:t>
            </a:r>
          </a:p>
          <a:p>
            <a:pPr algn="ctr"/>
            <a:endParaRPr lang="da-DK" sz="4000" b="1" dirty="0">
              <a:solidFill>
                <a:srgbClr val="FFFF00"/>
              </a:solidFill>
            </a:endParaRPr>
          </a:p>
          <a:p>
            <a:pPr marL="571500" indent="-571500">
              <a:buFont typeface="Arial" panose="020B0604020202020204" pitchFamily="34" charset="0"/>
              <a:buChar char="•"/>
            </a:pPr>
            <a:r>
              <a:rPr lang="da-DK" sz="3600" b="1" dirty="0">
                <a:solidFill>
                  <a:srgbClr val="FFFF00"/>
                </a:solidFill>
              </a:rPr>
              <a:t>Only about every second trial is   reported</a:t>
            </a:r>
          </a:p>
          <a:p>
            <a:pPr marL="571500" indent="-571500">
              <a:buFont typeface="Arial" panose="020B0604020202020204" pitchFamily="34" charset="0"/>
              <a:buChar char="•"/>
            </a:pPr>
            <a:r>
              <a:rPr lang="da-DK" sz="3600" b="1" dirty="0">
                <a:solidFill>
                  <a:srgbClr val="FFFF00"/>
                </a:solidFill>
              </a:rPr>
              <a:t>Most reported trials are those with positive findings</a:t>
            </a:r>
          </a:p>
          <a:p>
            <a:pPr marL="571500" indent="-571500">
              <a:buFont typeface="Arial" panose="020B0604020202020204" pitchFamily="34" charset="0"/>
              <a:buChar char="•"/>
            </a:pPr>
            <a:r>
              <a:rPr lang="da-DK" sz="3600" b="1" dirty="0">
                <a:solidFill>
                  <a:srgbClr val="FFFF00"/>
                </a:solidFill>
              </a:rPr>
              <a:t>Harms are ignored</a:t>
            </a:r>
          </a:p>
          <a:p>
            <a:pPr marL="571500" indent="-571500">
              <a:buFont typeface="Arial" panose="020B0604020202020204" pitchFamily="34" charset="0"/>
              <a:buChar char="•"/>
            </a:pPr>
            <a:r>
              <a:rPr lang="da-DK" sz="3600" b="1" dirty="0">
                <a:solidFill>
                  <a:srgbClr val="FFFF00"/>
                </a:solidFill>
              </a:rPr>
              <a:t>Impossible to obtain deidentified individual patient data</a:t>
            </a:r>
            <a:endParaRPr lang="da-DK" sz="4000" b="1" dirty="0">
              <a:solidFill>
                <a:srgbClr val="FFFF00"/>
              </a:solidFill>
            </a:endParaRPr>
          </a:p>
        </p:txBody>
      </p:sp>
    </p:spTree>
    <p:extLst>
      <p:ext uri="{BB962C8B-B14F-4D97-AF65-F5344CB8AC3E}">
        <p14:creationId xmlns:p14="http://schemas.microsoft.com/office/powerpoint/2010/main" val="2025560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512" y="1380184"/>
            <a:ext cx="8784976" cy="5289176"/>
          </a:xfrm>
          <a:prstGeom prst="rect">
            <a:avLst/>
          </a:prstGeom>
        </p:spPr>
      </p:pic>
      <p:sp>
        <p:nvSpPr>
          <p:cNvPr id="3" name="TextBox 2"/>
          <p:cNvSpPr txBox="1"/>
          <p:nvPr/>
        </p:nvSpPr>
        <p:spPr>
          <a:xfrm>
            <a:off x="288032" y="260648"/>
            <a:ext cx="8964488" cy="830997"/>
          </a:xfrm>
          <a:prstGeom prst="rect">
            <a:avLst/>
          </a:prstGeom>
          <a:noFill/>
        </p:spPr>
        <p:txBody>
          <a:bodyPr wrap="square" rtlCol="0">
            <a:spAutoFit/>
          </a:bodyPr>
          <a:lstStyle/>
          <a:p>
            <a:r>
              <a:rPr lang="da-DK" sz="2400" b="1" dirty="0">
                <a:highlight>
                  <a:srgbClr val="FFFF00"/>
                </a:highlight>
              </a:rPr>
              <a:t>Weighted proportion of non-published trials from ethics committees or registeries – Schmuker 2015 PLoS ONE</a:t>
            </a:r>
          </a:p>
        </p:txBody>
      </p:sp>
    </p:spTree>
    <p:extLst>
      <p:ext uri="{BB962C8B-B14F-4D97-AF65-F5344CB8AC3E}">
        <p14:creationId xmlns:p14="http://schemas.microsoft.com/office/powerpoint/2010/main" val="2197135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512" y="548681"/>
            <a:ext cx="8712968" cy="5760640"/>
          </a:xfrm>
          <a:prstGeom prst="rect">
            <a:avLst/>
          </a:prstGeom>
        </p:spPr>
      </p:pic>
    </p:spTree>
    <p:extLst>
      <p:ext uri="{BB962C8B-B14F-4D97-AF65-F5344CB8AC3E}">
        <p14:creationId xmlns:p14="http://schemas.microsoft.com/office/powerpoint/2010/main" val="2041747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83768" y="1196752"/>
            <a:ext cx="4608511" cy="5184576"/>
          </a:xfrm>
          <a:prstGeom prst="rect">
            <a:avLst/>
          </a:prstGeom>
        </p:spPr>
      </p:pic>
      <p:sp>
        <p:nvSpPr>
          <p:cNvPr id="5" name="TextBox 4"/>
          <p:cNvSpPr txBox="1"/>
          <p:nvPr/>
        </p:nvSpPr>
        <p:spPr>
          <a:xfrm>
            <a:off x="827584" y="-2403648"/>
            <a:ext cx="325730" cy="369332"/>
          </a:xfrm>
          <a:prstGeom prst="rect">
            <a:avLst/>
          </a:prstGeom>
          <a:noFill/>
        </p:spPr>
        <p:txBody>
          <a:bodyPr wrap="none" rtlCol="0">
            <a:spAutoFit/>
          </a:bodyPr>
          <a:lstStyle/>
          <a:p>
            <a:r>
              <a:rPr lang="da-DK" dirty="0"/>
              <a:t>T</a:t>
            </a:r>
          </a:p>
        </p:txBody>
      </p:sp>
      <p:sp>
        <p:nvSpPr>
          <p:cNvPr id="6" name="AutoShape 4" descr="The Economist"/>
          <p:cNvSpPr>
            <a:spLocks noChangeAspect="1" noChangeArrowheads="1"/>
          </p:cNvSpPr>
          <p:nvPr/>
        </p:nvSpPr>
        <p:spPr bwMode="auto">
          <a:xfrm>
            <a:off x="3762375" y="143868"/>
            <a:ext cx="1619250" cy="809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7" name="TextBox 6"/>
          <p:cNvSpPr txBox="1"/>
          <p:nvPr/>
        </p:nvSpPr>
        <p:spPr>
          <a:xfrm>
            <a:off x="971600" y="260648"/>
            <a:ext cx="7560839" cy="830997"/>
          </a:xfrm>
          <a:prstGeom prst="rect">
            <a:avLst/>
          </a:prstGeom>
          <a:noFill/>
        </p:spPr>
        <p:txBody>
          <a:bodyPr wrap="square" rtlCol="0">
            <a:spAutoFit/>
          </a:bodyPr>
          <a:lstStyle/>
          <a:p>
            <a:r>
              <a:rPr lang="da-DK" sz="2400" b="1" dirty="0">
                <a:solidFill>
                  <a:srgbClr val="FFFF00"/>
                </a:solidFill>
              </a:rPr>
              <a:t>The Economist’s clinical trial publication game – drug x versus placebo</a:t>
            </a:r>
          </a:p>
        </p:txBody>
      </p:sp>
    </p:spTree>
    <p:extLst>
      <p:ext uri="{BB962C8B-B14F-4D97-AF65-F5344CB8AC3E}">
        <p14:creationId xmlns:p14="http://schemas.microsoft.com/office/powerpoint/2010/main" val="3526367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55776" y="1484784"/>
            <a:ext cx="4752528" cy="4968551"/>
          </a:xfrm>
          <a:prstGeom prst="rect">
            <a:avLst/>
          </a:prstGeom>
        </p:spPr>
      </p:pic>
      <p:sp>
        <p:nvSpPr>
          <p:cNvPr id="3" name="Rectangle 2"/>
          <p:cNvSpPr/>
          <p:nvPr/>
        </p:nvSpPr>
        <p:spPr>
          <a:xfrm>
            <a:off x="827584" y="332656"/>
            <a:ext cx="7560840" cy="830997"/>
          </a:xfrm>
          <a:prstGeom prst="rect">
            <a:avLst/>
          </a:prstGeom>
        </p:spPr>
        <p:txBody>
          <a:bodyPr wrap="square">
            <a:spAutoFit/>
          </a:bodyPr>
          <a:lstStyle/>
          <a:p>
            <a:r>
              <a:rPr lang="da-DK" sz="2400" b="1" dirty="0">
                <a:solidFill>
                  <a:srgbClr val="FFFF00"/>
                </a:solidFill>
              </a:rPr>
              <a:t>The Economist’s clinical trial publication game – </a:t>
            </a:r>
          </a:p>
          <a:p>
            <a:r>
              <a:rPr lang="da-DK" sz="2400" b="1" dirty="0">
                <a:solidFill>
                  <a:srgbClr val="FFFF00"/>
                </a:solidFill>
              </a:rPr>
              <a:t>drug x versus placebo</a:t>
            </a:r>
          </a:p>
        </p:txBody>
      </p:sp>
    </p:spTree>
    <p:extLst>
      <p:ext uri="{BB962C8B-B14F-4D97-AF65-F5344CB8AC3E}">
        <p14:creationId xmlns:p14="http://schemas.microsoft.com/office/powerpoint/2010/main" val="3129060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7584" y="332656"/>
            <a:ext cx="7560840" cy="5016758"/>
          </a:xfrm>
          <a:prstGeom prst="rect">
            <a:avLst/>
          </a:prstGeom>
        </p:spPr>
        <p:txBody>
          <a:bodyPr wrap="square">
            <a:spAutoFit/>
          </a:bodyPr>
          <a:lstStyle/>
          <a:p>
            <a:r>
              <a:rPr lang="da-DK" sz="3200" b="1" dirty="0">
                <a:solidFill>
                  <a:srgbClr val="FFFF00"/>
                </a:solidFill>
              </a:rPr>
              <a:t>The Economist’s clinical trial publication game – </a:t>
            </a:r>
          </a:p>
          <a:p>
            <a:endParaRPr lang="da-DK" sz="3200" b="1" dirty="0">
              <a:solidFill>
                <a:srgbClr val="FFFF00"/>
              </a:solidFill>
            </a:endParaRPr>
          </a:p>
          <a:p>
            <a:r>
              <a:rPr lang="da-DK" sz="3200" b="1" dirty="0">
                <a:solidFill>
                  <a:srgbClr val="FFFF00"/>
                </a:solidFill>
              </a:rPr>
              <a:t>drug x versus placebo</a:t>
            </a:r>
          </a:p>
          <a:p>
            <a:endParaRPr lang="da-DK" sz="3200" b="1" dirty="0">
              <a:solidFill>
                <a:srgbClr val="FFFF00"/>
              </a:solidFill>
            </a:endParaRPr>
          </a:p>
          <a:p>
            <a:r>
              <a:rPr lang="da-DK" sz="3200" b="1" dirty="0">
                <a:solidFill>
                  <a:srgbClr val="FFFF00"/>
                </a:solidFill>
              </a:rPr>
              <a:t>.......is this game really what it takes to</a:t>
            </a:r>
          </a:p>
          <a:p>
            <a:endParaRPr lang="da-DK" sz="3200" b="1" dirty="0">
              <a:solidFill>
                <a:srgbClr val="FFFF00"/>
              </a:solidFill>
            </a:endParaRPr>
          </a:p>
          <a:p>
            <a:r>
              <a:rPr lang="da-DK" sz="3200" b="1" dirty="0">
                <a:solidFill>
                  <a:srgbClr val="FFFF00"/>
                </a:solidFill>
              </a:rPr>
              <a:t>become a succesful drug or device </a:t>
            </a:r>
          </a:p>
          <a:p>
            <a:endParaRPr lang="da-DK" sz="3200" b="1" dirty="0">
              <a:solidFill>
                <a:srgbClr val="FFFF00"/>
              </a:solidFill>
            </a:endParaRPr>
          </a:p>
          <a:p>
            <a:r>
              <a:rPr lang="da-DK" sz="3200" b="1" dirty="0">
                <a:solidFill>
                  <a:srgbClr val="FFFF00"/>
                </a:solidFill>
              </a:rPr>
              <a:t>industry CEO????????</a:t>
            </a:r>
          </a:p>
        </p:txBody>
      </p:sp>
    </p:spTree>
    <p:extLst>
      <p:ext uri="{BB962C8B-B14F-4D97-AF65-F5344CB8AC3E}">
        <p14:creationId xmlns:p14="http://schemas.microsoft.com/office/powerpoint/2010/main" val="2605059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980728"/>
            <a:ext cx="9249648" cy="4524315"/>
          </a:xfrm>
          <a:prstGeom prst="rect">
            <a:avLst/>
          </a:prstGeom>
          <a:noFill/>
        </p:spPr>
        <p:txBody>
          <a:bodyPr wrap="none" rtlCol="0">
            <a:spAutoFit/>
          </a:bodyPr>
          <a:lstStyle/>
          <a:p>
            <a:r>
              <a:rPr lang="da-DK" sz="3200" b="1" dirty="0">
                <a:solidFill>
                  <a:srgbClr val="FFFF00"/>
                </a:solidFill>
              </a:rPr>
              <a:t>No access to depersonalised individual data </a:t>
            </a:r>
          </a:p>
          <a:p>
            <a:endParaRPr lang="da-DK" sz="3200" b="1" dirty="0">
              <a:solidFill>
                <a:srgbClr val="FFFF00"/>
              </a:solidFill>
            </a:endParaRPr>
          </a:p>
          <a:p>
            <a:pPr marL="457200" indent="-457200">
              <a:buFont typeface="Arial" panose="020B0604020202020204" pitchFamily="34" charset="0"/>
              <a:buChar char="•"/>
            </a:pPr>
            <a:r>
              <a:rPr lang="da-DK" sz="3200" b="1" dirty="0">
                <a:solidFill>
                  <a:srgbClr val="FFFF00"/>
                </a:solidFill>
              </a:rPr>
              <a:t>No chance to check the analyses</a:t>
            </a:r>
          </a:p>
          <a:p>
            <a:pPr marL="457200" indent="-457200">
              <a:buFont typeface="Arial" panose="020B0604020202020204" pitchFamily="34" charset="0"/>
              <a:buChar char="•"/>
            </a:pPr>
            <a:r>
              <a:rPr lang="da-DK" sz="3200" b="1" dirty="0">
                <a:solidFill>
                  <a:srgbClr val="FFFF00"/>
                </a:solidFill>
              </a:rPr>
              <a:t>No chance to learn from data not reported</a:t>
            </a:r>
          </a:p>
          <a:p>
            <a:pPr marL="457200" indent="-457200">
              <a:buFont typeface="Arial" panose="020B0604020202020204" pitchFamily="34" charset="0"/>
              <a:buChar char="•"/>
            </a:pPr>
            <a:r>
              <a:rPr lang="da-DK" sz="3200" b="1" dirty="0">
                <a:solidFill>
                  <a:srgbClr val="FFFF00"/>
                </a:solidFill>
              </a:rPr>
              <a:t>No chance to conduct individual patient</a:t>
            </a:r>
          </a:p>
          <a:p>
            <a:r>
              <a:rPr lang="da-DK" sz="3200" b="1" dirty="0">
                <a:solidFill>
                  <a:srgbClr val="FFFF00"/>
                </a:solidFill>
              </a:rPr>
              <a:t>    data meta-analyses </a:t>
            </a:r>
          </a:p>
          <a:p>
            <a:pPr marL="457200" indent="-457200">
              <a:buFont typeface="Arial" panose="020B0604020202020204" pitchFamily="34" charset="0"/>
              <a:buChar char="•"/>
            </a:pPr>
            <a:r>
              <a:rPr lang="da-DK" sz="3200" b="1" dirty="0">
                <a:solidFill>
                  <a:srgbClr val="FFFF00"/>
                </a:solidFill>
              </a:rPr>
              <a:t>Against the whole idea of conducting </a:t>
            </a:r>
          </a:p>
          <a:p>
            <a:r>
              <a:rPr lang="da-DK" sz="3200" b="1" dirty="0">
                <a:solidFill>
                  <a:srgbClr val="FFFF00"/>
                </a:solidFill>
              </a:rPr>
              <a:t>    clinical research</a:t>
            </a:r>
          </a:p>
          <a:p>
            <a:pPr marL="457200" indent="-457200">
              <a:buFont typeface="Arial" panose="020B0604020202020204" pitchFamily="34" charset="0"/>
              <a:buChar char="•"/>
            </a:pPr>
            <a:r>
              <a:rPr lang="da-DK" sz="3200" b="1" dirty="0">
                <a:solidFill>
                  <a:srgbClr val="FFFF00"/>
                </a:solidFill>
              </a:rPr>
              <a:t>Against agreed by informed consent</a:t>
            </a:r>
          </a:p>
        </p:txBody>
      </p:sp>
    </p:spTree>
    <p:extLst>
      <p:ext uri="{BB962C8B-B14F-4D97-AF65-F5344CB8AC3E}">
        <p14:creationId xmlns:p14="http://schemas.microsoft.com/office/powerpoint/2010/main" val="2734615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Text Box 2"/>
          <p:cNvSpPr txBox="1">
            <a:spLocks noChangeArrowheads="1"/>
          </p:cNvSpPr>
          <p:nvPr/>
        </p:nvSpPr>
        <p:spPr bwMode="auto">
          <a:xfrm>
            <a:off x="4327525" y="1112838"/>
            <a:ext cx="184150" cy="457200"/>
          </a:xfrm>
          <a:prstGeom prst="rect">
            <a:avLst/>
          </a:prstGeom>
          <a:noFill/>
          <a:ln w="9525">
            <a:noFill/>
            <a:miter lim="800000"/>
            <a:headEnd/>
            <a:tailEnd/>
          </a:ln>
          <a:effectLst/>
        </p:spPr>
        <p:txBody>
          <a:bodyPr wrap="none">
            <a:spAutoFit/>
          </a:bodyPr>
          <a:lstStyle/>
          <a:p>
            <a:pPr eaLnBrk="1" hangingPunct="1">
              <a:spcBef>
                <a:spcPct val="50000"/>
              </a:spcBef>
              <a:defRPr/>
            </a:pPr>
            <a:endParaRPr lang="en-GB" sz="2400">
              <a:effectLst>
                <a:outerShdw blurRad="38100" dist="38100" dir="2700000" algn="tl">
                  <a:srgbClr val="000000"/>
                </a:outerShdw>
              </a:effectLst>
            </a:endParaRPr>
          </a:p>
        </p:txBody>
      </p:sp>
      <p:sp>
        <p:nvSpPr>
          <p:cNvPr id="347140" name="Text Box 4"/>
          <p:cNvSpPr txBox="1">
            <a:spLocks noChangeArrowheads="1"/>
          </p:cNvSpPr>
          <p:nvPr/>
        </p:nvSpPr>
        <p:spPr bwMode="auto">
          <a:xfrm>
            <a:off x="452074" y="247650"/>
            <a:ext cx="8579592" cy="1126462"/>
          </a:xfrm>
          <a:prstGeom prst="rect">
            <a:avLst/>
          </a:prstGeom>
          <a:noFill/>
          <a:ln w="9525">
            <a:noFill/>
            <a:miter lim="800000"/>
            <a:headEnd/>
            <a:tailEnd/>
          </a:ln>
          <a:effectLst/>
        </p:spPr>
        <p:txBody>
          <a:bodyPr wrap="none">
            <a:spAutoFit/>
          </a:bodyPr>
          <a:lstStyle/>
          <a:p>
            <a:pPr algn="ctr" eaLnBrk="1" hangingPunct="1">
              <a:lnSpc>
                <a:spcPct val="80000"/>
              </a:lnSpc>
              <a:spcBef>
                <a:spcPct val="50000"/>
              </a:spcBef>
              <a:defRPr/>
            </a:pPr>
            <a:r>
              <a:rPr lang="en-GB" sz="3200" b="1" dirty="0">
                <a:solidFill>
                  <a:srgbClr val="FFFF00"/>
                </a:solidFill>
                <a:latin typeface="Arial" charset="0"/>
              </a:rPr>
              <a:t>The dire consequences of publication bias </a:t>
            </a:r>
          </a:p>
          <a:p>
            <a:pPr algn="ctr" eaLnBrk="1" hangingPunct="1">
              <a:lnSpc>
                <a:spcPct val="80000"/>
              </a:lnSpc>
              <a:spcBef>
                <a:spcPct val="50000"/>
              </a:spcBef>
              <a:defRPr/>
            </a:pPr>
            <a:r>
              <a:rPr lang="en-GB" sz="3200" b="1" dirty="0">
                <a:solidFill>
                  <a:srgbClr val="FFFF00"/>
                </a:solidFill>
                <a:latin typeface="Arial" charset="0"/>
              </a:rPr>
              <a:t>for clinical practice</a:t>
            </a:r>
            <a:endParaRPr lang="en-GB" sz="2800" dirty="0">
              <a:solidFill>
                <a:srgbClr val="FFFF00"/>
              </a:solidFill>
              <a:effectLst>
                <a:outerShdw blurRad="38100" dist="38100" dir="2700000" algn="tl">
                  <a:srgbClr val="000000"/>
                </a:outerShdw>
              </a:effectLst>
              <a:latin typeface="Arial" charset="0"/>
            </a:endParaRPr>
          </a:p>
        </p:txBody>
      </p:sp>
      <p:sp>
        <p:nvSpPr>
          <p:cNvPr id="347141" name="Text Box 5"/>
          <p:cNvSpPr txBox="1">
            <a:spLocks noChangeArrowheads="1"/>
          </p:cNvSpPr>
          <p:nvPr/>
        </p:nvSpPr>
        <p:spPr bwMode="auto">
          <a:xfrm>
            <a:off x="1508125" y="4389438"/>
            <a:ext cx="184150" cy="457200"/>
          </a:xfrm>
          <a:prstGeom prst="rect">
            <a:avLst/>
          </a:prstGeom>
          <a:noFill/>
          <a:ln w="9525">
            <a:noFill/>
            <a:miter lim="800000"/>
            <a:headEnd/>
            <a:tailEnd/>
          </a:ln>
          <a:effectLst/>
        </p:spPr>
        <p:txBody>
          <a:bodyPr wrap="none">
            <a:spAutoFit/>
          </a:bodyPr>
          <a:lstStyle/>
          <a:p>
            <a:pPr eaLnBrk="1" hangingPunct="1">
              <a:spcBef>
                <a:spcPct val="50000"/>
              </a:spcBef>
              <a:defRPr/>
            </a:pPr>
            <a:endParaRPr lang="en-GB" sz="2400">
              <a:effectLst>
                <a:outerShdw blurRad="38100" dist="38100" dir="2700000" algn="tl">
                  <a:srgbClr val="000000"/>
                </a:outerShdw>
              </a:effectLst>
            </a:endParaRPr>
          </a:p>
        </p:txBody>
      </p:sp>
      <p:pic>
        <p:nvPicPr>
          <p:cNvPr id="5120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2492896"/>
            <a:ext cx="4098925" cy="41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7143" name="Text Box 7"/>
          <p:cNvSpPr txBox="1">
            <a:spLocks noChangeArrowheads="1"/>
          </p:cNvSpPr>
          <p:nvPr/>
        </p:nvSpPr>
        <p:spPr bwMode="auto">
          <a:xfrm>
            <a:off x="5851525" y="3779838"/>
            <a:ext cx="184150" cy="457200"/>
          </a:xfrm>
          <a:prstGeom prst="rect">
            <a:avLst/>
          </a:prstGeom>
          <a:noFill/>
          <a:ln w="9525">
            <a:noFill/>
            <a:miter lim="800000"/>
            <a:headEnd/>
            <a:tailEnd/>
          </a:ln>
          <a:effectLst/>
        </p:spPr>
        <p:txBody>
          <a:bodyPr wrap="none">
            <a:spAutoFit/>
          </a:bodyPr>
          <a:lstStyle/>
          <a:p>
            <a:pPr eaLnBrk="1" hangingPunct="1">
              <a:spcBef>
                <a:spcPct val="50000"/>
              </a:spcBef>
              <a:defRPr/>
            </a:pPr>
            <a:endParaRPr lang="en-GB" sz="2400">
              <a:effectLst>
                <a:outerShdw blurRad="38100" dist="38100" dir="2700000" algn="tl">
                  <a:srgbClr val="000000"/>
                </a:outerShdw>
              </a:effectLst>
            </a:endParaRPr>
          </a:p>
        </p:txBody>
      </p:sp>
      <p:pic>
        <p:nvPicPr>
          <p:cNvPr id="5120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492896"/>
            <a:ext cx="4343400" cy="41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7145" name="Freeform 9"/>
          <p:cNvSpPr>
            <a:spLocks/>
          </p:cNvSpPr>
          <p:nvPr/>
        </p:nvSpPr>
        <p:spPr bwMode="auto">
          <a:xfrm>
            <a:off x="6692900" y="3505200"/>
            <a:ext cx="12700" cy="2819400"/>
          </a:xfrm>
          <a:custGeom>
            <a:avLst/>
            <a:gdLst/>
            <a:ahLst/>
            <a:cxnLst>
              <a:cxn ang="0">
                <a:pos x="8" y="0"/>
              </a:cxn>
              <a:cxn ang="0">
                <a:pos x="0" y="768"/>
              </a:cxn>
              <a:cxn ang="0">
                <a:pos x="8" y="1776"/>
              </a:cxn>
            </a:cxnLst>
            <a:rect l="0" t="0" r="r" b="b"/>
            <a:pathLst>
              <a:path w="8" h="1776">
                <a:moveTo>
                  <a:pt x="8" y="0"/>
                </a:moveTo>
                <a:lnTo>
                  <a:pt x="0" y="768"/>
                </a:lnTo>
                <a:lnTo>
                  <a:pt x="8" y="1776"/>
                </a:lnTo>
              </a:path>
            </a:pathLst>
          </a:custGeom>
          <a:noFill/>
          <a:ln w="9525" cap="flat" cmpd="sng">
            <a:noFill/>
            <a:prstDash val="solid"/>
            <a:round/>
            <a:headEnd type="none" w="med" len="med"/>
            <a:tailEnd type="none" w="med" len="med"/>
          </a:ln>
          <a:effectLst/>
        </p:spPr>
        <p:txBody>
          <a:bodyPr anchor="ctr">
            <a:spAutoFit/>
          </a:bodyPr>
          <a:lstStyle/>
          <a:p>
            <a:pPr eaLnBrk="1" hangingPunct="1">
              <a:spcBef>
                <a:spcPct val="50000"/>
              </a:spcBef>
              <a:defRPr/>
            </a:pPr>
            <a:endParaRPr lang="en-US">
              <a:effectLst>
                <a:outerShdw blurRad="38100" dist="38100" dir="2700000" algn="tl">
                  <a:srgbClr val="000000">
                    <a:alpha val="43137"/>
                  </a:srgbClr>
                </a:outerShdw>
              </a:effectLst>
            </a:endParaRPr>
          </a:p>
        </p:txBody>
      </p:sp>
      <p:sp>
        <p:nvSpPr>
          <p:cNvPr id="347146" name="Text Box 10"/>
          <p:cNvSpPr txBox="1">
            <a:spLocks noChangeArrowheads="1"/>
          </p:cNvSpPr>
          <p:nvPr/>
        </p:nvSpPr>
        <p:spPr bwMode="auto">
          <a:xfrm>
            <a:off x="5672138" y="2672085"/>
            <a:ext cx="2733675" cy="396875"/>
          </a:xfrm>
          <a:prstGeom prst="rect">
            <a:avLst/>
          </a:prstGeom>
          <a:noFill/>
          <a:ln w="9525">
            <a:noFill/>
            <a:miter lim="800000"/>
            <a:headEnd/>
            <a:tailEnd/>
          </a:ln>
          <a:effectLst/>
        </p:spPr>
        <p:txBody>
          <a:bodyPr wrap="none">
            <a:spAutoFit/>
          </a:bodyPr>
          <a:lstStyle/>
          <a:p>
            <a:pPr eaLnBrk="1" hangingPunct="1">
              <a:spcBef>
                <a:spcPct val="50000"/>
              </a:spcBef>
              <a:defRPr/>
            </a:pPr>
            <a:r>
              <a:rPr lang="da-DK" sz="2000" dirty="0">
                <a:solidFill>
                  <a:srgbClr val="A01200"/>
                </a:solidFill>
                <a:effectLst>
                  <a:outerShdw blurRad="38100" dist="38100" dir="2700000" algn="tl">
                    <a:srgbClr val="000000"/>
                  </a:outerShdw>
                </a:effectLst>
              </a:rPr>
              <a:t>PUBLICATION BIAS</a:t>
            </a:r>
            <a:endParaRPr lang="en-US" sz="2000" dirty="0">
              <a:solidFill>
                <a:srgbClr val="A01200"/>
              </a:solidFill>
              <a:effectLst>
                <a:outerShdw blurRad="38100" dist="38100" dir="2700000" algn="tl">
                  <a:srgbClr val="000000"/>
                </a:outerShdw>
              </a:effectLst>
            </a:endParaRPr>
          </a:p>
        </p:txBody>
      </p:sp>
      <p:sp>
        <p:nvSpPr>
          <p:cNvPr id="347147" name="Line 11"/>
          <p:cNvSpPr>
            <a:spLocks noChangeShapeType="1"/>
          </p:cNvSpPr>
          <p:nvPr/>
        </p:nvSpPr>
        <p:spPr bwMode="auto">
          <a:xfrm>
            <a:off x="6705600" y="4267200"/>
            <a:ext cx="0" cy="2057400"/>
          </a:xfrm>
          <a:prstGeom prst="line">
            <a:avLst/>
          </a:prstGeom>
          <a:noFill/>
          <a:ln w="25400">
            <a:solidFill>
              <a:schemeClr val="tx2"/>
            </a:solidFill>
            <a:round/>
            <a:headEnd/>
            <a:tailEnd/>
          </a:ln>
          <a:effectLst/>
        </p:spPr>
        <p:txBody>
          <a:bodyPr>
            <a:spAutoFit/>
          </a:bodyPr>
          <a:lstStyle/>
          <a:p>
            <a:pPr eaLnBrk="1" hangingPunct="1">
              <a:spcBef>
                <a:spcPct val="50000"/>
              </a:spcBef>
              <a:defRPr/>
            </a:pP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4146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892480" cy="1569660"/>
          </a:xfrm>
          <a:prstGeom prst="rect">
            <a:avLst/>
          </a:prstGeom>
          <a:noFill/>
        </p:spPr>
        <p:txBody>
          <a:bodyPr wrap="square" rtlCol="0">
            <a:spAutoFit/>
          </a:bodyPr>
          <a:lstStyle/>
          <a:p>
            <a:pPr algn="ctr"/>
            <a:r>
              <a:rPr lang="en-US" sz="3200" b="1" dirty="0">
                <a:solidFill>
                  <a:srgbClr val="FFFF00"/>
                </a:solidFill>
              </a:rPr>
              <a:t>COMPARE study</a:t>
            </a:r>
          </a:p>
          <a:p>
            <a:pPr algn="ctr"/>
            <a:r>
              <a:rPr lang="en-US" sz="3200" b="1" dirty="0">
                <a:solidFill>
                  <a:srgbClr val="FFFF00"/>
                </a:solidFill>
              </a:rPr>
              <a:t>Tracking switched outcomes </a:t>
            </a:r>
          </a:p>
          <a:p>
            <a:pPr algn="ctr"/>
            <a:r>
              <a:rPr lang="en-US" sz="3200" b="1" dirty="0">
                <a:solidFill>
                  <a:srgbClr val="FFFF00"/>
                </a:solidFill>
              </a:rPr>
              <a:t>in clinical trials – top five journals 2015/2016</a:t>
            </a:r>
            <a:endParaRPr lang="da-DK" dirty="0"/>
          </a:p>
        </p:txBody>
      </p:sp>
      <p:sp>
        <p:nvSpPr>
          <p:cNvPr id="3" name="TextBox 2"/>
          <p:cNvSpPr txBox="1"/>
          <p:nvPr/>
        </p:nvSpPr>
        <p:spPr>
          <a:xfrm>
            <a:off x="107505" y="1988840"/>
            <a:ext cx="8856984" cy="4678204"/>
          </a:xfrm>
          <a:prstGeom prst="rect">
            <a:avLst/>
          </a:prstGeom>
          <a:noFill/>
        </p:spPr>
        <p:txBody>
          <a:bodyPr wrap="square" rtlCol="0">
            <a:spAutoFit/>
          </a:bodyPr>
          <a:lstStyle/>
          <a:p>
            <a:r>
              <a:rPr lang="en-US" sz="2800" b="1" dirty="0">
                <a:solidFill>
                  <a:srgbClr val="FFFF00"/>
                </a:solidFill>
              </a:rPr>
              <a:t>67 trials checked - 9 trials were perfect!</a:t>
            </a:r>
          </a:p>
          <a:p>
            <a:endParaRPr lang="en-US" sz="2800" b="1" dirty="0">
              <a:solidFill>
                <a:srgbClr val="FFFF00"/>
              </a:solidFill>
            </a:endParaRPr>
          </a:p>
          <a:p>
            <a:r>
              <a:rPr lang="en-US" sz="2800" b="1" dirty="0">
                <a:solidFill>
                  <a:srgbClr val="FFFF00"/>
                </a:solidFill>
              </a:rPr>
              <a:t>86% NOT PERFECT</a:t>
            </a:r>
          </a:p>
          <a:p>
            <a:r>
              <a:rPr lang="en-US" sz="2800" b="1" dirty="0">
                <a:solidFill>
                  <a:srgbClr val="FFFF00"/>
                </a:solidFill>
              </a:rPr>
              <a:t>- 354 outcomes not reported</a:t>
            </a:r>
          </a:p>
          <a:p>
            <a:r>
              <a:rPr lang="en-US" sz="2800" b="1" dirty="0">
                <a:solidFill>
                  <a:srgbClr val="FFFF00"/>
                </a:solidFill>
              </a:rPr>
              <a:t>- 357 new outcomes silently added</a:t>
            </a:r>
          </a:p>
          <a:p>
            <a:endParaRPr lang="en-US" sz="2800" b="1" dirty="0">
              <a:solidFill>
                <a:srgbClr val="FFFF00"/>
              </a:solidFill>
            </a:endParaRPr>
          </a:p>
          <a:p>
            <a:r>
              <a:rPr lang="en-US" sz="2800" b="1" dirty="0">
                <a:solidFill>
                  <a:srgbClr val="FFFF00"/>
                </a:solidFill>
              </a:rPr>
              <a:t>On average, only 58.2% of specified outcomes reported!!!!!!!!!!!! </a:t>
            </a:r>
          </a:p>
          <a:p>
            <a:r>
              <a:rPr lang="en-US" sz="2800" b="1" dirty="0">
                <a:solidFill>
                  <a:srgbClr val="FFFF00"/>
                </a:solidFill>
              </a:rPr>
              <a:t>On average, each trial silently added 5.3 new outcomes!!!!!!!!!!</a:t>
            </a:r>
          </a:p>
          <a:p>
            <a:endParaRPr lang="da-DK" dirty="0"/>
          </a:p>
        </p:txBody>
      </p:sp>
    </p:spTree>
    <p:extLst>
      <p:ext uri="{BB962C8B-B14F-4D97-AF65-F5344CB8AC3E}">
        <p14:creationId xmlns:p14="http://schemas.microsoft.com/office/powerpoint/2010/main" val="2446114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908720"/>
            <a:ext cx="8404489" cy="4708981"/>
          </a:xfrm>
          <a:prstGeom prst="rect">
            <a:avLst/>
          </a:prstGeom>
          <a:noFill/>
        </p:spPr>
        <p:txBody>
          <a:bodyPr wrap="square" rtlCol="0">
            <a:spAutoFit/>
          </a:bodyPr>
          <a:lstStyle/>
          <a:p>
            <a:r>
              <a:rPr lang="da-DK" sz="4000" b="1" dirty="0">
                <a:solidFill>
                  <a:srgbClr val="FFFF00"/>
                </a:solidFill>
              </a:rPr>
              <a:t>Outline</a:t>
            </a:r>
          </a:p>
          <a:p>
            <a:endParaRPr lang="da-DK" sz="4000" b="1" dirty="0">
              <a:solidFill>
                <a:srgbClr val="FFFF00"/>
              </a:solidFill>
            </a:endParaRPr>
          </a:p>
          <a:p>
            <a:pPr marL="571500" indent="-571500">
              <a:buFont typeface="Arial" panose="020B0604020202020204" pitchFamily="34" charset="0"/>
              <a:buChar char="•"/>
            </a:pPr>
            <a:r>
              <a:rPr lang="da-DK" sz="3600" b="1" dirty="0">
                <a:solidFill>
                  <a:srgbClr val="FFFF00"/>
                </a:solidFill>
              </a:rPr>
              <a:t>What does evidence–based treatment mean?</a:t>
            </a:r>
          </a:p>
          <a:p>
            <a:pPr marL="571500" indent="-571500">
              <a:buFont typeface="Arial" panose="020B0604020202020204" pitchFamily="34" charset="0"/>
              <a:buChar char="•"/>
            </a:pPr>
            <a:r>
              <a:rPr lang="da-DK" sz="3600" b="1" dirty="0">
                <a:solidFill>
                  <a:srgbClr val="FFFF00"/>
                </a:solidFill>
              </a:rPr>
              <a:t>Waste in clinical research</a:t>
            </a:r>
          </a:p>
          <a:p>
            <a:pPr marL="571500" indent="-571500">
              <a:buFont typeface="Arial" panose="020B0604020202020204" pitchFamily="34" charset="0"/>
              <a:buChar char="•"/>
            </a:pPr>
            <a:r>
              <a:rPr lang="da-DK" sz="3600" b="1" dirty="0">
                <a:solidFill>
                  <a:srgbClr val="FFFF00"/>
                </a:solidFill>
              </a:rPr>
              <a:t>Lack of proper education</a:t>
            </a:r>
          </a:p>
          <a:p>
            <a:pPr marL="571500" indent="-571500">
              <a:buFont typeface="Arial" panose="020B0604020202020204" pitchFamily="34" charset="0"/>
              <a:buChar char="•"/>
            </a:pPr>
            <a:r>
              <a:rPr lang="da-DK" sz="3600" b="1" dirty="0">
                <a:solidFill>
                  <a:srgbClr val="FFFF00"/>
                </a:solidFill>
              </a:rPr>
              <a:t>How to get EBM into practise</a:t>
            </a:r>
          </a:p>
          <a:p>
            <a:endParaRPr lang="da-DK" sz="4000" b="1" dirty="0">
              <a:solidFill>
                <a:srgbClr val="FFFF00"/>
              </a:solidFill>
            </a:endParaRPr>
          </a:p>
        </p:txBody>
      </p:sp>
    </p:spTree>
    <p:extLst>
      <p:ext uri="{BB962C8B-B14F-4D97-AF65-F5344CB8AC3E}">
        <p14:creationId xmlns:p14="http://schemas.microsoft.com/office/powerpoint/2010/main" val="2775517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548680"/>
            <a:ext cx="8566443" cy="3046988"/>
          </a:xfrm>
          <a:prstGeom prst="rect">
            <a:avLst/>
          </a:prstGeom>
          <a:noFill/>
        </p:spPr>
        <p:txBody>
          <a:bodyPr wrap="square" rtlCol="0">
            <a:spAutoFit/>
          </a:bodyPr>
          <a:lstStyle/>
          <a:p>
            <a:r>
              <a:rPr lang="da-DK" sz="3200" b="1" dirty="0">
                <a:solidFill>
                  <a:srgbClr val="FFFF00"/>
                </a:solidFill>
              </a:rPr>
              <a:t>  The industry fights aginst transparency</a:t>
            </a:r>
          </a:p>
          <a:p>
            <a:endParaRPr lang="da-DK" sz="3200" b="1" dirty="0">
              <a:solidFill>
                <a:srgbClr val="FFFF00"/>
              </a:solidFill>
            </a:endParaRPr>
          </a:p>
          <a:p>
            <a:pPr marL="457200" indent="-457200">
              <a:buFontTx/>
              <a:buChar char="-"/>
            </a:pPr>
            <a:r>
              <a:rPr lang="da-DK" sz="3200" b="1" dirty="0">
                <a:solidFill>
                  <a:srgbClr val="FFFF00"/>
                </a:solidFill>
              </a:rPr>
              <a:t> EFPIA and PhRMA ”our proprietary   </a:t>
            </a:r>
          </a:p>
          <a:p>
            <a:r>
              <a:rPr lang="da-DK" sz="3200" b="1" dirty="0">
                <a:solidFill>
                  <a:srgbClr val="FFFF00"/>
                </a:solidFill>
              </a:rPr>
              <a:t>     rights”</a:t>
            </a:r>
          </a:p>
          <a:p>
            <a:pPr marL="457200" indent="-457200">
              <a:buFontTx/>
              <a:buChar char="-"/>
            </a:pPr>
            <a:r>
              <a:rPr lang="da-DK" sz="3200" b="1" dirty="0">
                <a:solidFill>
                  <a:srgbClr val="FFFF00"/>
                </a:solidFill>
              </a:rPr>
              <a:t> Large number of ‘cases’ of deception</a:t>
            </a:r>
          </a:p>
          <a:p>
            <a:pPr marL="457200" indent="-457200">
              <a:buFontTx/>
              <a:buChar char="-"/>
            </a:pPr>
            <a:endParaRPr lang="da-DK" sz="3200" b="1" dirty="0">
              <a:solidFill>
                <a:srgbClr val="FFFF00"/>
              </a:solidFill>
            </a:endParaRPr>
          </a:p>
        </p:txBody>
      </p:sp>
      <p:pic>
        <p:nvPicPr>
          <p:cNvPr id="3" name="Picture 2"/>
          <p:cNvPicPr>
            <a:picLocks noChangeAspect="1"/>
          </p:cNvPicPr>
          <p:nvPr/>
        </p:nvPicPr>
        <p:blipFill>
          <a:blip r:embed="rId2"/>
          <a:stretch>
            <a:fillRect/>
          </a:stretch>
        </p:blipFill>
        <p:spPr>
          <a:xfrm>
            <a:off x="1979712" y="3645024"/>
            <a:ext cx="6408712" cy="2880320"/>
          </a:xfrm>
          <a:prstGeom prst="rect">
            <a:avLst/>
          </a:prstGeom>
        </p:spPr>
      </p:pic>
    </p:spTree>
    <p:extLst>
      <p:ext uri="{BB962C8B-B14F-4D97-AF65-F5344CB8AC3E}">
        <p14:creationId xmlns:p14="http://schemas.microsoft.com/office/powerpoint/2010/main" val="407327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638451" cy="4524315"/>
          </a:xfrm>
          <a:prstGeom prst="rect">
            <a:avLst/>
          </a:prstGeom>
          <a:noFill/>
        </p:spPr>
        <p:txBody>
          <a:bodyPr wrap="square" rtlCol="0">
            <a:spAutoFit/>
          </a:bodyPr>
          <a:lstStyle/>
          <a:p>
            <a:r>
              <a:rPr lang="da-DK" sz="3200" b="1" dirty="0">
                <a:solidFill>
                  <a:srgbClr val="FFFF00"/>
                </a:solidFill>
              </a:rPr>
              <a:t>Physicians are the culprits</a:t>
            </a:r>
          </a:p>
          <a:p>
            <a:endParaRPr lang="da-DK" sz="3200" b="1" dirty="0">
              <a:solidFill>
                <a:srgbClr val="FFFF00"/>
              </a:solidFill>
            </a:endParaRPr>
          </a:p>
          <a:p>
            <a:pPr marL="457200" indent="-457200">
              <a:buFontTx/>
              <a:buChar char="-"/>
            </a:pPr>
            <a:r>
              <a:rPr lang="da-DK" sz="3200" b="1" dirty="0">
                <a:solidFill>
                  <a:srgbClr val="FFFF00"/>
                </a:solidFill>
              </a:rPr>
              <a:t>Accepts trials without proper data sharing plan in ethics review boards/committees </a:t>
            </a:r>
          </a:p>
          <a:p>
            <a:pPr marL="457200" indent="-457200">
              <a:buFontTx/>
              <a:buChar char="-"/>
            </a:pPr>
            <a:r>
              <a:rPr lang="da-DK" sz="3200" b="1" dirty="0">
                <a:solidFill>
                  <a:srgbClr val="FFFF00"/>
                </a:solidFill>
              </a:rPr>
              <a:t>Signs non-publication agreements with</a:t>
            </a:r>
          </a:p>
          <a:p>
            <a:r>
              <a:rPr lang="da-DK" sz="3200" b="1" dirty="0">
                <a:solidFill>
                  <a:srgbClr val="FFFF00"/>
                </a:solidFill>
              </a:rPr>
              <a:t>    industry or themselves</a:t>
            </a:r>
          </a:p>
          <a:p>
            <a:pPr marL="457200" indent="-457200">
              <a:buFontTx/>
              <a:buChar char="-"/>
            </a:pPr>
            <a:r>
              <a:rPr lang="da-DK" sz="3200" b="1" dirty="0">
                <a:solidFill>
                  <a:srgbClr val="FFFF00"/>
                </a:solidFill>
              </a:rPr>
              <a:t>Do not know the data or the analyses</a:t>
            </a:r>
          </a:p>
          <a:p>
            <a:pPr marL="457200" indent="-457200">
              <a:buFontTx/>
              <a:buChar char="-"/>
            </a:pPr>
            <a:endParaRPr lang="da-DK" sz="3200" b="1" dirty="0">
              <a:solidFill>
                <a:srgbClr val="FFFF00"/>
              </a:solidFill>
            </a:endParaRPr>
          </a:p>
        </p:txBody>
      </p:sp>
      <p:pic>
        <p:nvPicPr>
          <p:cNvPr id="3" name="Picture 2"/>
          <p:cNvPicPr>
            <a:picLocks noChangeAspect="1"/>
          </p:cNvPicPr>
          <p:nvPr/>
        </p:nvPicPr>
        <p:blipFill>
          <a:blip r:embed="rId2"/>
          <a:stretch>
            <a:fillRect/>
          </a:stretch>
        </p:blipFill>
        <p:spPr>
          <a:xfrm>
            <a:off x="1979712" y="4508545"/>
            <a:ext cx="6408712" cy="2160815"/>
          </a:xfrm>
          <a:prstGeom prst="rect">
            <a:avLst/>
          </a:prstGeom>
        </p:spPr>
      </p:pic>
    </p:spTree>
    <p:extLst>
      <p:ext uri="{BB962C8B-B14F-4D97-AF65-F5344CB8AC3E}">
        <p14:creationId xmlns:p14="http://schemas.microsoft.com/office/powerpoint/2010/main" val="2212186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br>
              <a:rPr lang="en-GB" sz="3200" dirty="0"/>
            </a:br>
            <a:br>
              <a:rPr lang="en-GB" sz="3200" dirty="0"/>
            </a:br>
            <a:r>
              <a:rPr lang="en-GB" sz="3600" b="1" u="sng" dirty="0">
                <a:solidFill>
                  <a:srgbClr val="FFFF00"/>
                </a:solidFill>
                <a:latin typeface="Arial" panose="020B0604020202020204" pitchFamily="34" charset="0"/>
                <a:cs typeface="Arial" panose="020B0604020202020204" pitchFamily="34" charset="0"/>
              </a:rPr>
              <a:t>International initiatives promoting transparency of clinical research</a:t>
            </a:r>
            <a:br>
              <a:rPr lang="en-US" u="sng" dirty="0"/>
            </a:br>
            <a:endParaRPr lang="en-US" u="sng" dirty="0"/>
          </a:p>
        </p:txBody>
      </p:sp>
      <p:sp>
        <p:nvSpPr>
          <p:cNvPr id="3" name="Content Placeholder 2"/>
          <p:cNvSpPr>
            <a:spLocks noGrp="1"/>
          </p:cNvSpPr>
          <p:nvPr>
            <p:ph idx="1"/>
          </p:nvPr>
        </p:nvSpPr>
        <p:spPr>
          <a:xfrm>
            <a:off x="179512" y="1340768"/>
            <a:ext cx="8784976" cy="5256584"/>
          </a:xfrm>
        </p:spPr>
        <p:txBody>
          <a:bodyPr/>
          <a:lstStyle/>
          <a:p>
            <a:r>
              <a:rPr lang="en-GB" b="1" dirty="0">
                <a:solidFill>
                  <a:srgbClr val="FFFF00"/>
                </a:solidFill>
                <a:latin typeface="Arial" panose="020B0604020202020204" pitchFamily="34" charset="0"/>
                <a:cs typeface="Arial" panose="020B0604020202020204" pitchFamily="34" charset="0"/>
              </a:rPr>
              <a:t>The Ottawa Group</a:t>
            </a:r>
            <a:endParaRPr lang="en-US" b="1" dirty="0">
              <a:solidFill>
                <a:srgbClr val="FFFF00"/>
              </a:solidFill>
              <a:latin typeface="Arial" panose="020B0604020202020204" pitchFamily="34" charset="0"/>
              <a:cs typeface="Arial" panose="020B0604020202020204" pitchFamily="34" charset="0"/>
            </a:endParaRPr>
          </a:p>
          <a:p>
            <a:r>
              <a:rPr lang="en-GB" b="1" dirty="0">
                <a:solidFill>
                  <a:srgbClr val="FFFF00"/>
                </a:solidFill>
                <a:latin typeface="Arial" panose="020B0604020202020204" pitchFamily="34" charset="0"/>
                <a:cs typeface="Arial" panose="020B0604020202020204" pitchFamily="34" charset="0"/>
              </a:rPr>
              <a:t>The Cochrane Collaboration </a:t>
            </a:r>
            <a:endParaRPr lang="en-US" b="1" dirty="0">
              <a:solidFill>
                <a:srgbClr val="FFFF00"/>
              </a:solidFill>
              <a:latin typeface="Arial" panose="020B0604020202020204" pitchFamily="34" charset="0"/>
              <a:cs typeface="Arial" panose="020B0604020202020204" pitchFamily="34" charset="0"/>
            </a:endParaRPr>
          </a:p>
          <a:p>
            <a:r>
              <a:rPr lang="en-GB" b="1" dirty="0">
                <a:solidFill>
                  <a:srgbClr val="FFFF00"/>
                </a:solidFill>
                <a:latin typeface="Arial" panose="020B0604020202020204" pitchFamily="34" charset="0"/>
                <a:cs typeface="Arial" panose="020B0604020202020204" pitchFamily="34" charset="0"/>
              </a:rPr>
              <a:t>The U.K. Medical Research Council   </a:t>
            </a:r>
            <a:endParaRPr lang="en-US" b="1" dirty="0">
              <a:solidFill>
                <a:srgbClr val="FFFF00"/>
              </a:solidFill>
              <a:latin typeface="Arial" panose="020B0604020202020204" pitchFamily="34" charset="0"/>
              <a:cs typeface="Arial" panose="020B0604020202020204" pitchFamily="34" charset="0"/>
            </a:endParaRPr>
          </a:p>
          <a:p>
            <a:r>
              <a:rPr lang="en-GB" b="1" dirty="0">
                <a:solidFill>
                  <a:srgbClr val="FFFF00"/>
                </a:solidFill>
                <a:latin typeface="Arial" panose="020B0604020202020204" pitchFamily="34" charset="0"/>
                <a:cs typeface="Arial" panose="020B0604020202020204" pitchFamily="34" charset="0"/>
              </a:rPr>
              <a:t>The U.S. National Institutes of Health </a:t>
            </a:r>
          </a:p>
          <a:p>
            <a:r>
              <a:rPr lang="en-US" b="1" dirty="0">
                <a:solidFill>
                  <a:srgbClr val="FFFF00"/>
                </a:solidFill>
                <a:latin typeface="Arial" panose="020B0604020202020204" pitchFamily="34" charset="0"/>
                <a:cs typeface="Arial" panose="020B0604020202020204" pitchFamily="34" charset="0"/>
              </a:rPr>
              <a:t>The Public Library of Science,   </a:t>
            </a:r>
          </a:p>
          <a:p>
            <a:pPr marL="0" indent="0">
              <a:buNone/>
            </a:pPr>
            <a:r>
              <a:rPr lang="en-US" b="1" dirty="0">
                <a:solidFill>
                  <a:srgbClr val="FFFF00"/>
                </a:solidFill>
                <a:latin typeface="Arial" panose="020B0604020202020204" pitchFamily="34" charset="0"/>
                <a:cs typeface="Arial" panose="020B0604020202020204" pitchFamily="34" charset="0"/>
              </a:rPr>
              <a:t>    BMJ, and now also the ICMJE </a:t>
            </a:r>
          </a:p>
          <a:p>
            <a:r>
              <a:rPr lang="en-GB" b="1" dirty="0">
                <a:solidFill>
                  <a:srgbClr val="FFFF00"/>
                </a:solidFill>
                <a:latin typeface="Arial" panose="020B0604020202020204" pitchFamily="34" charset="0"/>
                <a:cs typeface="Arial" panose="020B0604020202020204" pitchFamily="34" charset="0"/>
              </a:rPr>
              <a:t>The Nordic Trial Alliance report</a:t>
            </a:r>
          </a:p>
          <a:p>
            <a:r>
              <a:rPr lang="en-GB" b="1" dirty="0" err="1">
                <a:solidFill>
                  <a:srgbClr val="FFFF00"/>
                </a:solidFill>
                <a:latin typeface="Arial" panose="020B0604020202020204" pitchFamily="34" charset="0"/>
                <a:cs typeface="Arial" panose="020B0604020202020204" pitchFamily="34" charset="0"/>
              </a:rPr>
              <a:t>AllTrials</a:t>
            </a:r>
            <a:r>
              <a:rPr lang="en-GB" b="1" dirty="0">
                <a:solidFill>
                  <a:srgbClr val="FFFF00"/>
                </a:solidFill>
                <a:latin typeface="Arial" panose="020B0604020202020204" pitchFamily="34" charset="0"/>
                <a:cs typeface="Arial" panose="020B0604020202020204" pitchFamily="34" charset="0"/>
              </a:rPr>
              <a:t> campaign</a:t>
            </a:r>
          </a:p>
          <a:p>
            <a:r>
              <a:rPr lang="en-GB" b="1" dirty="0">
                <a:solidFill>
                  <a:srgbClr val="FFFF00"/>
                </a:solidFill>
                <a:latin typeface="Arial" panose="020B0604020202020204" pitchFamily="34" charset="0"/>
                <a:cs typeface="Arial" panose="020B0604020202020204" pitchFamily="34" charset="0"/>
              </a:rPr>
              <a:t>The WHO </a:t>
            </a:r>
            <a:endParaRPr lang="en-US" b="1" dirty="0">
              <a:solidFill>
                <a:srgbClr val="FFFF00"/>
              </a:solidFill>
              <a:latin typeface="Arial" panose="020B0604020202020204" pitchFamily="34" charset="0"/>
              <a:cs typeface="Arial" panose="020B0604020202020204" pitchFamily="34" charset="0"/>
            </a:endParaRPr>
          </a:p>
          <a:p>
            <a:pPr>
              <a:buNone/>
            </a:pPr>
            <a:r>
              <a:rPr lang="en-GB" sz="2800" dirty="0"/>
              <a:t> </a:t>
            </a:r>
            <a:endParaRPr lang="en-US" sz="2800" dirty="0"/>
          </a:p>
        </p:txBody>
      </p:sp>
    </p:spTree>
    <p:extLst>
      <p:ext uri="{BB962C8B-B14F-4D97-AF65-F5344CB8AC3E}">
        <p14:creationId xmlns:p14="http://schemas.microsoft.com/office/powerpoint/2010/main" val="1184736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7744" y="2564904"/>
            <a:ext cx="4943982" cy="707886"/>
          </a:xfrm>
          <a:prstGeom prst="rect">
            <a:avLst/>
          </a:prstGeom>
          <a:noFill/>
        </p:spPr>
        <p:txBody>
          <a:bodyPr wrap="none" rtlCol="0">
            <a:spAutoFit/>
          </a:bodyPr>
          <a:lstStyle/>
          <a:p>
            <a:r>
              <a:rPr lang="da-DK" sz="4000" b="1" dirty="0">
                <a:solidFill>
                  <a:srgbClr val="FFFF00"/>
                </a:solidFill>
              </a:rPr>
              <a:t>But where are you?</a:t>
            </a:r>
          </a:p>
        </p:txBody>
      </p:sp>
    </p:spTree>
    <p:extLst>
      <p:ext uri="{BB962C8B-B14F-4D97-AF65-F5344CB8AC3E}">
        <p14:creationId xmlns:p14="http://schemas.microsoft.com/office/powerpoint/2010/main" val="1597486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548680"/>
            <a:ext cx="8279831" cy="5878532"/>
          </a:xfrm>
          <a:prstGeom prst="rect">
            <a:avLst/>
          </a:prstGeom>
          <a:noFill/>
          <a:ln>
            <a:solidFill>
              <a:schemeClr val="tx2">
                <a:lumMod val="25000"/>
              </a:schemeClr>
            </a:solidFill>
          </a:ln>
        </p:spPr>
        <p:txBody>
          <a:bodyPr wrap="none" rtlCol="0">
            <a:spAutoFit/>
          </a:bodyPr>
          <a:lstStyle/>
          <a:p>
            <a:r>
              <a:rPr lang="da-DK" sz="4400" b="1" dirty="0">
                <a:solidFill>
                  <a:srgbClr val="FFFF00"/>
                </a:solidFill>
              </a:rPr>
              <a:t>How can data become shared </a:t>
            </a:r>
          </a:p>
          <a:p>
            <a:r>
              <a:rPr lang="da-DK" sz="4400" b="1" dirty="0">
                <a:solidFill>
                  <a:srgbClr val="FFFF00"/>
                </a:solidFill>
              </a:rPr>
              <a:t>transparently?</a:t>
            </a:r>
            <a:endParaRPr lang="da-DK" sz="3200" b="1" dirty="0">
              <a:solidFill>
                <a:srgbClr val="FFFF00"/>
              </a:solidFill>
            </a:endParaRPr>
          </a:p>
          <a:p>
            <a:endParaRPr lang="da-DK" sz="3200" b="1" dirty="0">
              <a:solidFill>
                <a:srgbClr val="FFFF00"/>
              </a:solidFill>
            </a:endParaRPr>
          </a:p>
          <a:p>
            <a:pPr marL="457200" indent="-457200">
              <a:buFontTx/>
              <a:buChar char="-"/>
            </a:pPr>
            <a:r>
              <a:rPr lang="da-DK" sz="3200" b="1" dirty="0">
                <a:solidFill>
                  <a:srgbClr val="FFFF00"/>
                </a:solidFill>
              </a:rPr>
              <a:t>Anonymised IPD</a:t>
            </a:r>
          </a:p>
          <a:p>
            <a:pPr marL="457200" indent="-457200">
              <a:buFontTx/>
              <a:buChar char="-"/>
            </a:pPr>
            <a:endParaRPr lang="da-DK" sz="3200" b="1" dirty="0">
              <a:solidFill>
                <a:srgbClr val="FFFF00"/>
              </a:solidFill>
            </a:endParaRPr>
          </a:p>
          <a:p>
            <a:pPr marL="457200" indent="-457200">
              <a:buFontTx/>
              <a:buChar char="-"/>
            </a:pPr>
            <a:r>
              <a:rPr lang="da-DK" sz="3200" b="1" dirty="0">
                <a:solidFill>
                  <a:srgbClr val="FFFF00"/>
                </a:solidFill>
              </a:rPr>
              <a:t>Depersonalised IPD</a:t>
            </a:r>
          </a:p>
          <a:p>
            <a:pPr marL="457200" indent="-457200">
              <a:buFontTx/>
              <a:buChar char="-"/>
            </a:pPr>
            <a:endParaRPr lang="da-DK" sz="3200" b="1" u="sng" dirty="0">
              <a:solidFill>
                <a:srgbClr val="FFFF00"/>
              </a:solidFill>
            </a:endParaRPr>
          </a:p>
          <a:p>
            <a:r>
              <a:rPr lang="da-DK" sz="3200" b="1" u="sng" dirty="0">
                <a:solidFill>
                  <a:srgbClr val="FFFF00"/>
                </a:solidFill>
              </a:rPr>
              <a:t>Looks fully alike in the data bank, </a:t>
            </a:r>
          </a:p>
          <a:p>
            <a:r>
              <a:rPr lang="da-DK" sz="3200" b="1" u="sng" dirty="0">
                <a:solidFill>
                  <a:srgbClr val="FFFF00"/>
                </a:solidFill>
              </a:rPr>
              <a:t>however, </a:t>
            </a:r>
          </a:p>
          <a:p>
            <a:r>
              <a:rPr lang="da-DK" sz="3200" b="1" u="sng" dirty="0">
                <a:solidFill>
                  <a:srgbClr val="FFFF00"/>
                </a:solidFill>
              </a:rPr>
              <a:t>a securely kept key can personalise </a:t>
            </a:r>
          </a:p>
          <a:p>
            <a:r>
              <a:rPr lang="da-DK" sz="3200" b="1" u="sng" dirty="0">
                <a:solidFill>
                  <a:srgbClr val="FFFF00"/>
                </a:solidFill>
              </a:rPr>
              <a:t>the latter!</a:t>
            </a:r>
            <a:endParaRPr lang="da-DK" sz="4000" b="1" u="sng" dirty="0">
              <a:solidFill>
                <a:srgbClr val="FFFF00"/>
              </a:solidFill>
            </a:endParaRPr>
          </a:p>
        </p:txBody>
      </p:sp>
    </p:spTree>
    <p:extLst>
      <p:ext uri="{BB962C8B-B14F-4D97-AF65-F5344CB8AC3E}">
        <p14:creationId xmlns:p14="http://schemas.microsoft.com/office/powerpoint/2010/main" val="2689433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1560" y="252413"/>
            <a:ext cx="8136904" cy="5336828"/>
          </a:xfrm>
          <a:prstGeom prst="rect">
            <a:avLst/>
          </a:prstGeom>
        </p:spPr>
      </p:pic>
      <p:pic>
        <p:nvPicPr>
          <p:cNvPr id="4" name="Picture 3"/>
          <p:cNvPicPr>
            <a:picLocks noChangeAspect="1"/>
          </p:cNvPicPr>
          <p:nvPr/>
        </p:nvPicPr>
        <p:blipFill>
          <a:blip r:embed="rId3"/>
          <a:stretch>
            <a:fillRect/>
          </a:stretch>
        </p:blipFill>
        <p:spPr>
          <a:xfrm>
            <a:off x="1619672" y="4653136"/>
            <a:ext cx="6336703" cy="2124075"/>
          </a:xfrm>
          <a:prstGeom prst="rect">
            <a:avLst/>
          </a:prstGeom>
        </p:spPr>
      </p:pic>
    </p:spTree>
    <p:extLst>
      <p:ext uri="{BB962C8B-B14F-4D97-AF65-F5344CB8AC3E}">
        <p14:creationId xmlns:p14="http://schemas.microsoft.com/office/powerpoint/2010/main" val="973581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908720"/>
            <a:ext cx="8260473" cy="5262979"/>
          </a:xfrm>
          <a:prstGeom prst="rect">
            <a:avLst/>
          </a:prstGeom>
          <a:noFill/>
        </p:spPr>
        <p:txBody>
          <a:bodyPr wrap="square" rtlCol="0">
            <a:spAutoFit/>
          </a:bodyPr>
          <a:lstStyle/>
          <a:p>
            <a:r>
              <a:rPr lang="da-DK" sz="4000" b="1" dirty="0">
                <a:solidFill>
                  <a:srgbClr val="FFFF00"/>
                </a:solidFill>
              </a:rPr>
              <a:t>Outline</a:t>
            </a:r>
          </a:p>
          <a:p>
            <a:endParaRPr lang="da-DK" sz="4000" b="1" dirty="0">
              <a:solidFill>
                <a:srgbClr val="FFFF00"/>
              </a:solidFill>
            </a:endParaRPr>
          </a:p>
          <a:p>
            <a:pPr marL="571500" indent="-571500">
              <a:buFont typeface="Arial" panose="020B0604020202020204" pitchFamily="34" charset="0"/>
              <a:buChar char="•"/>
            </a:pPr>
            <a:r>
              <a:rPr lang="da-DK" sz="3600" b="1" dirty="0">
                <a:solidFill>
                  <a:srgbClr val="FFFF00"/>
                </a:solidFill>
              </a:rPr>
              <a:t>What does transparency mean for</a:t>
            </a:r>
          </a:p>
          <a:p>
            <a:r>
              <a:rPr lang="da-DK" sz="3600" b="1" dirty="0">
                <a:solidFill>
                  <a:srgbClr val="FFFF00"/>
                </a:solidFill>
              </a:rPr>
              <a:t>    clinical practice?</a:t>
            </a:r>
          </a:p>
          <a:p>
            <a:pPr marL="571500" indent="-571500">
              <a:buFont typeface="Arial" panose="020B0604020202020204" pitchFamily="34" charset="0"/>
              <a:buChar char="•"/>
            </a:pPr>
            <a:r>
              <a:rPr lang="da-DK" sz="3600" b="1" dirty="0">
                <a:solidFill>
                  <a:srgbClr val="FFFF00"/>
                </a:solidFill>
              </a:rPr>
              <a:t>Waste of research</a:t>
            </a:r>
          </a:p>
          <a:p>
            <a:pPr marL="571500" indent="-571500">
              <a:buFont typeface="Arial" panose="020B0604020202020204" pitchFamily="34" charset="0"/>
              <a:buChar char="•"/>
            </a:pPr>
            <a:r>
              <a:rPr lang="da-DK" sz="3600" b="1" u="sng" dirty="0">
                <a:solidFill>
                  <a:srgbClr val="FFFF00"/>
                </a:solidFill>
              </a:rPr>
              <a:t>Lack of proper education</a:t>
            </a:r>
          </a:p>
          <a:p>
            <a:pPr marL="571500" indent="-571500">
              <a:buFont typeface="Arial" panose="020B0604020202020204" pitchFamily="34" charset="0"/>
              <a:buChar char="•"/>
            </a:pPr>
            <a:r>
              <a:rPr lang="da-DK" sz="3600" b="1" dirty="0">
                <a:solidFill>
                  <a:srgbClr val="FFFF00"/>
                </a:solidFill>
              </a:rPr>
              <a:t>How to get EBM into practise</a:t>
            </a:r>
          </a:p>
          <a:p>
            <a:endParaRPr lang="da-DK" sz="3600" b="1" u="sng" dirty="0">
              <a:solidFill>
                <a:srgbClr val="FFFF00"/>
              </a:solidFill>
            </a:endParaRPr>
          </a:p>
          <a:p>
            <a:endParaRPr lang="da-DK" sz="4000" b="1" dirty="0">
              <a:solidFill>
                <a:srgbClr val="FFFF00"/>
              </a:solidFill>
            </a:endParaRPr>
          </a:p>
        </p:txBody>
      </p:sp>
    </p:spTree>
    <p:extLst>
      <p:ext uri="{BB962C8B-B14F-4D97-AF65-F5344CB8AC3E}">
        <p14:creationId xmlns:p14="http://schemas.microsoft.com/office/powerpoint/2010/main" val="2289537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3528" y="818063"/>
            <a:ext cx="8568952" cy="5851297"/>
          </a:xfrm>
          <a:prstGeom prst="rect">
            <a:avLst/>
          </a:prstGeom>
        </p:spPr>
      </p:pic>
      <p:sp>
        <p:nvSpPr>
          <p:cNvPr id="3" name="TextBox 2"/>
          <p:cNvSpPr txBox="1"/>
          <p:nvPr/>
        </p:nvSpPr>
        <p:spPr>
          <a:xfrm>
            <a:off x="2483768" y="188640"/>
            <a:ext cx="4576894" cy="584775"/>
          </a:xfrm>
          <a:prstGeom prst="rect">
            <a:avLst/>
          </a:prstGeom>
          <a:noFill/>
        </p:spPr>
        <p:txBody>
          <a:bodyPr wrap="none" rtlCol="0">
            <a:spAutoFit/>
          </a:bodyPr>
          <a:lstStyle/>
          <a:p>
            <a:r>
              <a:rPr lang="da-DK" sz="3200" b="1" dirty="0">
                <a:solidFill>
                  <a:srgbClr val="FFFF00"/>
                </a:solidFill>
              </a:rPr>
              <a:t>The evidence hierachy</a:t>
            </a:r>
          </a:p>
        </p:txBody>
      </p:sp>
    </p:spTree>
    <p:extLst>
      <p:ext uri="{BB962C8B-B14F-4D97-AF65-F5344CB8AC3E}">
        <p14:creationId xmlns:p14="http://schemas.microsoft.com/office/powerpoint/2010/main" val="3195117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bwMode="auto">
          <a:xfrm>
            <a:off x="304800" y="228600"/>
            <a:ext cx="8534400" cy="1143000"/>
          </a:xfrm>
          <a:prstGeom prst="rect">
            <a:avLst/>
          </a:prstGeom>
          <a:solidFill>
            <a:schemeClr val="bg1"/>
          </a:solidFill>
          <a:ln>
            <a:solidFill>
              <a:srgbClr val="000000"/>
            </a:solidFill>
            <a:miter lim="800000"/>
            <a:headEnd/>
            <a:tailEnd/>
          </a:ln>
        </p:spPr>
        <p:txBody>
          <a:bodyPr/>
          <a:lstStyle/>
          <a:p>
            <a:pPr eaLnBrk="1" hangingPunct="1"/>
            <a:r>
              <a:rPr lang="en-GB" altLang="da-DK" b="1" dirty="0"/>
              <a:t>Meta-analysis of several trials</a:t>
            </a:r>
          </a:p>
        </p:txBody>
      </p:sp>
      <p:sp>
        <p:nvSpPr>
          <p:cNvPr id="23555" name="Text Box 3"/>
          <p:cNvSpPr txBox="1">
            <a:spLocks noChangeArrowheads="1"/>
          </p:cNvSpPr>
          <p:nvPr/>
        </p:nvSpPr>
        <p:spPr bwMode="auto">
          <a:xfrm>
            <a:off x="1023938" y="1887538"/>
            <a:ext cx="7086600" cy="375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20000"/>
              </a:lnSpc>
            </a:pPr>
            <a:r>
              <a:rPr lang="en-GB" altLang="da-DK" sz="4000">
                <a:solidFill>
                  <a:srgbClr val="FFFF00"/>
                </a:solidFill>
                <a:latin typeface="Arial" panose="020B0604020202020204" pitchFamily="34" charset="0"/>
              </a:rPr>
              <a:t>Low risk of bias</a:t>
            </a:r>
          </a:p>
          <a:p>
            <a:pPr eaLnBrk="1" hangingPunct="1">
              <a:lnSpc>
                <a:spcPct val="120000"/>
              </a:lnSpc>
            </a:pPr>
            <a:endParaRPr lang="en-GB" altLang="da-DK" sz="4000">
              <a:solidFill>
                <a:srgbClr val="FFFF00"/>
              </a:solidFill>
              <a:latin typeface="Arial" panose="020B0604020202020204" pitchFamily="34" charset="0"/>
            </a:endParaRPr>
          </a:p>
          <a:p>
            <a:pPr eaLnBrk="1" hangingPunct="1">
              <a:lnSpc>
                <a:spcPct val="120000"/>
              </a:lnSpc>
            </a:pPr>
            <a:r>
              <a:rPr lang="en-GB" altLang="da-DK" sz="4000">
                <a:solidFill>
                  <a:srgbClr val="FFFF00"/>
                </a:solidFill>
                <a:latin typeface="Arial" panose="020B0604020202020204" pitchFamily="34" charset="0"/>
              </a:rPr>
              <a:t>High risk of bias</a:t>
            </a:r>
          </a:p>
          <a:p>
            <a:pPr eaLnBrk="1" hangingPunct="1">
              <a:lnSpc>
                <a:spcPct val="120000"/>
              </a:lnSpc>
            </a:pPr>
            <a:endParaRPr lang="en-GB" altLang="da-DK" sz="4000">
              <a:solidFill>
                <a:srgbClr val="FFFF00"/>
              </a:solidFill>
              <a:latin typeface="Arial" panose="020B0604020202020204" pitchFamily="34" charset="0"/>
            </a:endParaRPr>
          </a:p>
          <a:p>
            <a:pPr eaLnBrk="1" hangingPunct="1">
              <a:lnSpc>
                <a:spcPct val="120000"/>
              </a:lnSpc>
            </a:pPr>
            <a:r>
              <a:rPr lang="en-GB" altLang="da-DK" sz="4000">
                <a:solidFill>
                  <a:srgbClr val="FFFF00"/>
                </a:solidFill>
                <a:latin typeface="Arial" panose="020B0604020202020204" pitchFamily="34" charset="0"/>
              </a:rPr>
              <a:t>Overall</a:t>
            </a:r>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l="65968"/>
          <a:stretch>
            <a:fillRect/>
          </a:stretch>
        </p:blipFill>
        <p:spPr bwMode="auto">
          <a:xfrm>
            <a:off x="5865813" y="1235075"/>
            <a:ext cx="2757487"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5573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ext Box 2"/>
          <p:cNvSpPr txBox="1">
            <a:spLocks noChangeArrowheads="1"/>
          </p:cNvSpPr>
          <p:nvPr/>
        </p:nvSpPr>
        <p:spPr bwMode="auto">
          <a:xfrm>
            <a:off x="32690" y="381000"/>
            <a:ext cx="9129423" cy="5632311"/>
          </a:xfrm>
          <a:prstGeom prst="rect">
            <a:avLst/>
          </a:prstGeom>
          <a:noFill/>
          <a:ln w="9525">
            <a:noFill/>
            <a:miter lim="800000"/>
            <a:headEnd/>
            <a:tailEnd/>
          </a:ln>
          <a:effectLst/>
        </p:spPr>
        <p:txBody>
          <a:bodyPr wrap="none">
            <a:spAutoFit/>
          </a:bodyPr>
          <a:lstStyle/>
          <a:p>
            <a:pPr algn="ctr" eaLnBrk="1" hangingPunct="1">
              <a:spcBef>
                <a:spcPct val="50000"/>
              </a:spcBef>
              <a:defRPr/>
            </a:pPr>
            <a:r>
              <a:rPr lang="da-DK" sz="3600" b="1" dirty="0">
                <a:solidFill>
                  <a:srgbClr val="FFFF00"/>
                </a:solidFill>
                <a:effectLst>
                  <a:outerShdw blurRad="38100" dist="38100" dir="2700000" algn="tl">
                    <a:srgbClr val="000000"/>
                  </a:outerShdw>
                </a:effectLst>
                <a:latin typeface="Arial" charset="0"/>
              </a:rPr>
              <a:t>Ratio of odds ratios (ROR)</a:t>
            </a:r>
          </a:p>
          <a:p>
            <a:pPr algn="ctr" eaLnBrk="1" hangingPunct="1">
              <a:spcBef>
                <a:spcPct val="50000"/>
              </a:spcBef>
              <a:defRPr/>
            </a:pPr>
            <a:endParaRPr lang="da-DK" sz="2800" b="1" dirty="0">
              <a:solidFill>
                <a:srgbClr val="FFFF00"/>
              </a:solidFill>
              <a:effectLst>
                <a:outerShdw blurRad="38100" dist="38100" dir="2700000" algn="tl">
                  <a:srgbClr val="000000"/>
                </a:outerShdw>
              </a:effectLst>
              <a:latin typeface="Arial" charset="0"/>
            </a:endParaRPr>
          </a:p>
          <a:p>
            <a:pPr algn="ctr" eaLnBrk="1" hangingPunct="1">
              <a:spcBef>
                <a:spcPct val="50000"/>
              </a:spcBef>
              <a:defRPr/>
            </a:pPr>
            <a:r>
              <a:rPr lang="da-DK" sz="3200" b="1" dirty="0">
                <a:solidFill>
                  <a:srgbClr val="FFFF00"/>
                </a:solidFill>
                <a:effectLst>
                  <a:outerShdw blurRad="38100" dist="38100" dir="2700000" algn="tl">
                    <a:srgbClr val="000000"/>
                  </a:outerShdw>
                </a:effectLst>
                <a:latin typeface="Arial" charset="0"/>
              </a:rPr>
              <a:t>Odds ratio of trials with inadequate or unclear</a:t>
            </a:r>
          </a:p>
          <a:p>
            <a:pPr algn="ctr" eaLnBrk="1" hangingPunct="1">
              <a:spcBef>
                <a:spcPct val="50000"/>
              </a:spcBef>
              <a:defRPr/>
            </a:pPr>
            <a:r>
              <a:rPr lang="da-DK" sz="3200" b="1" dirty="0">
                <a:solidFill>
                  <a:srgbClr val="FFFF00"/>
                </a:solidFill>
                <a:effectLst>
                  <a:outerShdw blurRad="38100" dist="38100" dir="2700000" algn="tl">
                    <a:srgbClr val="000000"/>
                  </a:outerShdw>
                </a:effectLst>
                <a:latin typeface="Arial" charset="0"/>
              </a:rPr>
              <a:t>component (high risk of bias)</a:t>
            </a:r>
          </a:p>
          <a:p>
            <a:pPr algn="ctr" eaLnBrk="1" hangingPunct="1">
              <a:spcBef>
                <a:spcPct val="50000"/>
              </a:spcBef>
              <a:defRPr/>
            </a:pPr>
            <a:r>
              <a:rPr lang="da-DK" sz="3200" b="1" dirty="0">
                <a:solidFill>
                  <a:srgbClr val="FFFF00"/>
                </a:solidFill>
                <a:effectLst>
                  <a:outerShdw blurRad="38100" dist="38100" dir="2700000" algn="tl">
                    <a:srgbClr val="000000"/>
                  </a:outerShdw>
                </a:effectLst>
                <a:latin typeface="Arial" charset="0"/>
              </a:rPr>
              <a:t> divided by</a:t>
            </a:r>
          </a:p>
          <a:p>
            <a:pPr algn="ctr" eaLnBrk="1" hangingPunct="1">
              <a:spcBef>
                <a:spcPct val="50000"/>
              </a:spcBef>
              <a:defRPr/>
            </a:pPr>
            <a:r>
              <a:rPr lang="da-DK" sz="3200" b="1" dirty="0">
                <a:solidFill>
                  <a:srgbClr val="FFFF00"/>
                </a:solidFill>
                <a:effectLst>
                  <a:outerShdw blurRad="38100" dist="38100" dir="2700000" algn="tl">
                    <a:srgbClr val="000000"/>
                  </a:outerShdw>
                </a:effectLst>
                <a:latin typeface="Arial" charset="0"/>
              </a:rPr>
              <a:t>odds ratio of trials with adequate </a:t>
            </a:r>
          </a:p>
          <a:p>
            <a:pPr algn="ctr" eaLnBrk="1" hangingPunct="1">
              <a:spcBef>
                <a:spcPct val="50000"/>
              </a:spcBef>
              <a:defRPr/>
            </a:pPr>
            <a:r>
              <a:rPr lang="da-DK" sz="3200" b="1" dirty="0">
                <a:solidFill>
                  <a:srgbClr val="FFFF00"/>
                </a:solidFill>
                <a:effectLst>
                  <a:outerShdw blurRad="38100" dist="38100" dir="2700000" algn="tl">
                    <a:srgbClr val="000000"/>
                  </a:outerShdw>
                </a:effectLst>
                <a:latin typeface="Arial" charset="0"/>
              </a:rPr>
              <a:t>component (low risk of bias)</a:t>
            </a:r>
            <a:endParaRPr lang="da-DK" sz="2800" b="1" dirty="0">
              <a:solidFill>
                <a:srgbClr val="FFFF00"/>
              </a:solidFill>
              <a:effectLst>
                <a:outerShdw blurRad="38100" dist="38100" dir="2700000" algn="tl">
                  <a:srgbClr val="000000"/>
                </a:outerShdw>
              </a:effectLst>
              <a:latin typeface="Arial" charset="0"/>
            </a:endParaRPr>
          </a:p>
          <a:p>
            <a:pPr algn="ctr" eaLnBrk="1" hangingPunct="1">
              <a:spcBef>
                <a:spcPct val="50000"/>
              </a:spcBef>
              <a:defRPr/>
            </a:pPr>
            <a:endParaRPr lang="en-US" sz="2800" b="1" dirty="0">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2166783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908720"/>
            <a:ext cx="8404489" cy="4708981"/>
          </a:xfrm>
          <a:prstGeom prst="rect">
            <a:avLst/>
          </a:prstGeom>
          <a:noFill/>
        </p:spPr>
        <p:txBody>
          <a:bodyPr wrap="square" rtlCol="0">
            <a:spAutoFit/>
          </a:bodyPr>
          <a:lstStyle/>
          <a:p>
            <a:r>
              <a:rPr lang="da-DK" sz="4000" b="1" dirty="0">
                <a:solidFill>
                  <a:srgbClr val="FFFF00"/>
                </a:solidFill>
              </a:rPr>
              <a:t>Outline</a:t>
            </a:r>
          </a:p>
          <a:p>
            <a:endParaRPr lang="da-DK" sz="4000" b="1" dirty="0">
              <a:solidFill>
                <a:srgbClr val="FFFF00"/>
              </a:solidFill>
            </a:endParaRPr>
          </a:p>
          <a:p>
            <a:pPr marL="571500" indent="-571500">
              <a:buFont typeface="Arial" panose="020B0604020202020204" pitchFamily="34" charset="0"/>
              <a:buChar char="•"/>
            </a:pPr>
            <a:r>
              <a:rPr lang="da-DK" sz="3600" b="1" u="sng" dirty="0">
                <a:solidFill>
                  <a:srgbClr val="FFFF00"/>
                </a:solidFill>
              </a:rPr>
              <a:t>What does evidence–based treatment mean?</a:t>
            </a:r>
          </a:p>
          <a:p>
            <a:pPr marL="571500" indent="-571500">
              <a:buFont typeface="Arial" panose="020B0604020202020204" pitchFamily="34" charset="0"/>
              <a:buChar char="•"/>
            </a:pPr>
            <a:r>
              <a:rPr lang="da-DK" sz="3600" b="1" dirty="0">
                <a:solidFill>
                  <a:srgbClr val="FFFF00"/>
                </a:solidFill>
              </a:rPr>
              <a:t>Waste in clinical research</a:t>
            </a:r>
          </a:p>
          <a:p>
            <a:pPr marL="571500" indent="-571500">
              <a:buFont typeface="Arial" panose="020B0604020202020204" pitchFamily="34" charset="0"/>
              <a:buChar char="•"/>
            </a:pPr>
            <a:r>
              <a:rPr lang="da-DK" sz="3600" b="1" dirty="0">
                <a:solidFill>
                  <a:srgbClr val="FFFF00"/>
                </a:solidFill>
              </a:rPr>
              <a:t>Lack of proper education</a:t>
            </a:r>
          </a:p>
          <a:p>
            <a:pPr marL="571500" indent="-571500">
              <a:buFont typeface="Arial" panose="020B0604020202020204" pitchFamily="34" charset="0"/>
              <a:buChar char="•"/>
            </a:pPr>
            <a:r>
              <a:rPr lang="da-DK" sz="3600" b="1" dirty="0">
                <a:solidFill>
                  <a:srgbClr val="FFFF00"/>
                </a:solidFill>
              </a:rPr>
              <a:t>How to get EBM into practise</a:t>
            </a:r>
          </a:p>
          <a:p>
            <a:endParaRPr lang="da-DK" sz="4000" b="1" dirty="0">
              <a:solidFill>
                <a:srgbClr val="FFFF00"/>
              </a:solidFill>
            </a:endParaRPr>
          </a:p>
        </p:txBody>
      </p:sp>
    </p:spTree>
    <p:extLst>
      <p:ext uri="{BB962C8B-B14F-4D97-AF65-F5344CB8AC3E}">
        <p14:creationId xmlns:p14="http://schemas.microsoft.com/office/powerpoint/2010/main" val="4015789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bwMode="auto">
          <a:xfrm>
            <a:off x="141288" y="304800"/>
            <a:ext cx="8791575" cy="1447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p>
            <a:pPr eaLnBrk="1" hangingPunct="1"/>
            <a:r>
              <a:rPr lang="da-DK" altLang="da-DK" sz="4000" b="1" dirty="0">
                <a:solidFill>
                  <a:srgbClr val="FFFF00"/>
                </a:solidFill>
              </a:rPr>
              <a:t>Components associated with</a:t>
            </a:r>
            <a:r>
              <a:rPr lang="en-US" altLang="da-DK" sz="4000" b="1" dirty="0">
                <a:solidFill>
                  <a:srgbClr val="FFFF00"/>
                </a:solidFill>
              </a:rPr>
              <a:t> bias risk </a:t>
            </a:r>
            <a:endParaRPr lang="en-US" altLang="da-DK" sz="4000" dirty="0">
              <a:solidFill>
                <a:srgbClr val="FFFF00"/>
              </a:solidFill>
            </a:endParaRPr>
          </a:p>
        </p:txBody>
      </p:sp>
      <p:sp>
        <p:nvSpPr>
          <p:cNvPr id="25603" name="Rectangle 3"/>
          <p:cNvSpPr>
            <a:spLocks noGrp="1" noChangeArrowheads="1"/>
          </p:cNvSpPr>
          <p:nvPr>
            <p:ph type="body" idx="4294967295"/>
          </p:nvPr>
        </p:nvSpPr>
        <p:spPr bwMode="auto">
          <a:xfrm>
            <a:off x="422275" y="1828800"/>
            <a:ext cx="8340725" cy="3581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p>
            <a:pPr eaLnBrk="1" hangingPunct="1">
              <a:lnSpc>
                <a:spcPct val="120000"/>
              </a:lnSpc>
            </a:pPr>
            <a:r>
              <a:rPr lang="en-US" altLang="da-DK" sz="2800" b="1" dirty="0">
                <a:solidFill>
                  <a:srgbClr val="FFFF00"/>
                </a:solidFill>
                <a:latin typeface="Arial" panose="020B0604020202020204" pitchFamily="34" charset="0"/>
                <a:cs typeface="Arial" panose="020B0604020202020204" pitchFamily="34" charset="0"/>
              </a:rPr>
              <a:t>Generation of the allocation sequence</a:t>
            </a:r>
          </a:p>
          <a:p>
            <a:pPr eaLnBrk="1" hangingPunct="1">
              <a:lnSpc>
                <a:spcPct val="120000"/>
              </a:lnSpc>
            </a:pPr>
            <a:r>
              <a:rPr lang="en-US" altLang="da-DK" sz="2800" b="1" dirty="0">
                <a:solidFill>
                  <a:srgbClr val="FFFF00"/>
                </a:solidFill>
                <a:latin typeface="Arial" panose="020B0604020202020204" pitchFamily="34" charset="0"/>
                <a:cs typeface="Arial" panose="020B0604020202020204" pitchFamily="34" charset="0"/>
              </a:rPr>
              <a:t>Allocation concealment</a:t>
            </a:r>
          </a:p>
          <a:p>
            <a:pPr eaLnBrk="1" hangingPunct="1">
              <a:lnSpc>
                <a:spcPct val="120000"/>
              </a:lnSpc>
            </a:pPr>
            <a:r>
              <a:rPr lang="en-US" altLang="da-DK" sz="2800" b="1" dirty="0">
                <a:solidFill>
                  <a:srgbClr val="FFFF00"/>
                </a:solidFill>
                <a:latin typeface="Arial" panose="020B0604020202020204" pitchFamily="34" charset="0"/>
                <a:cs typeface="Arial" panose="020B0604020202020204" pitchFamily="34" charset="0"/>
              </a:rPr>
              <a:t>Blinding</a:t>
            </a:r>
          </a:p>
          <a:p>
            <a:pPr eaLnBrk="1" hangingPunct="1">
              <a:lnSpc>
                <a:spcPct val="120000"/>
              </a:lnSpc>
            </a:pPr>
            <a:r>
              <a:rPr lang="en-US" altLang="da-DK" sz="2800" b="1" dirty="0">
                <a:solidFill>
                  <a:srgbClr val="FFFF00"/>
                </a:solidFill>
                <a:latin typeface="Arial" panose="020B0604020202020204" pitchFamily="34" charset="0"/>
                <a:cs typeface="Arial" panose="020B0604020202020204" pitchFamily="34" charset="0"/>
              </a:rPr>
              <a:t>Incomplete outcome data (intention-to-treat)</a:t>
            </a:r>
          </a:p>
          <a:p>
            <a:pPr eaLnBrk="1" hangingPunct="1">
              <a:lnSpc>
                <a:spcPct val="120000"/>
              </a:lnSpc>
            </a:pPr>
            <a:r>
              <a:rPr lang="en-US" altLang="da-DK" sz="2800" b="1" dirty="0">
                <a:solidFill>
                  <a:srgbClr val="FFFF00"/>
                </a:solidFill>
                <a:latin typeface="Arial" panose="020B0604020202020204" pitchFamily="34" charset="0"/>
                <a:cs typeface="Arial" panose="020B0604020202020204" pitchFamily="34" charset="0"/>
              </a:rPr>
              <a:t>Outcome measure reporting bias</a:t>
            </a:r>
          </a:p>
          <a:p>
            <a:pPr eaLnBrk="1" hangingPunct="1">
              <a:lnSpc>
                <a:spcPct val="120000"/>
              </a:lnSpc>
            </a:pPr>
            <a:r>
              <a:rPr lang="en-US" altLang="da-DK" sz="2800" b="1" dirty="0">
                <a:solidFill>
                  <a:srgbClr val="FFFF00"/>
                </a:solidFill>
                <a:latin typeface="Arial" panose="020B0604020202020204" pitchFamily="34" charset="0"/>
                <a:cs typeface="Arial" panose="020B0604020202020204" pitchFamily="34" charset="0"/>
              </a:rPr>
              <a:t>Other </a:t>
            </a:r>
            <a:r>
              <a:rPr lang="da-DK" altLang="da-DK" sz="2800" b="1" dirty="0">
                <a:solidFill>
                  <a:srgbClr val="FFFF00"/>
                </a:solidFill>
                <a:latin typeface="Arial" panose="020B0604020202020204" pitchFamily="34" charset="0"/>
                <a:cs typeface="Arial" panose="020B0604020202020204" pitchFamily="34" charset="0"/>
              </a:rPr>
              <a:t>components associated with bias</a:t>
            </a:r>
            <a:r>
              <a:rPr lang="en-US" altLang="da-DK" sz="2800" b="1" dirty="0">
                <a:solidFill>
                  <a:srgbClr val="FFFF00"/>
                </a:solidFill>
                <a:latin typeface="Arial" panose="020B0604020202020204" pitchFamily="34" charset="0"/>
                <a:cs typeface="Arial" panose="020B0604020202020204" pitchFamily="34" charset="0"/>
              </a:rPr>
              <a:t> (vested interest bias and industry bias)</a:t>
            </a:r>
          </a:p>
        </p:txBody>
      </p:sp>
    </p:spTree>
    <p:extLst>
      <p:ext uri="{BB962C8B-B14F-4D97-AF65-F5344CB8AC3E}">
        <p14:creationId xmlns:p14="http://schemas.microsoft.com/office/powerpoint/2010/main" val="14414196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685800" y="609600"/>
            <a:ext cx="7896225"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a-DK" altLang="da-DK" b="1" dirty="0">
                <a:solidFill>
                  <a:srgbClr val="FFFF00"/>
                </a:solidFill>
                <a:latin typeface="Arial" panose="020B0604020202020204" pitchFamily="34" charset="0"/>
              </a:rPr>
              <a:t>Systematic errors (bias) in</a:t>
            </a:r>
            <a:br>
              <a:rPr lang="da-DK" altLang="da-DK" b="1" dirty="0">
                <a:solidFill>
                  <a:srgbClr val="FFFF00"/>
                </a:solidFill>
                <a:latin typeface="Arial" panose="020B0604020202020204" pitchFamily="34" charset="0"/>
              </a:rPr>
            </a:br>
            <a:r>
              <a:rPr lang="da-DK" altLang="da-DK" b="1" dirty="0">
                <a:solidFill>
                  <a:srgbClr val="FFFF00"/>
                </a:solidFill>
                <a:latin typeface="Arial" panose="020B0604020202020204" pitchFamily="34" charset="0"/>
              </a:rPr>
              <a:t>randomised trials depends on </a:t>
            </a:r>
            <a:endParaRPr lang="da-DK" altLang="da-DK" dirty="0">
              <a:solidFill>
                <a:srgbClr val="FFFF00"/>
              </a:solidFill>
              <a:latin typeface="Arial" panose="020B0604020202020204" pitchFamily="34" charset="0"/>
            </a:endParaRPr>
          </a:p>
        </p:txBody>
      </p:sp>
      <p:sp>
        <p:nvSpPr>
          <p:cNvPr id="26627" name="Rectangle 3"/>
          <p:cNvSpPr>
            <a:spLocks noGrp="1" noChangeArrowheads="1"/>
          </p:cNvSpPr>
          <p:nvPr>
            <p:ph type="body" idx="1"/>
          </p:nvPr>
        </p:nvSpPr>
        <p:spPr bwMode="auto">
          <a:xfrm>
            <a:off x="381000" y="2286000"/>
            <a:ext cx="83820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indent="0" algn="ctr">
              <a:spcBef>
                <a:spcPct val="0"/>
              </a:spcBef>
              <a:buFontTx/>
              <a:buNone/>
            </a:pPr>
            <a:endParaRPr lang="da-DK" altLang="da-DK" sz="4000" b="1" dirty="0">
              <a:solidFill>
                <a:srgbClr val="FFFF00"/>
              </a:solidFill>
              <a:latin typeface="Arial" panose="020B0604020202020204" pitchFamily="34" charset="0"/>
            </a:endParaRPr>
          </a:p>
          <a:p>
            <a:pPr marL="0" indent="0" algn="ctr">
              <a:lnSpc>
                <a:spcPct val="140000"/>
              </a:lnSpc>
              <a:spcBef>
                <a:spcPct val="0"/>
              </a:spcBef>
              <a:buFontTx/>
              <a:buNone/>
            </a:pPr>
            <a:r>
              <a:rPr lang="da-DK" altLang="da-DK" sz="4000" b="1" dirty="0">
                <a:solidFill>
                  <a:srgbClr val="FFFF00"/>
                </a:solidFill>
                <a:latin typeface="Arial" panose="020B0604020202020204" pitchFamily="34" charset="0"/>
              </a:rPr>
              <a:t>the methodological quality, ie, </a:t>
            </a:r>
          </a:p>
          <a:p>
            <a:pPr marL="0" indent="0" algn="ctr">
              <a:lnSpc>
                <a:spcPct val="110000"/>
              </a:lnSpc>
              <a:spcBef>
                <a:spcPct val="0"/>
              </a:spcBef>
              <a:buFontTx/>
              <a:buNone/>
            </a:pPr>
            <a:r>
              <a:rPr lang="da-DK" altLang="da-DK" sz="4000" b="1" dirty="0">
                <a:solidFill>
                  <a:srgbClr val="FFFF00"/>
                </a:solidFill>
                <a:latin typeface="Arial" panose="020B0604020202020204" pitchFamily="34" charset="0"/>
              </a:rPr>
              <a:t>the c</a:t>
            </a:r>
            <a:r>
              <a:rPr lang="en-GB" altLang="da-DK" sz="4000" b="1" dirty="0" err="1">
                <a:solidFill>
                  <a:srgbClr val="FFFF00"/>
                </a:solidFill>
                <a:latin typeface="Arial" panose="020B0604020202020204" pitchFamily="34" charset="0"/>
              </a:rPr>
              <a:t>onfidence</a:t>
            </a:r>
            <a:r>
              <a:rPr lang="en-GB" altLang="da-DK" sz="4000" b="1" dirty="0">
                <a:solidFill>
                  <a:srgbClr val="FFFF00"/>
                </a:solidFill>
                <a:latin typeface="Arial" panose="020B0604020202020204" pitchFamily="34" charset="0"/>
              </a:rPr>
              <a:t> that the design, conduct, and report of a trial restrict bias in the intervention comparison</a:t>
            </a:r>
            <a:r>
              <a:rPr lang="en-GB" altLang="da-DK" sz="4400" b="1" dirty="0">
                <a:latin typeface="Arial" panose="020B0604020202020204" pitchFamily="34" charset="0"/>
              </a:rPr>
              <a:t>	</a:t>
            </a:r>
            <a:endParaRPr lang="da-DK" altLang="da-DK" sz="4400" b="1" dirty="0">
              <a:solidFill>
                <a:schemeClr val="tx2"/>
              </a:solidFill>
              <a:latin typeface="Arial" panose="020B0604020202020204" pitchFamily="34" charset="0"/>
            </a:endParaRPr>
          </a:p>
        </p:txBody>
      </p:sp>
    </p:spTree>
    <p:extLst>
      <p:ext uri="{BB962C8B-B14F-4D97-AF65-F5344CB8AC3E}">
        <p14:creationId xmlns:p14="http://schemas.microsoft.com/office/powerpoint/2010/main" val="1301050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bwMode="auto">
          <a:xfrm>
            <a:off x="304800" y="228600"/>
            <a:ext cx="8686800" cy="640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lnSpc>
                <a:spcPct val="110000"/>
              </a:lnSpc>
              <a:buFontTx/>
              <a:buNone/>
            </a:pPr>
            <a:r>
              <a:rPr lang="en-GB" altLang="da-DK" sz="3600" b="1" u="sng" dirty="0">
                <a:solidFill>
                  <a:srgbClr val="FFFF00"/>
                </a:solidFill>
                <a:latin typeface="Arial" panose="020B0604020202020204" pitchFamily="34" charset="0"/>
              </a:rPr>
              <a:t>Bias risks in more than 95% of</a:t>
            </a:r>
          </a:p>
          <a:p>
            <a:pPr algn="ctr">
              <a:lnSpc>
                <a:spcPct val="110000"/>
              </a:lnSpc>
              <a:buFontTx/>
              <a:buNone/>
            </a:pPr>
            <a:r>
              <a:rPr lang="en-GB" altLang="da-DK" sz="3600" b="1" u="sng" dirty="0">
                <a:solidFill>
                  <a:srgbClr val="FFFF00"/>
                </a:solidFill>
                <a:latin typeface="Arial" panose="020B0604020202020204" pitchFamily="34" charset="0"/>
              </a:rPr>
              <a:t>randomised trials</a:t>
            </a:r>
            <a:endParaRPr lang="en-GB" altLang="da-DK" sz="3600" b="1" dirty="0">
              <a:solidFill>
                <a:srgbClr val="FFFF00"/>
              </a:solidFill>
              <a:latin typeface="Arial" panose="020B0604020202020204" pitchFamily="34" charset="0"/>
            </a:endParaRPr>
          </a:p>
          <a:p>
            <a:pPr>
              <a:lnSpc>
                <a:spcPct val="140000"/>
              </a:lnSpc>
              <a:buFontTx/>
              <a:buNone/>
            </a:pPr>
            <a:r>
              <a:rPr lang="en-GB" altLang="da-DK" sz="3600" b="1" dirty="0">
                <a:solidFill>
                  <a:srgbClr val="EFEC85"/>
                </a:solidFill>
                <a:latin typeface="Arial" panose="020B0604020202020204" pitchFamily="34" charset="0"/>
              </a:rPr>
              <a:t>  Methodological quality regarding </a:t>
            </a:r>
          </a:p>
          <a:p>
            <a:pPr lvl="1"/>
            <a:r>
              <a:rPr lang="en-GB" altLang="da-DK" sz="3200" b="1" dirty="0">
                <a:solidFill>
                  <a:srgbClr val="EFEC85"/>
                </a:solidFill>
                <a:latin typeface="Arial" panose="020B0604020202020204" pitchFamily="34" charset="0"/>
              </a:rPr>
              <a:t> generation of the allocation sequence</a:t>
            </a:r>
          </a:p>
          <a:p>
            <a:pPr lvl="1"/>
            <a:r>
              <a:rPr lang="en-GB" altLang="da-DK" sz="3200" b="1" dirty="0">
                <a:solidFill>
                  <a:srgbClr val="EFEC85"/>
                </a:solidFill>
                <a:latin typeface="Arial" panose="020B0604020202020204" pitchFamily="34" charset="0"/>
              </a:rPr>
              <a:t> allocation concealment</a:t>
            </a:r>
          </a:p>
          <a:p>
            <a:pPr lvl="1"/>
            <a:r>
              <a:rPr lang="en-GB" altLang="da-DK" sz="3200" b="1" dirty="0">
                <a:solidFill>
                  <a:srgbClr val="EFEC85"/>
                </a:solidFill>
                <a:latin typeface="Arial" panose="020B0604020202020204" pitchFamily="34" charset="0"/>
              </a:rPr>
              <a:t> blinding</a:t>
            </a:r>
          </a:p>
          <a:p>
            <a:pPr lvl="1"/>
            <a:r>
              <a:rPr lang="en-GB" altLang="da-DK" sz="3200" b="1" dirty="0">
                <a:solidFill>
                  <a:srgbClr val="EFEC85"/>
                </a:solidFill>
                <a:latin typeface="Arial" panose="020B0604020202020204" pitchFamily="34" charset="0"/>
              </a:rPr>
              <a:t> intention-to-treat analysis </a:t>
            </a:r>
          </a:p>
          <a:p>
            <a:pPr lvl="1">
              <a:buFontTx/>
              <a:buNone/>
            </a:pPr>
            <a:r>
              <a:rPr lang="en-GB" altLang="da-DK" sz="3200" b="1" dirty="0">
                <a:solidFill>
                  <a:srgbClr val="EFEC85"/>
                </a:solidFill>
                <a:latin typeface="Arial" panose="020B0604020202020204" pitchFamily="34" charset="0"/>
              </a:rPr>
              <a:t>is inadequate in &gt; 95% of trials and</a:t>
            </a:r>
          </a:p>
          <a:p>
            <a:pPr lvl="1">
              <a:buFontTx/>
              <a:buNone/>
            </a:pPr>
            <a:r>
              <a:rPr lang="en-GB" altLang="da-DK" sz="3200" b="1" dirty="0">
                <a:solidFill>
                  <a:srgbClr val="EFEC85"/>
                </a:solidFill>
                <a:latin typeface="Arial" panose="020B0604020202020204" pitchFamily="34" charset="0"/>
              </a:rPr>
              <a:t>associated with overestimation of</a:t>
            </a:r>
          </a:p>
          <a:p>
            <a:pPr lvl="1">
              <a:buFontTx/>
              <a:buNone/>
            </a:pPr>
            <a:r>
              <a:rPr lang="en-GB" altLang="da-DK" sz="3200" b="1" dirty="0">
                <a:solidFill>
                  <a:srgbClr val="EFEC85"/>
                </a:solidFill>
                <a:latin typeface="Arial" panose="020B0604020202020204" pitchFamily="34" charset="0"/>
              </a:rPr>
              <a:t>benefits and underestimation of harms</a:t>
            </a:r>
            <a:endParaRPr lang="en-GB" altLang="da-DK" b="1" dirty="0">
              <a:solidFill>
                <a:srgbClr val="EFEC85"/>
              </a:solidFill>
              <a:latin typeface="Arial" panose="020B0604020202020204" pitchFamily="34" charset="0"/>
            </a:endParaRPr>
          </a:p>
        </p:txBody>
      </p:sp>
      <p:sp>
        <p:nvSpPr>
          <p:cNvPr id="28675" name="Rectangle 3"/>
          <p:cNvSpPr>
            <a:spLocks noChangeArrowheads="1"/>
          </p:cNvSpPr>
          <p:nvPr/>
        </p:nvSpPr>
        <p:spPr bwMode="auto">
          <a:xfrm>
            <a:off x="685800" y="152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GB" altLang="da-DK" sz="4400">
              <a:solidFill>
                <a:schemeClr val="tx2"/>
              </a:solidFill>
              <a:latin typeface="Arial" panose="020B0604020202020204" pitchFamily="34" charset="0"/>
            </a:endParaRPr>
          </a:p>
        </p:txBody>
      </p:sp>
    </p:spTree>
    <p:extLst>
      <p:ext uri="{BB962C8B-B14F-4D97-AF65-F5344CB8AC3E}">
        <p14:creationId xmlns:p14="http://schemas.microsoft.com/office/powerpoint/2010/main" val="3934081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5925" y="1134266"/>
            <a:ext cx="4863353" cy="4840941"/>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body" idx="4294967295"/>
          </p:nvPr>
        </p:nvSpPr>
        <p:spPr>
          <a:xfrm>
            <a:off x="448235" y="246530"/>
            <a:ext cx="8258735" cy="707886"/>
          </a:xfrm>
          <a:noFill/>
          <a:ln/>
        </p:spPr>
        <p:txBody>
          <a:bodyPr>
            <a:spAutoFit/>
          </a:bodyPr>
          <a:lstStyle/>
          <a:p>
            <a:pPr marL="0" indent="0" algn="ctr">
              <a:spcBef>
                <a:spcPct val="0"/>
              </a:spcBef>
              <a:buNone/>
            </a:pPr>
            <a:r>
              <a:rPr lang="en-US" altLang="da-DK" sz="2000" b="1" dirty="0">
                <a:solidFill>
                  <a:srgbClr val="FFFF00"/>
                </a:solidFill>
              </a:rPr>
              <a:t> RORs associated with inadequate/unclear compared to adequate sequence generation</a:t>
            </a:r>
          </a:p>
        </p:txBody>
      </p:sp>
      <p:sp>
        <p:nvSpPr>
          <p:cNvPr id="4100" name="Text Box 4"/>
          <p:cNvSpPr txBox="1">
            <a:spLocks noChangeArrowheads="1"/>
          </p:cNvSpPr>
          <p:nvPr/>
        </p:nvSpPr>
        <p:spPr bwMode="auto">
          <a:xfrm>
            <a:off x="467544" y="6270018"/>
            <a:ext cx="8101853" cy="255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da-DK" sz="1059" dirty="0">
                <a:solidFill>
                  <a:srgbClr val="FFFF00"/>
                </a:solidFill>
              </a:rPr>
              <a:t>Page et al. </a:t>
            </a:r>
            <a:r>
              <a:rPr lang="en-US" altLang="da-DK" sz="1059" dirty="0" err="1">
                <a:solidFill>
                  <a:srgbClr val="FFFF00"/>
                </a:solidFill>
              </a:rPr>
              <a:t>PLoS</a:t>
            </a:r>
            <a:r>
              <a:rPr lang="en-US" altLang="da-DK" sz="1059" dirty="0">
                <a:solidFill>
                  <a:srgbClr val="FFFF00"/>
                </a:solidFill>
              </a:rPr>
              <a:t> ONE 2016</a:t>
            </a:r>
          </a:p>
        </p:txBody>
      </p:sp>
    </p:spTree>
    <p:extLst>
      <p:ext uri="{BB962C8B-B14F-4D97-AF65-F5344CB8AC3E}">
        <p14:creationId xmlns:p14="http://schemas.microsoft.com/office/powerpoint/2010/main" val="3492049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9118" y="762000"/>
            <a:ext cx="4874559" cy="4840941"/>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body" idx="4294967295"/>
          </p:nvPr>
        </p:nvSpPr>
        <p:spPr>
          <a:xfrm>
            <a:off x="448235" y="246530"/>
            <a:ext cx="8258735" cy="309637"/>
          </a:xfrm>
          <a:noFill/>
          <a:ln/>
        </p:spPr>
        <p:txBody>
          <a:bodyPr>
            <a:spAutoFit/>
          </a:bodyPr>
          <a:lstStyle/>
          <a:p>
            <a:pPr marL="0" indent="0" algn="ctr">
              <a:spcBef>
                <a:spcPct val="0"/>
              </a:spcBef>
              <a:buNone/>
            </a:pPr>
            <a:r>
              <a:rPr lang="en-US" altLang="da-DK" sz="1412" b="1" dirty="0">
                <a:solidFill>
                  <a:srgbClr val="FFFF00"/>
                </a:solidFill>
              </a:rPr>
              <a:t>RORs associated with inadequate/unclear compared to adequate allocation concealment</a:t>
            </a:r>
          </a:p>
        </p:txBody>
      </p:sp>
      <p:sp>
        <p:nvSpPr>
          <p:cNvPr id="4100" name="Text Box 4"/>
          <p:cNvSpPr txBox="1">
            <a:spLocks noChangeArrowheads="1"/>
          </p:cNvSpPr>
          <p:nvPr/>
        </p:nvSpPr>
        <p:spPr bwMode="auto">
          <a:xfrm>
            <a:off x="526676" y="5748618"/>
            <a:ext cx="8101853" cy="255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da-DK" sz="1059" dirty="0">
                <a:solidFill>
                  <a:srgbClr val="FFFF00"/>
                </a:solidFill>
              </a:rPr>
              <a:t>Page et al., </a:t>
            </a:r>
            <a:r>
              <a:rPr lang="en-US" altLang="da-DK" sz="1059" dirty="0" err="1">
                <a:solidFill>
                  <a:srgbClr val="FFFF00"/>
                </a:solidFill>
              </a:rPr>
              <a:t>PLoS</a:t>
            </a:r>
            <a:r>
              <a:rPr lang="en-US" altLang="da-DK" sz="1059" dirty="0">
                <a:solidFill>
                  <a:srgbClr val="FFFF00"/>
                </a:solidFill>
              </a:rPr>
              <a:t> ONE 2016</a:t>
            </a:r>
          </a:p>
        </p:txBody>
      </p:sp>
    </p:spTree>
    <p:extLst>
      <p:ext uri="{BB962C8B-B14F-4D97-AF65-F5344CB8AC3E}">
        <p14:creationId xmlns:p14="http://schemas.microsoft.com/office/powerpoint/2010/main" val="2288238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706" y="762000"/>
            <a:ext cx="5681382" cy="4840941"/>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body" idx="4294967295"/>
          </p:nvPr>
        </p:nvSpPr>
        <p:spPr>
          <a:xfrm>
            <a:off x="448235" y="246530"/>
            <a:ext cx="8258735" cy="309637"/>
          </a:xfrm>
          <a:noFill/>
          <a:ln/>
        </p:spPr>
        <p:txBody>
          <a:bodyPr>
            <a:spAutoFit/>
          </a:bodyPr>
          <a:lstStyle/>
          <a:p>
            <a:pPr marL="0" indent="0" algn="ctr">
              <a:spcBef>
                <a:spcPct val="0"/>
              </a:spcBef>
              <a:buNone/>
            </a:pPr>
            <a:r>
              <a:rPr lang="en-US" altLang="da-DK" sz="1412" b="1" dirty="0">
                <a:solidFill>
                  <a:srgbClr val="FFFF00"/>
                </a:solidFill>
              </a:rPr>
              <a:t>RORs associated with lack of/unclear double blinding compared to double blinding</a:t>
            </a:r>
          </a:p>
        </p:txBody>
      </p:sp>
      <p:sp>
        <p:nvSpPr>
          <p:cNvPr id="4100" name="Text Box 4"/>
          <p:cNvSpPr txBox="1">
            <a:spLocks noChangeArrowheads="1"/>
          </p:cNvSpPr>
          <p:nvPr/>
        </p:nvSpPr>
        <p:spPr bwMode="auto">
          <a:xfrm>
            <a:off x="526675" y="6093296"/>
            <a:ext cx="8101853" cy="255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da-DK" sz="1059" dirty="0">
                <a:solidFill>
                  <a:srgbClr val="FFFF00"/>
                </a:solidFill>
              </a:rPr>
              <a:t>Page et al, </a:t>
            </a:r>
            <a:r>
              <a:rPr lang="en-US" altLang="da-DK" sz="1059" dirty="0" err="1">
                <a:solidFill>
                  <a:srgbClr val="FFFF00"/>
                </a:solidFill>
              </a:rPr>
              <a:t>PLoS</a:t>
            </a:r>
            <a:r>
              <a:rPr lang="en-US" altLang="da-DK" sz="1059" dirty="0">
                <a:solidFill>
                  <a:srgbClr val="FFFF00"/>
                </a:solidFill>
              </a:rPr>
              <a:t> ONE 2016</a:t>
            </a:r>
          </a:p>
        </p:txBody>
      </p:sp>
    </p:spTree>
    <p:extLst>
      <p:ext uri="{BB962C8B-B14F-4D97-AF65-F5344CB8AC3E}">
        <p14:creationId xmlns:p14="http://schemas.microsoft.com/office/powerpoint/2010/main" val="25762263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52400" y="228600"/>
            <a:ext cx="89916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GB" altLang="da-DK" sz="3600" b="1" dirty="0">
                <a:solidFill>
                  <a:srgbClr val="FFFF00"/>
                </a:solidFill>
                <a:latin typeface="Arial" panose="020B0604020202020204" pitchFamily="34" charset="0"/>
              </a:rPr>
              <a:t>Association between industry funded trials and methodological quality</a:t>
            </a:r>
          </a:p>
          <a:p>
            <a:endParaRPr lang="en-GB" altLang="da-DK" sz="3600" b="1" dirty="0">
              <a:solidFill>
                <a:srgbClr val="FFFF00"/>
              </a:solidFill>
              <a:latin typeface="Arial" panose="020B0604020202020204" pitchFamily="34" charset="0"/>
            </a:endParaRPr>
          </a:p>
          <a:p>
            <a:r>
              <a:rPr lang="en-GB" altLang="da-DK" b="1" dirty="0">
                <a:solidFill>
                  <a:srgbClr val="FFFF00"/>
                </a:solidFill>
                <a:latin typeface="Arial" panose="020B0604020202020204" pitchFamily="34" charset="0"/>
              </a:rPr>
              <a:t>Proportion of 616 randomised trials</a:t>
            </a:r>
          </a:p>
          <a:p>
            <a:r>
              <a:rPr lang="en-GB" altLang="da-DK" b="1" dirty="0">
                <a:solidFill>
                  <a:srgbClr val="FFFF00"/>
                </a:solidFill>
                <a:latin typeface="Arial" panose="020B0604020202020204" pitchFamily="34" charset="0"/>
              </a:rPr>
              <a:t>    (</a:t>
            </a:r>
            <a:r>
              <a:rPr lang="en-GB" altLang="da-DK" b="1" dirty="0" err="1">
                <a:solidFill>
                  <a:srgbClr val="FFFF00"/>
                </a:solidFill>
                <a:latin typeface="Arial" panose="020B0604020202020204" pitchFamily="34" charset="0"/>
              </a:rPr>
              <a:t>Kjaergard</a:t>
            </a:r>
            <a:r>
              <a:rPr lang="en-GB" altLang="da-DK" b="1" dirty="0">
                <a:solidFill>
                  <a:srgbClr val="FFFF00"/>
                </a:solidFill>
                <a:latin typeface="Arial" panose="020B0604020202020204" pitchFamily="34" charset="0"/>
              </a:rPr>
              <a:t> &amp; Gluud 2002)</a:t>
            </a:r>
          </a:p>
          <a:p>
            <a:endParaRPr lang="en-GB" altLang="da-DK" sz="3600" b="1" dirty="0">
              <a:solidFill>
                <a:srgbClr val="FFFF00"/>
              </a:solidFill>
              <a:latin typeface="Arial" panose="020B0604020202020204" pitchFamily="34" charset="0"/>
            </a:endParaRPr>
          </a:p>
          <a:p>
            <a:endParaRPr lang="en-GB" altLang="da-DK" sz="3600" b="1" dirty="0">
              <a:latin typeface="Arial" panose="020B0604020202020204" pitchFamily="34" charset="0"/>
            </a:endParaRPr>
          </a:p>
        </p:txBody>
      </p:sp>
      <p:graphicFrame>
        <p:nvGraphicFramePr>
          <p:cNvPr id="2" name="Object 3"/>
          <p:cNvGraphicFramePr>
            <a:graphicFrameLocks noChangeAspect="1"/>
          </p:cNvGraphicFramePr>
          <p:nvPr/>
        </p:nvGraphicFramePr>
        <p:xfrm>
          <a:off x="755650" y="2413000"/>
          <a:ext cx="8037513" cy="4191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6876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bwMode="auto">
          <a:xfrm>
            <a:off x="304800" y="381000"/>
            <a:ext cx="8686800" cy="624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lnSpc>
                <a:spcPct val="130000"/>
              </a:lnSpc>
              <a:buFontTx/>
              <a:buNone/>
            </a:pPr>
            <a:r>
              <a:rPr lang="en-GB" altLang="da-DK" sz="3600" b="1" u="sng" dirty="0">
                <a:solidFill>
                  <a:srgbClr val="FFFF00"/>
                </a:solidFill>
                <a:latin typeface="Arial" panose="020B0604020202020204" pitchFamily="34" charset="0"/>
              </a:rPr>
              <a:t>Huge imbalance of industry-funded</a:t>
            </a:r>
          </a:p>
          <a:p>
            <a:pPr algn="ctr">
              <a:lnSpc>
                <a:spcPct val="80000"/>
              </a:lnSpc>
              <a:buFontTx/>
              <a:buNone/>
            </a:pPr>
            <a:r>
              <a:rPr lang="en-GB" altLang="da-DK" sz="3600" b="1" u="sng" dirty="0">
                <a:solidFill>
                  <a:srgbClr val="FFFF00"/>
                </a:solidFill>
                <a:latin typeface="Arial" panose="020B0604020202020204" pitchFamily="34" charset="0"/>
              </a:rPr>
              <a:t>and public-funded clinical research </a:t>
            </a:r>
          </a:p>
          <a:p>
            <a:pPr>
              <a:lnSpc>
                <a:spcPct val="80000"/>
              </a:lnSpc>
              <a:buFontTx/>
              <a:buNone/>
            </a:pPr>
            <a:endParaRPr lang="en-GB" altLang="da-DK" sz="3600" b="1" dirty="0">
              <a:solidFill>
                <a:srgbClr val="FFFF00"/>
              </a:solidFill>
              <a:latin typeface="Arial" panose="020B0604020202020204" pitchFamily="34" charset="0"/>
            </a:endParaRPr>
          </a:p>
          <a:p>
            <a:pPr algn="ctr">
              <a:lnSpc>
                <a:spcPct val="80000"/>
              </a:lnSpc>
              <a:buFontTx/>
              <a:buNone/>
            </a:pPr>
            <a:r>
              <a:rPr lang="en-GB" altLang="da-DK" b="1" dirty="0">
                <a:solidFill>
                  <a:srgbClr val="EFEC85"/>
                </a:solidFill>
                <a:latin typeface="Arial" panose="020B0604020202020204" pitchFamily="34" charset="0"/>
              </a:rPr>
              <a:t>    Industry-funded clinical research compared to public-funded clinical research is skewed 80:20 </a:t>
            </a:r>
          </a:p>
          <a:p>
            <a:pPr>
              <a:lnSpc>
                <a:spcPct val="180000"/>
              </a:lnSpc>
              <a:buFontTx/>
              <a:buNone/>
            </a:pPr>
            <a:endParaRPr lang="en-GB" altLang="da-DK" b="1" dirty="0">
              <a:solidFill>
                <a:srgbClr val="EFEC85"/>
              </a:solidFill>
              <a:latin typeface="Arial" panose="020B0604020202020204" pitchFamily="34" charset="0"/>
            </a:endParaRPr>
          </a:p>
        </p:txBody>
      </p:sp>
      <p:sp>
        <p:nvSpPr>
          <p:cNvPr id="15363" name="Rectangle 3"/>
          <p:cNvSpPr>
            <a:spLocks noChangeArrowheads="1"/>
          </p:cNvSpPr>
          <p:nvPr/>
        </p:nvSpPr>
        <p:spPr bwMode="auto">
          <a:xfrm>
            <a:off x="685800" y="152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GB" altLang="da-DK" sz="4400">
              <a:solidFill>
                <a:schemeClr val="tx2"/>
              </a:solidFill>
              <a:latin typeface="Arial" panose="020B0604020202020204" pitchFamily="34" charset="0"/>
            </a:endParaRPr>
          </a:p>
        </p:txBody>
      </p:sp>
      <p:sp>
        <p:nvSpPr>
          <p:cNvPr id="15364" name="Text Box 5"/>
          <p:cNvSpPr txBox="1">
            <a:spLocks noChangeArrowheads="1"/>
          </p:cNvSpPr>
          <p:nvPr/>
        </p:nvSpPr>
        <p:spPr bwMode="auto">
          <a:xfrm>
            <a:off x="7224713" y="5222875"/>
            <a:ext cx="180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GB" altLang="da-DK"/>
          </a:p>
        </p:txBody>
      </p:sp>
      <p:pic>
        <p:nvPicPr>
          <p:cNvPr id="1536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9388" y="5029200"/>
            <a:ext cx="37052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505200"/>
            <a:ext cx="7848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760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548680"/>
            <a:ext cx="7034298" cy="1569660"/>
          </a:xfrm>
          <a:prstGeom prst="rect">
            <a:avLst/>
          </a:prstGeom>
          <a:noFill/>
        </p:spPr>
        <p:txBody>
          <a:bodyPr wrap="none" rtlCol="0">
            <a:spAutoFit/>
          </a:bodyPr>
          <a:lstStyle/>
          <a:p>
            <a:pPr algn="ctr"/>
            <a:r>
              <a:rPr lang="da-DK" sz="3200" b="1" dirty="0">
                <a:solidFill>
                  <a:srgbClr val="FFFF00"/>
                </a:solidFill>
              </a:rPr>
              <a:t>What does industry funding mean?</a:t>
            </a:r>
          </a:p>
          <a:p>
            <a:pPr algn="ctr"/>
            <a:endParaRPr lang="da-DK" sz="3200" b="1" dirty="0">
              <a:solidFill>
                <a:srgbClr val="FFFF00"/>
              </a:solidFill>
            </a:endParaRPr>
          </a:p>
          <a:p>
            <a:pPr algn="ctr"/>
            <a:r>
              <a:rPr lang="da-DK" sz="3200" b="1" dirty="0">
                <a:solidFill>
                  <a:srgbClr val="FFFF00"/>
                </a:solidFill>
              </a:rPr>
              <a:t>Lundh et al, Cochrane Library 2017</a:t>
            </a:r>
          </a:p>
        </p:txBody>
      </p:sp>
      <p:pic>
        <p:nvPicPr>
          <p:cNvPr id="4" name="Picture 3"/>
          <p:cNvPicPr>
            <a:picLocks noChangeAspect="1"/>
          </p:cNvPicPr>
          <p:nvPr/>
        </p:nvPicPr>
        <p:blipFill>
          <a:blip r:embed="rId2"/>
          <a:stretch>
            <a:fillRect/>
          </a:stretch>
        </p:blipFill>
        <p:spPr>
          <a:xfrm>
            <a:off x="180528" y="2708920"/>
            <a:ext cx="8855968" cy="3180202"/>
          </a:xfrm>
          <a:prstGeom prst="rect">
            <a:avLst/>
          </a:prstGeom>
        </p:spPr>
      </p:pic>
    </p:spTree>
    <p:extLst>
      <p:ext uri="{BB962C8B-B14F-4D97-AF65-F5344CB8AC3E}">
        <p14:creationId xmlns:p14="http://schemas.microsoft.com/office/powerpoint/2010/main" val="12284202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548680"/>
            <a:ext cx="7034298" cy="1569660"/>
          </a:xfrm>
          <a:prstGeom prst="rect">
            <a:avLst/>
          </a:prstGeom>
          <a:noFill/>
        </p:spPr>
        <p:txBody>
          <a:bodyPr wrap="none" rtlCol="0">
            <a:spAutoFit/>
          </a:bodyPr>
          <a:lstStyle/>
          <a:p>
            <a:pPr algn="ctr"/>
            <a:r>
              <a:rPr lang="da-DK" sz="3200" b="1" dirty="0">
                <a:solidFill>
                  <a:srgbClr val="FFFF00"/>
                </a:solidFill>
              </a:rPr>
              <a:t>What does industry funding mean?</a:t>
            </a:r>
          </a:p>
          <a:p>
            <a:pPr algn="ctr"/>
            <a:endParaRPr lang="da-DK" sz="3200" b="1" dirty="0">
              <a:solidFill>
                <a:srgbClr val="FFFF00"/>
              </a:solidFill>
            </a:endParaRPr>
          </a:p>
          <a:p>
            <a:pPr algn="ctr"/>
            <a:r>
              <a:rPr lang="da-DK" sz="3200" b="1" dirty="0">
                <a:solidFill>
                  <a:srgbClr val="FFFF00"/>
                </a:solidFill>
              </a:rPr>
              <a:t>Lundh et al, Cochrane Library 2017</a:t>
            </a:r>
          </a:p>
        </p:txBody>
      </p:sp>
      <p:sp>
        <p:nvSpPr>
          <p:cNvPr id="3" name="TextBox 2"/>
          <p:cNvSpPr txBox="1"/>
          <p:nvPr/>
        </p:nvSpPr>
        <p:spPr>
          <a:xfrm>
            <a:off x="1152021" y="3140968"/>
            <a:ext cx="7308411" cy="3539430"/>
          </a:xfrm>
          <a:prstGeom prst="rect">
            <a:avLst/>
          </a:prstGeom>
          <a:noFill/>
        </p:spPr>
        <p:txBody>
          <a:bodyPr wrap="none" rtlCol="0">
            <a:spAutoFit/>
          </a:bodyPr>
          <a:lstStyle/>
          <a:p>
            <a:r>
              <a:rPr lang="da-DK" sz="3200" b="1" dirty="0">
                <a:solidFill>
                  <a:srgbClr val="FFFF00"/>
                </a:solidFill>
              </a:rPr>
              <a:t>More often favorable efficacy results</a:t>
            </a:r>
          </a:p>
          <a:p>
            <a:endParaRPr lang="da-DK" sz="3200" b="1" dirty="0">
              <a:solidFill>
                <a:srgbClr val="FFFF00"/>
              </a:solidFill>
            </a:endParaRPr>
          </a:p>
          <a:p>
            <a:r>
              <a:rPr lang="da-DK" sz="3200" b="1" dirty="0">
                <a:solidFill>
                  <a:srgbClr val="FFFF00"/>
                </a:solidFill>
              </a:rPr>
              <a:t>RR 1.27 (95% CI 1.17 to 1.37)</a:t>
            </a:r>
          </a:p>
          <a:p>
            <a:endParaRPr lang="da-DK" sz="3200" b="1" dirty="0">
              <a:solidFill>
                <a:srgbClr val="FFFF00"/>
              </a:solidFill>
            </a:endParaRPr>
          </a:p>
          <a:p>
            <a:r>
              <a:rPr lang="da-DK" sz="3200" b="1" dirty="0">
                <a:solidFill>
                  <a:srgbClr val="FFFF00"/>
                </a:solidFill>
              </a:rPr>
              <a:t>More often favorable conclusions</a:t>
            </a:r>
          </a:p>
          <a:p>
            <a:endParaRPr lang="da-DK" sz="3200" b="1" dirty="0">
              <a:solidFill>
                <a:srgbClr val="FFFF00"/>
              </a:solidFill>
            </a:endParaRPr>
          </a:p>
          <a:p>
            <a:r>
              <a:rPr lang="da-DK" sz="3200" b="1" dirty="0">
                <a:solidFill>
                  <a:srgbClr val="FFFF00"/>
                </a:solidFill>
              </a:rPr>
              <a:t>RR 1.34 (95% CI 1.19 to 1.51)</a:t>
            </a:r>
            <a:endParaRPr lang="da-DK" b="1" dirty="0">
              <a:solidFill>
                <a:srgbClr val="FFFF00"/>
              </a:solidFill>
            </a:endParaRPr>
          </a:p>
        </p:txBody>
      </p:sp>
    </p:spTree>
    <p:extLst>
      <p:ext uri="{BB962C8B-B14F-4D97-AF65-F5344CB8AC3E}">
        <p14:creationId xmlns:p14="http://schemas.microsoft.com/office/powerpoint/2010/main" val="2320442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3528" y="818063"/>
            <a:ext cx="8568952" cy="5851297"/>
          </a:xfrm>
          <a:prstGeom prst="rect">
            <a:avLst/>
          </a:prstGeom>
        </p:spPr>
      </p:pic>
      <p:sp>
        <p:nvSpPr>
          <p:cNvPr id="3" name="TextBox 2"/>
          <p:cNvSpPr txBox="1"/>
          <p:nvPr/>
        </p:nvSpPr>
        <p:spPr>
          <a:xfrm>
            <a:off x="2483768" y="188640"/>
            <a:ext cx="4576894" cy="584775"/>
          </a:xfrm>
          <a:prstGeom prst="rect">
            <a:avLst/>
          </a:prstGeom>
          <a:noFill/>
        </p:spPr>
        <p:txBody>
          <a:bodyPr wrap="none" rtlCol="0">
            <a:spAutoFit/>
          </a:bodyPr>
          <a:lstStyle/>
          <a:p>
            <a:r>
              <a:rPr lang="da-DK" sz="3200" b="1" dirty="0">
                <a:solidFill>
                  <a:srgbClr val="FFFF00"/>
                </a:solidFill>
              </a:rPr>
              <a:t>The evidence hierachy</a:t>
            </a:r>
          </a:p>
        </p:txBody>
      </p:sp>
    </p:spTree>
    <p:extLst>
      <p:ext uri="{BB962C8B-B14F-4D97-AF65-F5344CB8AC3E}">
        <p14:creationId xmlns:p14="http://schemas.microsoft.com/office/powerpoint/2010/main" val="15862852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109913" y="2632075"/>
            <a:ext cx="180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GB" altLang="da-DK"/>
          </a:p>
        </p:txBody>
      </p:sp>
      <p:graphicFrame>
        <p:nvGraphicFramePr>
          <p:cNvPr id="29699" name="Object 3"/>
          <p:cNvGraphicFramePr>
            <a:graphicFrameLocks noChangeAspect="1"/>
          </p:cNvGraphicFramePr>
          <p:nvPr/>
        </p:nvGraphicFramePr>
        <p:xfrm>
          <a:off x="2297113" y="1725613"/>
          <a:ext cx="4549775" cy="3405187"/>
        </p:xfrm>
        <a:graphic>
          <a:graphicData uri="http://schemas.openxmlformats.org/presentationml/2006/ole">
            <mc:AlternateContent xmlns:mc="http://schemas.openxmlformats.org/markup-compatibility/2006">
              <mc:Choice xmlns:v="urn:schemas-microsoft-com:vml" Requires="v">
                <p:oleObj spid="_x0000_s4102" name="Presentation" r:id="rId3" imgW="4549783" imgH="3404595" progId="PowerPoint.Show.8">
                  <p:embed/>
                </p:oleObj>
              </mc:Choice>
              <mc:Fallback>
                <p:oleObj name="Presentation" r:id="rId3" imgW="4549783" imgH="3404595" progId="PowerPoint.Show.8">
                  <p:embed/>
                  <p:pic>
                    <p:nvPicPr>
                      <p:cNvPr id="2969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7113" y="1725613"/>
                        <a:ext cx="4549775" cy="340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0" name="Object 4"/>
          <p:cNvGraphicFramePr>
            <a:graphicFrameLocks noChangeAspect="1"/>
          </p:cNvGraphicFramePr>
          <p:nvPr/>
        </p:nvGraphicFramePr>
        <p:xfrm>
          <a:off x="2297113" y="1725613"/>
          <a:ext cx="4549775" cy="3405187"/>
        </p:xfrm>
        <a:graphic>
          <a:graphicData uri="http://schemas.openxmlformats.org/presentationml/2006/ole">
            <mc:AlternateContent xmlns:mc="http://schemas.openxmlformats.org/markup-compatibility/2006">
              <mc:Choice xmlns:v="urn:schemas-microsoft-com:vml" Requires="v">
                <p:oleObj spid="_x0000_s4103" name="Presentation" r:id="rId5" imgW="4549783" imgH="3404595" progId="PowerPoint.Show.8">
                  <p:embed/>
                </p:oleObj>
              </mc:Choice>
              <mc:Fallback>
                <p:oleObj name="Presentation" r:id="rId5" imgW="4549783" imgH="3404595" progId="PowerPoint.Show.8">
                  <p:embed/>
                  <p:pic>
                    <p:nvPicPr>
                      <p:cNvPr id="2970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7113" y="1725613"/>
                        <a:ext cx="4549775" cy="340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1" name="Text Box 5"/>
          <p:cNvSpPr txBox="1">
            <a:spLocks noChangeArrowheads="1"/>
          </p:cNvSpPr>
          <p:nvPr/>
        </p:nvSpPr>
        <p:spPr bwMode="auto">
          <a:xfrm>
            <a:off x="3414713" y="2784475"/>
            <a:ext cx="180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GB" altLang="da-DK"/>
          </a:p>
        </p:txBody>
      </p:sp>
      <p:pic>
        <p:nvPicPr>
          <p:cNvPr id="297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81000"/>
            <a:ext cx="8305800" cy="6172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9703" name="Text Box 7"/>
          <p:cNvSpPr txBox="1">
            <a:spLocks noChangeArrowheads="1"/>
          </p:cNvSpPr>
          <p:nvPr/>
        </p:nvSpPr>
        <p:spPr bwMode="auto">
          <a:xfrm>
            <a:off x="228600" y="2514600"/>
            <a:ext cx="5029200" cy="1552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da-DK" b="1">
                <a:latin typeface="Arial" panose="020B0604020202020204" pitchFamily="34" charset="0"/>
              </a:rPr>
              <a:t>Experimental intervention</a:t>
            </a:r>
          </a:p>
          <a:p>
            <a:r>
              <a:rPr lang="en-GB" altLang="da-DK" b="1">
                <a:latin typeface="Arial" panose="020B0604020202020204" pitchFamily="34" charset="0"/>
              </a:rPr>
              <a:t>- random errors (PUB bias)</a:t>
            </a:r>
          </a:p>
          <a:p>
            <a:r>
              <a:rPr lang="en-GB" altLang="da-DK" b="1">
                <a:latin typeface="Arial" panose="020B0604020202020204" pitchFamily="34" charset="0"/>
              </a:rPr>
              <a:t>- systematic errors (bias)</a:t>
            </a:r>
          </a:p>
          <a:p>
            <a:r>
              <a:rPr lang="en-GB" altLang="da-DK" b="1">
                <a:latin typeface="Arial" panose="020B0604020202020204" pitchFamily="34" charset="0"/>
              </a:rPr>
              <a:t>- selective reporting (OM bias)</a:t>
            </a:r>
            <a:endParaRPr lang="en-GB" altLang="da-DK"/>
          </a:p>
        </p:txBody>
      </p:sp>
      <p:sp>
        <p:nvSpPr>
          <p:cNvPr id="29704" name="Text Box 8"/>
          <p:cNvSpPr txBox="1">
            <a:spLocks noChangeArrowheads="1"/>
          </p:cNvSpPr>
          <p:nvPr/>
        </p:nvSpPr>
        <p:spPr bwMode="auto">
          <a:xfrm>
            <a:off x="5395913" y="3468688"/>
            <a:ext cx="3090862"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da-DK" b="1">
                <a:latin typeface="Arial" panose="020B0604020202020204" pitchFamily="34" charset="0"/>
              </a:rPr>
              <a:t>Control intervention</a:t>
            </a:r>
            <a:endParaRPr lang="en-GB" altLang="da-DK"/>
          </a:p>
        </p:txBody>
      </p:sp>
      <p:sp>
        <p:nvSpPr>
          <p:cNvPr id="29705" name="Text Box 9"/>
          <p:cNvSpPr txBox="1">
            <a:spLocks noChangeArrowheads="1"/>
          </p:cNvSpPr>
          <p:nvPr/>
        </p:nvSpPr>
        <p:spPr bwMode="auto">
          <a:xfrm>
            <a:off x="1066800" y="76200"/>
            <a:ext cx="7515225" cy="579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da-DK" sz="3200" b="1">
                <a:latin typeface="Arial" panose="020B0604020202020204" pitchFamily="34" charset="0"/>
              </a:rPr>
              <a:t>Unfair test - randomised clinical trial</a:t>
            </a:r>
          </a:p>
        </p:txBody>
      </p:sp>
      <p:sp>
        <p:nvSpPr>
          <p:cNvPr id="29706" name="Text Box 10"/>
          <p:cNvSpPr txBox="1">
            <a:spLocks noChangeArrowheads="1"/>
          </p:cNvSpPr>
          <p:nvPr/>
        </p:nvSpPr>
        <p:spPr bwMode="auto">
          <a:xfrm>
            <a:off x="228600" y="6162675"/>
            <a:ext cx="86106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da-DK" b="1">
                <a:latin typeface="Arial" panose="020B0604020202020204" pitchFamily="34" charset="0"/>
              </a:rPr>
              <a:t>“…....why most research findings are false!” JP Ioannidis</a:t>
            </a:r>
          </a:p>
        </p:txBody>
      </p:sp>
      <p:sp>
        <p:nvSpPr>
          <p:cNvPr id="29707" name="AutoShape 11"/>
          <p:cNvSpPr>
            <a:spLocks noChangeArrowheads="1"/>
          </p:cNvSpPr>
          <p:nvPr/>
        </p:nvSpPr>
        <p:spPr bwMode="auto">
          <a:xfrm>
            <a:off x="1905000" y="1371600"/>
            <a:ext cx="485775" cy="976313"/>
          </a:xfrm>
          <a:prstGeom prst="down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da-DK" altLang="da-DK"/>
          </a:p>
        </p:txBody>
      </p:sp>
      <p:sp>
        <p:nvSpPr>
          <p:cNvPr id="29708" name="AutoShape 12"/>
          <p:cNvSpPr>
            <a:spLocks noChangeArrowheads="1"/>
          </p:cNvSpPr>
          <p:nvPr/>
        </p:nvSpPr>
        <p:spPr bwMode="auto">
          <a:xfrm>
            <a:off x="1524000" y="1371600"/>
            <a:ext cx="942975" cy="976313"/>
          </a:xfrm>
          <a:prstGeom prst="downArrow">
            <a:avLst>
              <a:gd name="adj1" fmla="val 50000"/>
              <a:gd name="adj2" fmla="val 2588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da-DK" altLang="da-DK"/>
          </a:p>
        </p:txBody>
      </p:sp>
      <p:sp>
        <p:nvSpPr>
          <p:cNvPr id="29709" name="AutoShape 13"/>
          <p:cNvSpPr>
            <a:spLocks noChangeArrowheads="1"/>
          </p:cNvSpPr>
          <p:nvPr/>
        </p:nvSpPr>
        <p:spPr bwMode="auto">
          <a:xfrm>
            <a:off x="1752600" y="990600"/>
            <a:ext cx="609600" cy="1447800"/>
          </a:xfrm>
          <a:prstGeom prst="downArrow">
            <a:avLst>
              <a:gd name="adj1" fmla="val 50000"/>
              <a:gd name="adj2" fmla="val 59375"/>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da-DK" altLang="da-DK"/>
          </a:p>
        </p:txBody>
      </p:sp>
    </p:spTree>
    <p:extLst>
      <p:ext uri="{BB962C8B-B14F-4D97-AF65-F5344CB8AC3E}">
        <p14:creationId xmlns:p14="http://schemas.microsoft.com/office/powerpoint/2010/main" val="17752784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412776"/>
            <a:ext cx="8856984" cy="3724096"/>
          </a:xfrm>
          <a:prstGeom prst="rect">
            <a:avLst/>
          </a:prstGeom>
          <a:noFill/>
        </p:spPr>
        <p:txBody>
          <a:bodyPr wrap="square" rtlCol="0">
            <a:spAutoFit/>
          </a:bodyPr>
          <a:lstStyle/>
          <a:p>
            <a:r>
              <a:rPr lang="da-DK" sz="4400" b="1" dirty="0">
                <a:solidFill>
                  <a:srgbClr val="FFFF00"/>
                </a:solidFill>
              </a:rPr>
              <a:t>Trial Sequential Analysis</a:t>
            </a:r>
          </a:p>
          <a:p>
            <a:endParaRPr lang="da-DK" sz="3200" b="1" dirty="0">
              <a:solidFill>
                <a:srgbClr val="FFFF00"/>
              </a:solidFill>
            </a:endParaRPr>
          </a:p>
          <a:p>
            <a:r>
              <a:rPr lang="da-DK" sz="3200" b="1" dirty="0">
                <a:solidFill>
                  <a:srgbClr val="FFFF00"/>
                </a:solidFill>
              </a:rPr>
              <a:t>Plethora of random type I and type II errors in systematic reviews and meta-analyses!</a:t>
            </a:r>
          </a:p>
          <a:p>
            <a:endParaRPr lang="da-DK" sz="3200" b="1" dirty="0">
              <a:solidFill>
                <a:srgbClr val="FFFF00"/>
              </a:solidFill>
            </a:endParaRPr>
          </a:p>
          <a:p>
            <a:r>
              <a:rPr lang="da-DK" sz="3200" b="1" dirty="0">
                <a:solidFill>
                  <a:srgbClr val="FFFF00"/>
                </a:solidFill>
              </a:rPr>
              <a:t>Ought to be controlled with Trial Sequential Analysis!</a:t>
            </a:r>
          </a:p>
        </p:txBody>
      </p:sp>
    </p:spTree>
    <p:extLst>
      <p:ext uri="{BB962C8B-B14F-4D97-AF65-F5344CB8AC3E}">
        <p14:creationId xmlns:p14="http://schemas.microsoft.com/office/powerpoint/2010/main" val="1659190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404664"/>
            <a:ext cx="6280887" cy="954107"/>
          </a:xfrm>
          <a:prstGeom prst="rect">
            <a:avLst/>
          </a:prstGeom>
          <a:noFill/>
        </p:spPr>
        <p:txBody>
          <a:bodyPr wrap="none" rtlCol="0">
            <a:spAutoFit/>
          </a:bodyPr>
          <a:lstStyle/>
          <a:p>
            <a:r>
              <a:rPr lang="da-DK" sz="2800" b="1" dirty="0">
                <a:solidFill>
                  <a:srgbClr val="FFFF00"/>
                </a:solidFill>
              </a:rPr>
              <a:t>Evidence of overuse of treatments -</a:t>
            </a:r>
          </a:p>
          <a:p>
            <a:r>
              <a:rPr lang="da-DK" sz="2800" b="1" dirty="0">
                <a:solidFill>
                  <a:srgbClr val="FFFF00"/>
                </a:solidFill>
              </a:rPr>
              <a:t>The Lancet 2017</a:t>
            </a:r>
          </a:p>
        </p:txBody>
      </p:sp>
      <p:pic>
        <p:nvPicPr>
          <p:cNvPr id="4" name="Picture 3"/>
          <p:cNvPicPr>
            <a:picLocks noChangeAspect="1"/>
          </p:cNvPicPr>
          <p:nvPr/>
        </p:nvPicPr>
        <p:blipFill>
          <a:blip r:embed="rId2"/>
          <a:stretch>
            <a:fillRect/>
          </a:stretch>
        </p:blipFill>
        <p:spPr>
          <a:xfrm rot="300000">
            <a:off x="233493" y="2185706"/>
            <a:ext cx="8730736" cy="3750282"/>
          </a:xfrm>
          <a:prstGeom prst="rect">
            <a:avLst/>
          </a:prstGeom>
        </p:spPr>
      </p:pic>
    </p:spTree>
    <p:extLst>
      <p:ext uri="{BB962C8B-B14F-4D97-AF65-F5344CB8AC3E}">
        <p14:creationId xmlns:p14="http://schemas.microsoft.com/office/powerpoint/2010/main" val="20018869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836712"/>
            <a:ext cx="184731" cy="584775"/>
          </a:xfrm>
          <a:prstGeom prst="rect">
            <a:avLst/>
          </a:prstGeom>
          <a:noFill/>
        </p:spPr>
        <p:txBody>
          <a:bodyPr wrap="none" rtlCol="0">
            <a:spAutoFit/>
          </a:bodyPr>
          <a:lstStyle/>
          <a:p>
            <a:endParaRPr lang="da-DK" sz="3200" b="1" dirty="0">
              <a:solidFill>
                <a:srgbClr val="FFFF00"/>
              </a:solidFill>
            </a:endParaRPr>
          </a:p>
        </p:txBody>
      </p:sp>
      <p:sp>
        <p:nvSpPr>
          <p:cNvPr id="3" name="TextBox 2"/>
          <p:cNvSpPr txBox="1"/>
          <p:nvPr/>
        </p:nvSpPr>
        <p:spPr>
          <a:xfrm>
            <a:off x="611560" y="728112"/>
            <a:ext cx="8018542" cy="5509200"/>
          </a:xfrm>
          <a:prstGeom prst="rect">
            <a:avLst/>
          </a:prstGeom>
          <a:noFill/>
        </p:spPr>
        <p:txBody>
          <a:bodyPr wrap="none" rtlCol="0">
            <a:spAutoFit/>
          </a:bodyPr>
          <a:lstStyle/>
          <a:p>
            <a:r>
              <a:rPr lang="da-DK" sz="3200" b="1" dirty="0">
                <a:solidFill>
                  <a:srgbClr val="FFFF00"/>
                </a:solidFill>
              </a:rPr>
              <a:t>Some few examples of harmful overuse:</a:t>
            </a:r>
          </a:p>
          <a:p>
            <a:endParaRPr lang="da-DK" sz="3200" b="1" dirty="0">
              <a:solidFill>
                <a:srgbClr val="FFFF00"/>
              </a:solidFill>
            </a:endParaRPr>
          </a:p>
          <a:p>
            <a:r>
              <a:rPr lang="da-DK" sz="3200" b="1" dirty="0">
                <a:solidFill>
                  <a:srgbClr val="FFFF00"/>
                </a:solidFill>
              </a:rPr>
              <a:t>Antibiotics</a:t>
            </a:r>
          </a:p>
          <a:p>
            <a:r>
              <a:rPr lang="da-DK" sz="3200" b="1" dirty="0">
                <a:solidFill>
                  <a:srgbClr val="FFFF00"/>
                </a:solidFill>
              </a:rPr>
              <a:t>Antidepressants (SSRIs)</a:t>
            </a:r>
          </a:p>
          <a:p>
            <a:r>
              <a:rPr lang="da-DK" sz="3200" b="1" dirty="0">
                <a:solidFill>
                  <a:srgbClr val="FFFF00"/>
                </a:solidFill>
              </a:rPr>
              <a:t>Knee replacements</a:t>
            </a:r>
          </a:p>
          <a:p>
            <a:r>
              <a:rPr lang="da-DK" sz="3200" b="1" dirty="0">
                <a:solidFill>
                  <a:srgbClr val="FFFF00"/>
                </a:solidFill>
              </a:rPr>
              <a:t>Hysterectomies</a:t>
            </a:r>
          </a:p>
          <a:p>
            <a:r>
              <a:rPr lang="da-DK" sz="3200" b="1" dirty="0">
                <a:solidFill>
                  <a:srgbClr val="FFFF00"/>
                </a:solidFill>
              </a:rPr>
              <a:t>Vitamin D tests</a:t>
            </a:r>
          </a:p>
          <a:p>
            <a:r>
              <a:rPr lang="da-DK" sz="3200" b="1" dirty="0">
                <a:solidFill>
                  <a:srgbClr val="FFFF00"/>
                </a:solidFill>
              </a:rPr>
              <a:t>Endoscopies</a:t>
            </a:r>
          </a:p>
          <a:p>
            <a:r>
              <a:rPr lang="da-DK" sz="3200" b="1" dirty="0">
                <a:solidFill>
                  <a:srgbClr val="FFFF00"/>
                </a:solidFill>
              </a:rPr>
              <a:t>Percutaneous coronary interventions</a:t>
            </a:r>
          </a:p>
          <a:p>
            <a:r>
              <a:rPr lang="da-DK" sz="3200" b="1" dirty="0">
                <a:solidFill>
                  <a:srgbClr val="FFFF00"/>
                </a:solidFill>
              </a:rPr>
              <a:t>............and they increase in both high,</a:t>
            </a:r>
          </a:p>
          <a:p>
            <a:r>
              <a:rPr lang="da-DK" sz="3200" b="1" dirty="0">
                <a:solidFill>
                  <a:srgbClr val="FFFF00"/>
                </a:solidFill>
              </a:rPr>
              <a:t>Middle and low income cuntries.........</a:t>
            </a:r>
          </a:p>
        </p:txBody>
      </p:sp>
    </p:spTree>
    <p:extLst>
      <p:ext uri="{BB962C8B-B14F-4D97-AF65-F5344CB8AC3E}">
        <p14:creationId xmlns:p14="http://schemas.microsoft.com/office/powerpoint/2010/main" val="13447780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7864" y="1916832"/>
            <a:ext cx="184731" cy="369332"/>
          </a:xfrm>
          <a:prstGeom prst="rect">
            <a:avLst/>
          </a:prstGeom>
          <a:noFill/>
        </p:spPr>
        <p:txBody>
          <a:bodyPr wrap="none" rtlCol="0">
            <a:spAutoFit/>
          </a:bodyPr>
          <a:lstStyle/>
          <a:p>
            <a:endParaRPr lang="da-DK" dirty="0"/>
          </a:p>
        </p:txBody>
      </p:sp>
      <p:sp>
        <p:nvSpPr>
          <p:cNvPr id="3" name="TextBox 2"/>
          <p:cNvSpPr txBox="1"/>
          <p:nvPr/>
        </p:nvSpPr>
        <p:spPr>
          <a:xfrm>
            <a:off x="1547664" y="404664"/>
            <a:ext cx="6599884" cy="954107"/>
          </a:xfrm>
          <a:prstGeom prst="rect">
            <a:avLst/>
          </a:prstGeom>
          <a:noFill/>
        </p:spPr>
        <p:txBody>
          <a:bodyPr wrap="none" rtlCol="0">
            <a:spAutoFit/>
          </a:bodyPr>
          <a:lstStyle/>
          <a:p>
            <a:r>
              <a:rPr lang="da-DK" sz="2800" b="1" dirty="0">
                <a:solidFill>
                  <a:srgbClr val="FFFF00"/>
                </a:solidFill>
              </a:rPr>
              <a:t>Evidence of underuse of treatments –</a:t>
            </a:r>
          </a:p>
          <a:p>
            <a:r>
              <a:rPr lang="da-DK" sz="2800" b="1" dirty="0">
                <a:solidFill>
                  <a:srgbClr val="FFFF00"/>
                </a:solidFill>
              </a:rPr>
              <a:t>The Lancet 2017</a:t>
            </a:r>
          </a:p>
        </p:txBody>
      </p:sp>
      <p:sp>
        <p:nvSpPr>
          <p:cNvPr id="4" name="TextBox 3"/>
          <p:cNvSpPr txBox="1"/>
          <p:nvPr/>
        </p:nvSpPr>
        <p:spPr>
          <a:xfrm>
            <a:off x="2051720" y="1916832"/>
            <a:ext cx="184731" cy="369332"/>
          </a:xfrm>
          <a:prstGeom prst="rect">
            <a:avLst/>
          </a:prstGeom>
          <a:noFill/>
        </p:spPr>
        <p:txBody>
          <a:bodyPr wrap="none" rtlCol="0">
            <a:spAutoFit/>
          </a:bodyPr>
          <a:lstStyle/>
          <a:p>
            <a:endParaRPr lang="da-DK"/>
          </a:p>
        </p:txBody>
      </p:sp>
      <p:pic>
        <p:nvPicPr>
          <p:cNvPr id="5" name="Picture 4"/>
          <p:cNvPicPr>
            <a:picLocks noChangeAspect="1"/>
          </p:cNvPicPr>
          <p:nvPr/>
        </p:nvPicPr>
        <p:blipFill>
          <a:blip r:embed="rId2"/>
          <a:stretch>
            <a:fillRect/>
          </a:stretch>
        </p:blipFill>
        <p:spPr>
          <a:xfrm>
            <a:off x="395536" y="1565313"/>
            <a:ext cx="8496944" cy="3727373"/>
          </a:xfrm>
          <a:prstGeom prst="rect">
            <a:avLst/>
          </a:prstGeom>
        </p:spPr>
      </p:pic>
    </p:spTree>
    <p:extLst>
      <p:ext uri="{BB962C8B-B14F-4D97-AF65-F5344CB8AC3E}">
        <p14:creationId xmlns:p14="http://schemas.microsoft.com/office/powerpoint/2010/main" val="7383669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052736"/>
            <a:ext cx="8291052" cy="5016758"/>
          </a:xfrm>
          <a:prstGeom prst="rect">
            <a:avLst/>
          </a:prstGeom>
          <a:noFill/>
        </p:spPr>
        <p:txBody>
          <a:bodyPr wrap="none" rtlCol="0">
            <a:spAutoFit/>
          </a:bodyPr>
          <a:lstStyle/>
          <a:p>
            <a:r>
              <a:rPr lang="da-DK" sz="3200" b="1" dirty="0">
                <a:solidFill>
                  <a:srgbClr val="FFFF00"/>
                </a:solidFill>
              </a:rPr>
              <a:t>Some few examples of harmful underuse:</a:t>
            </a:r>
          </a:p>
          <a:p>
            <a:endParaRPr lang="da-DK" sz="3200" b="1" dirty="0">
              <a:solidFill>
                <a:srgbClr val="FFFF00"/>
              </a:solidFill>
            </a:endParaRPr>
          </a:p>
          <a:p>
            <a:r>
              <a:rPr lang="da-DK" sz="3200" b="1" dirty="0">
                <a:solidFill>
                  <a:srgbClr val="FFFF00"/>
                </a:solidFill>
              </a:rPr>
              <a:t>Financial barriers</a:t>
            </a:r>
          </a:p>
          <a:p>
            <a:r>
              <a:rPr lang="da-DK" sz="3200" b="1" dirty="0">
                <a:solidFill>
                  <a:srgbClr val="FFFF00"/>
                </a:solidFill>
              </a:rPr>
              <a:t>Lack of staff</a:t>
            </a:r>
          </a:p>
          <a:p>
            <a:r>
              <a:rPr lang="da-DK" sz="3200" b="1" dirty="0">
                <a:solidFill>
                  <a:srgbClr val="FFFF00"/>
                </a:solidFill>
              </a:rPr>
              <a:t>Lack of education</a:t>
            </a:r>
          </a:p>
          <a:p>
            <a:r>
              <a:rPr lang="da-DK" sz="3200" b="1" dirty="0">
                <a:solidFill>
                  <a:srgbClr val="FFFF00"/>
                </a:solidFill>
              </a:rPr>
              <a:t>Glucocorticosteroids for preterm labour</a:t>
            </a:r>
          </a:p>
          <a:p>
            <a:r>
              <a:rPr lang="da-DK" sz="3200" b="1" dirty="0">
                <a:solidFill>
                  <a:srgbClr val="FFFF00"/>
                </a:solidFill>
              </a:rPr>
              <a:t>Anticoagulation for atrial fibrillation</a:t>
            </a:r>
          </a:p>
          <a:p>
            <a:endParaRPr lang="da-DK" sz="3200" b="1" dirty="0">
              <a:solidFill>
                <a:srgbClr val="FFFF00"/>
              </a:solidFill>
            </a:endParaRPr>
          </a:p>
          <a:p>
            <a:endParaRPr lang="da-DK" sz="3200" b="1" dirty="0">
              <a:solidFill>
                <a:srgbClr val="FFFF00"/>
              </a:solidFill>
            </a:endParaRPr>
          </a:p>
          <a:p>
            <a:endParaRPr lang="da-DK" sz="3200" b="1" dirty="0">
              <a:solidFill>
                <a:srgbClr val="FFFF00"/>
              </a:solidFill>
            </a:endParaRPr>
          </a:p>
        </p:txBody>
      </p:sp>
    </p:spTree>
    <p:extLst>
      <p:ext uri="{BB962C8B-B14F-4D97-AF65-F5344CB8AC3E}">
        <p14:creationId xmlns:p14="http://schemas.microsoft.com/office/powerpoint/2010/main" val="12825673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7824" y="1628800"/>
            <a:ext cx="3135795" cy="769441"/>
          </a:xfrm>
          <a:prstGeom prst="rect">
            <a:avLst/>
          </a:prstGeom>
          <a:noFill/>
        </p:spPr>
        <p:txBody>
          <a:bodyPr wrap="none" rtlCol="0">
            <a:spAutoFit/>
          </a:bodyPr>
          <a:lstStyle/>
          <a:p>
            <a:r>
              <a:rPr lang="da-DK" sz="4400" dirty="0">
                <a:solidFill>
                  <a:srgbClr val="FFFF00"/>
                </a:solidFill>
              </a:rPr>
              <a:t>Thank you !</a:t>
            </a:r>
          </a:p>
        </p:txBody>
      </p:sp>
    </p:spTree>
    <p:extLst>
      <p:ext uri="{BB962C8B-B14F-4D97-AF65-F5344CB8AC3E}">
        <p14:creationId xmlns:p14="http://schemas.microsoft.com/office/powerpoint/2010/main" val="32941141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487" y="1209675"/>
            <a:ext cx="8963025" cy="4438650"/>
          </a:xfrm>
          <a:prstGeom prst="rect">
            <a:avLst/>
          </a:prstGeom>
        </p:spPr>
      </p:pic>
    </p:spTree>
    <p:extLst>
      <p:ext uri="{BB962C8B-B14F-4D97-AF65-F5344CB8AC3E}">
        <p14:creationId xmlns:p14="http://schemas.microsoft.com/office/powerpoint/2010/main" val="4704914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512" y="1493613"/>
            <a:ext cx="8640960" cy="3870773"/>
          </a:xfrm>
          <a:prstGeom prst="rect">
            <a:avLst/>
          </a:prstGeom>
        </p:spPr>
      </p:pic>
    </p:spTree>
    <p:extLst>
      <p:ext uri="{BB962C8B-B14F-4D97-AF65-F5344CB8AC3E}">
        <p14:creationId xmlns:p14="http://schemas.microsoft.com/office/powerpoint/2010/main" val="24869112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519" y="1290637"/>
            <a:ext cx="8712969" cy="4276725"/>
          </a:xfrm>
          <a:prstGeom prst="rect">
            <a:avLst/>
          </a:prstGeom>
        </p:spPr>
      </p:pic>
    </p:spTree>
    <p:extLst>
      <p:ext uri="{BB962C8B-B14F-4D97-AF65-F5344CB8AC3E}">
        <p14:creationId xmlns:p14="http://schemas.microsoft.com/office/powerpoint/2010/main" val="1365987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5181" y="548680"/>
            <a:ext cx="8353569" cy="3970318"/>
          </a:xfrm>
          <a:prstGeom prst="rect">
            <a:avLst/>
          </a:prstGeom>
          <a:noFill/>
        </p:spPr>
        <p:txBody>
          <a:bodyPr wrap="none" rtlCol="0">
            <a:spAutoFit/>
          </a:bodyPr>
          <a:lstStyle/>
          <a:p>
            <a:r>
              <a:rPr lang="da-DK" sz="3600" b="1" dirty="0">
                <a:solidFill>
                  <a:srgbClr val="FFFF00"/>
                </a:solidFill>
              </a:rPr>
              <a:t>Evidence-based medicine </a:t>
            </a:r>
          </a:p>
          <a:p>
            <a:r>
              <a:rPr lang="da-DK" sz="3600" b="1" dirty="0">
                <a:solidFill>
                  <a:srgbClr val="FFFF00"/>
                </a:solidFill>
              </a:rPr>
              <a:t>is the </a:t>
            </a:r>
          </a:p>
          <a:p>
            <a:r>
              <a:rPr lang="da-DK" sz="3600" b="1" dirty="0">
                <a:solidFill>
                  <a:srgbClr val="FFFF00"/>
                </a:solidFill>
              </a:rPr>
              <a:t>judicious integration of </a:t>
            </a:r>
          </a:p>
          <a:p>
            <a:r>
              <a:rPr lang="da-DK" sz="3600" b="1" dirty="0">
                <a:solidFill>
                  <a:srgbClr val="FFFF00"/>
                </a:solidFill>
              </a:rPr>
              <a:t>-   the best external evidence with </a:t>
            </a:r>
          </a:p>
          <a:p>
            <a:r>
              <a:rPr lang="da-DK" sz="3600" b="1" dirty="0">
                <a:solidFill>
                  <a:srgbClr val="FFFF00"/>
                </a:solidFill>
              </a:rPr>
              <a:t>-   the patient’s wishes and with </a:t>
            </a:r>
          </a:p>
          <a:p>
            <a:pPr marL="571500" indent="-571500">
              <a:buFontTx/>
              <a:buChar char="-"/>
            </a:pPr>
            <a:r>
              <a:rPr lang="da-DK" sz="3600" b="1" dirty="0">
                <a:solidFill>
                  <a:srgbClr val="FFFF00"/>
                </a:solidFill>
              </a:rPr>
              <a:t>the experiences of the health-care </a:t>
            </a:r>
          </a:p>
          <a:p>
            <a:r>
              <a:rPr lang="da-DK" sz="3600" b="1" dirty="0">
                <a:solidFill>
                  <a:srgbClr val="FFFF00"/>
                </a:solidFill>
              </a:rPr>
              <a:t>     workers</a:t>
            </a:r>
          </a:p>
        </p:txBody>
      </p:sp>
    </p:spTree>
    <p:extLst>
      <p:ext uri="{BB962C8B-B14F-4D97-AF65-F5344CB8AC3E}">
        <p14:creationId xmlns:p14="http://schemas.microsoft.com/office/powerpoint/2010/main" val="1807900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1268760"/>
            <a:ext cx="9036496" cy="5016758"/>
          </a:xfrm>
          <a:prstGeom prst="rect">
            <a:avLst/>
          </a:prstGeom>
          <a:noFill/>
        </p:spPr>
        <p:txBody>
          <a:bodyPr wrap="square" rtlCol="0">
            <a:spAutoFit/>
          </a:bodyPr>
          <a:lstStyle/>
          <a:p>
            <a:r>
              <a:rPr lang="da-DK" sz="3200" b="1" dirty="0">
                <a:solidFill>
                  <a:srgbClr val="FFFF00"/>
                </a:solidFill>
              </a:rPr>
              <a:t>‘Personalised medicine’</a:t>
            </a:r>
          </a:p>
          <a:p>
            <a:endParaRPr lang="da-DK" sz="3200" b="1" dirty="0">
              <a:solidFill>
                <a:srgbClr val="FFFF00"/>
              </a:solidFill>
            </a:endParaRPr>
          </a:p>
          <a:p>
            <a:r>
              <a:rPr lang="da-DK" sz="3200" b="1" dirty="0">
                <a:solidFill>
                  <a:srgbClr val="FFFF00"/>
                </a:solidFill>
              </a:rPr>
              <a:t>RUBBISH AND MISNOMER – 5000 years TCM</a:t>
            </a:r>
          </a:p>
          <a:p>
            <a:endParaRPr lang="da-DK" sz="3200" b="1" dirty="0">
              <a:solidFill>
                <a:srgbClr val="FFFF00"/>
              </a:solidFill>
            </a:endParaRPr>
          </a:p>
          <a:p>
            <a:pPr marL="457200" indent="-457200">
              <a:buFontTx/>
              <a:buChar char="-"/>
            </a:pPr>
            <a:r>
              <a:rPr lang="da-DK" sz="3200" b="1" dirty="0">
                <a:solidFill>
                  <a:srgbClr val="FFFF00"/>
                </a:solidFill>
              </a:rPr>
              <a:t>Stratified medicine (prognostic markers) </a:t>
            </a:r>
          </a:p>
          <a:p>
            <a:pPr marL="457200" indent="-457200">
              <a:buFontTx/>
              <a:buChar char="-"/>
            </a:pPr>
            <a:r>
              <a:rPr lang="da-DK" sz="3200" b="1" dirty="0">
                <a:solidFill>
                  <a:srgbClr val="FFFF00"/>
                </a:solidFill>
              </a:rPr>
              <a:t>Targeted medicine (HER2 recptor positive)</a:t>
            </a:r>
          </a:p>
          <a:p>
            <a:pPr marL="457200" indent="-457200">
              <a:buFontTx/>
              <a:buChar char="-"/>
            </a:pPr>
            <a:r>
              <a:rPr lang="da-DK" sz="3200" b="1" dirty="0">
                <a:solidFill>
                  <a:srgbClr val="FFFF00"/>
                </a:solidFill>
              </a:rPr>
              <a:t>Medication adjusted to the patient’s</a:t>
            </a:r>
          </a:p>
          <a:p>
            <a:r>
              <a:rPr lang="da-DK" sz="3200" b="1" dirty="0">
                <a:solidFill>
                  <a:srgbClr val="FFFF00"/>
                </a:solidFill>
              </a:rPr>
              <a:t>    responces</a:t>
            </a:r>
          </a:p>
          <a:p>
            <a:pPr marL="457200" indent="-457200">
              <a:buFontTx/>
              <a:buChar char="-"/>
            </a:pPr>
            <a:endParaRPr lang="da-DK" sz="3200" b="1" dirty="0">
              <a:solidFill>
                <a:srgbClr val="FFFF00"/>
              </a:solidFill>
            </a:endParaRPr>
          </a:p>
          <a:p>
            <a:pPr marL="457200" indent="-457200">
              <a:buFontTx/>
              <a:buChar char="-"/>
            </a:pPr>
            <a:endParaRPr lang="da-DK" sz="3200" b="1" dirty="0">
              <a:solidFill>
                <a:srgbClr val="FFFF00"/>
              </a:solidFill>
            </a:endParaRPr>
          </a:p>
        </p:txBody>
      </p:sp>
    </p:spTree>
    <p:extLst>
      <p:ext uri="{BB962C8B-B14F-4D97-AF65-F5344CB8AC3E}">
        <p14:creationId xmlns:p14="http://schemas.microsoft.com/office/powerpoint/2010/main" val="3469267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908720"/>
            <a:ext cx="8404489" cy="4708981"/>
          </a:xfrm>
          <a:prstGeom prst="rect">
            <a:avLst/>
          </a:prstGeom>
          <a:noFill/>
        </p:spPr>
        <p:txBody>
          <a:bodyPr wrap="square" rtlCol="0">
            <a:spAutoFit/>
          </a:bodyPr>
          <a:lstStyle/>
          <a:p>
            <a:r>
              <a:rPr lang="da-DK" sz="4000" b="1" dirty="0">
                <a:solidFill>
                  <a:srgbClr val="FFFF00"/>
                </a:solidFill>
              </a:rPr>
              <a:t>Outline</a:t>
            </a:r>
          </a:p>
          <a:p>
            <a:endParaRPr lang="da-DK" sz="4000" b="1" dirty="0">
              <a:solidFill>
                <a:srgbClr val="FFFF00"/>
              </a:solidFill>
            </a:endParaRPr>
          </a:p>
          <a:p>
            <a:pPr marL="571500" indent="-571500">
              <a:buFont typeface="Arial" panose="020B0604020202020204" pitchFamily="34" charset="0"/>
              <a:buChar char="•"/>
            </a:pPr>
            <a:r>
              <a:rPr lang="da-DK" sz="3600" b="1" dirty="0">
                <a:solidFill>
                  <a:srgbClr val="FFFF00"/>
                </a:solidFill>
              </a:rPr>
              <a:t>What does evidence–based treatment mean?</a:t>
            </a:r>
          </a:p>
          <a:p>
            <a:pPr marL="571500" indent="-571500">
              <a:buFont typeface="Arial" panose="020B0604020202020204" pitchFamily="34" charset="0"/>
              <a:buChar char="•"/>
            </a:pPr>
            <a:r>
              <a:rPr lang="da-DK" sz="3600" b="1" u="sng" dirty="0">
                <a:solidFill>
                  <a:srgbClr val="FFFF00"/>
                </a:solidFill>
              </a:rPr>
              <a:t>Waste in clinical research</a:t>
            </a:r>
          </a:p>
          <a:p>
            <a:pPr marL="571500" indent="-571500">
              <a:buFont typeface="Arial" panose="020B0604020202020204" pitchFamily="34" charset="0"/>
              <a:buChar char="•"/>
            </a:pPr>
            <a:r>
              <a:rPr lang="da-DK" sz="3600" b="1" dirty="0">
                <a:solidFill>
                  <a:srgbClr val="FFFF00"/>
                </a:solidFill>
              </a:rPr>
              <a:t>Lack of proper education</a:t>
            </a:r>
          </a:p>
          <a:p>
            <a:pPr marL="571500" indent="-571500">
              <a:buFont typeface="Arial" panose="020B0604020202020204" pitchFamily="34" charset="0"/>
              <a:buChar char="•"/>
            </a:pPr>
            <a:r>
              <a:rPr lang="da-DK" sz="3600" b="1" dirty="0">
                <a:solidFill>
                  <a:srgbClr val="FFFF00"/>
                </a:solidFill>
              </a:rPr>
              <a:t>How to get EBM into practise</a:t>
            </a:r>
          </a:p>
          <a:p>
            <a:endParaRPr lang="da-DK" sz="4000" b="1" dirty="0">
              <a:solidFill>
                <a:srgbClr val="FFFF00"/>
              </a:solidFill>
            </a:endParaRPr>
          </a:p>
        </p:txBody>
      </p:sp>
    </p:spTree>
    <p:extLst>
      <p:ext uri="{BB962C8B-B14F-4D97-AF65-F5344CB8AC3E}">
        <p14:creationId xmlns:p14="http://schemas.microsoft.com/office/powerpoint/2010/main" val="2959824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88640"/>
            <a:ext cx="7794891" cy="584775"/>
          </a:xfrm>
          <a:prstGeom prst="rect">
            <a:avLst/>
          </a:prstGeom>
          <a:noFill/>
        </p:spPr>
        <p:txBody>
          <a:bodyPr wrap="none" rtlCol="0">
            <a:spAutoFit/>
          </a:bodyPr>
          <a:lstStyle/>
          <a:p>
            <a:r>
              <a:rPr lang="da-DK" sz="3200" b="1" dirty="0">
                <a:solidFill>
                  <a:srgbClr val="FFFF00"/>
                </a:solidFill>
              </a:rPr>
              <a:t>Waste in clinical research – The Lancet</a:t>
            </a:r>
          </a:p>
        </p:txBody>
      </p:sp>
      <p:sp>
        <p:nvSpPr>
          <p:cNvPr id="3" name="TextBox 2"/>
          <p:cNvSpPr txBox="1"/>
          <p:nvPr/>
        </p:nvSpPr>
        <p:spPr>
          <a:xfrm>
            <a:off x="611560" y="5334307"/>
            <a:ext cx="7727524" cy="954107"/>
          </a:xfrm>
          <a:prstGeom prst="rect">
            <a:avLst/>
          </a:prstGeom>
          <a:noFill/>
        </p:spPr>
        <p:txBody>
          <a:bodyPr wrap="square" rtlCol="0">
            <a:spAutoFit/>
          </a:bodyPr>
          <a:lstStyle/>
          <a:p>
            <a:r>
              <a:rPr lang="en-US" sz="2800" b="1" dirty="0">
                <a:solidFill>
                  <a:srgbClr val="FFFF00"/>
                </a:solidFill>
              </a:rPr>
              <a:t>At least 85% of clinical research is waste!</a:t>
            </a:r>
          </a:p>
          <a:p>
            <a:r>
              <a:rPr lang="en-US" sz="2800" b="1" dirty="0">
                <a:solidFill>
                  <a:srgbClr val="FFFF00"/>
                </a:solidFill>
              </a:rPr>
              <a:t>Annually about $170 billion is wasted!</a:t>
            </a:r>
            <a:endParaRPr lang="da-DK" sz="2800" b="1" dirty="0">
              <a:solidFill>
                <a:srgbClr val="FFFF00"/>
              </a:solidFill>
            </a:endParaRPr>
          </a:p>
        </p:txBody>
      </p:sp>
      <p:pic>
        <p:nvPicPr>
          <p:cNvPr id="4" name="Picture 3"/>
          <p:cNvPicPr>
            <a:picLocks noChangeAspect="1"/>
          </p:cNvPicPr>
          <p:nvPr/>
        </p:nvPicPr>
        <p:blipFill>
          <a:blip r:embed="rId2"/>
          <a:stretch>
            <a:fillRect/>
          </a:stretch>
        </p:blipFill>
        <p:spPr>
          <a:xfrm>
            <a:off x="107504" y="908721"/>
            <a:ext cx="8784976" cy="4104456"/>
          </a:xfrm>
          <a:prstGeom prst="rect">
            <a:avLst/>
          </a:prstGeom>
        </p:spPr>
      </p:pic>
    </p:spTree>
    <p:extLst>
      <p:ext uri="{BB962C8B-B14F-4D97-AF65-F5344CB8AC3E}">
        <p14:creationId xmlns:p14="http://schemas.microsoft.com/office/powerpoint/2010/main" val="3571993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908720"/>
            <a:ext cx="8404489" cy="5078313"/>
          </a:xfrm>
          <a:prstGeom prst="rect">
            <a:avLst/>
          </a:prstGeom>
          <a:noFill/>
        </p:spPr>
        <p:txBody>
          <a:bodyPr wrap="square" rtlCol="0">
            <a:spAutoFit/>
          </a:bodyPr>
          <a:lstStyle/>
          <a:p>
            <a:endParaRPr lang="da-DK" sz="4000" b="1" dirty="0">
              <a:solidFill>
                <a:srgbClr val="FFFF00"/>
              </a:solidFill>
            </a:endParaRPr>
          </a:p>
          <a:p>
            <a:r>
              <a:rPr lang="da-DK" sz="4400" b="1" dirty="0">
                <a:solidFill>
                  <a:srgbClr val="FFFF00"/>
                </a:solidFill>
              </a:rPr>
              <a:t>Waste in clinical research</a:t>
            </a:r>
          </a:p>
          <a:p>
            <a:r>
              <a:rPr lang="da-DK" sz="4000" b="1" dirty="0">
                <a:solidFill>
                  <a:srgbClr val="FFFF00"/>
                </a:solidFill>
              </a:rPr>
              <a:t> </a:t>
            </a:r>
          </a:p>
          <a:p>
            <a:pPr marL="571500" indent="-571500">
              <a:buFontTx/>
              <a:buChar char="-"/>
            </a:pPr>
            <a:r>
              <a:rPr lang="da-DK" sz="4000" b="1" dirty="0">
                <a:solidFill>
                  <a:srgbClr val="FFFF00"/>
                </a:solidFill>
              </a:rPr>
              <a:t>from lack og publication</a:t>
            </a:r>
          </a:p>
          <a:p>
            <a:r>
              <a:rPr lang="da-DK" sz="4000" b="1" dirty="0">
                <a:solidFill>
                  <a:srgbClr val="FFFF00"/>
                </a:solidFill>
              </a:rPr>
              <a:t>    (publication bias)</a:t>
            </a:r>
          </a:p>
          <a:p>
            <a:pPr marL="571500" indent="-571500">
              <a:buFontTx/>
              <a:buChar char="-"/>
            </a:pPr>
            <a:r>
              <a:rPr lang="da-DK" sz="4000" b="1" dirty="0">
                <a:solidFill>
                  <a:srgbClr val="FFFF00"/>
                </a:solidFill>
              </a:rPr>
              <a:t>from lack of methodological rigor in what is published</a:t>
            </a:r>
          </a:p>
          <a:p>
            <a:r>
              <a:rPr lang="da-DK" sz="4000" b="1" dirty="0">
                <a:solidFill>
                  <a:srgbClr val="FFFF00"/>
                </a:solidFill>
              </a:rPr>
              <a:t>    (lots of other biases) </a:t>
            </a:r>
          </a:p>
        </p:txBody>
      </p:sp>
    </p:spTree>
    <p:extLst>
      <p:ext uri="{BB962C8B-B14F-4D97-AF65-F5344CB8AC3E}">
        <p14:creationId xmlns:p14="http://schemas.microsoft.com/office/powerpoint/2010/main" val="1950429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11670</TotalTime>
  <Words>1124</Words>
  <Application>Microsoft Office PowerPoint</Application>
  <PresentationFormat>On-screen Show (4:3)</PresentationFormat>
  <Paragraphs>251</Paragraphs>
  <Slides>49</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5" baseType="lpstr">
      <vt:lpstr>Arial</vt:lpstr>
      <vt:lpstr>Calibri</vt:lpstr>
      <vt:lpstr>Times New Roman</vt:lpstr>
      <vt:lpstr>Zapf Dingbats</vt:lpstr>
      <vt:lpstr>Office Theme</vt:lpstr>
      <vt:lpstr>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International initiatives promoting transparency of clinical research </vt:lpstr>
      <vt:lpstr>PowerPoint Presentation</vt:lpstr>
      <vt:lpstr>PowerPoint Presentation</vt:lpstr>
      <vt:lpstr>PowerPoint Presentation</vt:lpstr>
      <vt:lpstr>PowerPoint Presentation</vt:lpstr>
      <vt:lpstr>PowerPoint Presentation</vt:lpstr>
      <vt:lpstr>Meta-analysis of several trials</vt:lpstr>
      <vt:lpstr>PowerPoint Presentation</vt:lpstr>
      <vt:lpstr>Components associated with bias risk </vt:lpstr>
      <vt:lpstr>Systematic errors (bias) in randomised trials depends 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Krokhals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Dagskrá fundar</dc:title>
  <dc:creator>KE</dc:creator>
  <cp:lastModifiedBy>Christian Gluud</cp:lastModifiedBy>
  <cp:revision>262</cp:revision>
  <cp:lastPrinted>2013-02-05T09:51:32Z</cp:lastPrinted>
  <dcterms:created xsi:type="dcterms:W3CDTF">2009-01-14T19:38:15Z</dcterms:created>
  <dcterms:modified xsi:type="dcterms:W3CDTF">2017-04-06T18:03:56Z</dcterms:modified>
</cp:coreProperties>
</file>