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1" r:id="rId2"/>
    <p:sldId id="292" r:id="rId3"/>
    <p:sldId id="293" r:id="rId4"/>
    <p:sldId id="294" r:id="rId5"/>
    <p:sldId id="295" r:id="rId6"/>
    <p:sldId id="285" r:id="rId7"/>
    <p:sldId id="288" r:id="rId8"/>
    <p:sldId id="286" r:id="rId9"/>
    <p:sldId id="287" r:id="rId10"/>
    <p:sldId id="280" r:id="rId11"/>
    <p:sldId id="299" r:id="rId12"/>
    <p:sldId id="283" r:id="rId13"/>
    <p:sldId id="284" r:id="rId14"/>
    <p:sldId id="303" r:id="rId15"/>
    <p:sldId id="30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mitrinka Nikolova" initials="DN" lastIdx="2" clrIdx="0">
    <p:extLst>
      <p:ext uri="{19B8F6BF-5375-455C-9EA6-DF929625EA0E}">
        <p15:presenceInfo xmlns:p15="http://schemas.microsoft.com/office/powerpoint/2012/main" userId="S-1-5-21-2503727327-576041334-3546485175-11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90" autoAdjust="0"/>
    <p:restoredTop sz="94660"/>
  </p:normalViewPr>
  <p:slideViewPr>
    <p:cSldViewPr snapToGrid="0">
      <p:cViewPr varScale="1">
        <p:scale>
          <a:sx n="111" d="100"/>
          <a:sy n="111" d="100"/>
        </p:scale>
        <p:origin x="46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4-01T17:36:42.758" idx="1">
    <p:pos x="10" y="10"/>
    <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FC53282-EC0E-4296-B9DA-17CDFC5FFC1D}" type="slidenum">
              <a:rPr lang="da-DK" smtClean="0"/>
              <a:pPr/>
              <a:t>‹nr.›</a:t>
            </a:fld>
            <a:endParaRPr lang="da-DK"/>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42270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48731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35988018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FC53282-EC0E-4296-B9DA-17CDFC5FFC1D}" type="slidenum">
              <a:rPr lang="da-DK" smtClean="0"/>
              <a:pPr/>
              <a:t>‹nr.›</a:t>
            </a:fld>
            <a:endParaRPr lang="da-DK"/>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631837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4093846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FC53282-EC0E-4296-B9DA-17CDFC5FFC1D}" type="slidenum">
              <a:rPr lang="da-DK" smtClean="0"/>
              <a:pPr/>
              <a:t>‹nr.›</a:t>
            </a:fld>
            <a:endParaRPr lang="da-DK"/>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19240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21870246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15821132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1198529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3623360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1964344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2880939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138218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1570987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227624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3078921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CE12567-1E6B-4487-99E6-B7F2F5FB907F}" type="datetimeFigureOut">
              <a:rPr lang="da-DK" smtClean="0"/>
              <a:pPr/>
              <a:t>10-04-2017</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2FC53282-EC0E-4296-B9DA-17CDFC5FFC1D}" type="slidenum">
              <a:rPr lang="da-DK" smtClean="0"/>
              <a:pPr/>
              <a:t>‹nr.›</a:t>
            </a:fld>
            <a:endParaRPr lang="da-DK"/>
          </a:p>
        </p:txBody>
      </p:sp>
    </p:spTree>
    <p:extLst>
      <p:ext uri="{BB962C8B-B14F-4D97-AF65-F5344CB8AC3E}">
        <p14:creationId xmlns:p14="http://schemas.microsoft.com/office/powerpoint/2010/main" val="4234791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000">
              <a:schemeClr val="tx2">
                <a:lumMod val="20000"/>
                <a:lumOff val="80000"/>
              </a:schemeClr>
            </a:gs>
            <a:gs pos="100000">
              <a:schemeClr val="accent1">
                <a:lumMod val="40000"/>
                <a:lumOff val="6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CE12567-1E6B-4487-99E6-B7F2F5FB907F}" type="datetimeFigureOut">
              <a:rPr lang="da-DK" smtClean="0"/>
              <a:pPr/>
              <a:t>10-04-2017</a:t>
            </a:fld>
            <a:endParaRPr lang="da-DK"/>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da-DK"/>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FC53282-EC0E-4296-B9DA-17CDFC5FFC1D}" type="slidenum">
              <a:rPr lang="da-DK" smtClean="0"/>
              <a:pPr/>
              <a:t>‹nr.›</a:t>
            </a:fld>
            <a:endParaRPr lang="da-DK"/>
          </a:p>
        </p:txBody>
      </p:sp>
    </p:spTree>
    <p:extLst>
      <p:ext uri="{BB962C8B-B14F-4D97-AF65-F5344CB8AC3E}">
        <p14:creationId xmlns:p14="http://schemas.microsoft.com/office/powerpoint/2010/main" val="376852664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felt 3"/>
          <p:cNvSpPr txBox="1"/>
          <p:nvPr/>
        </p:nvSpPr>
        <p:spPr>
          <a:xfrm>
            <a:off x="762000" y="3810000"/>
            <a:ext cx="11181266" cy="1938992"/>
          </a:xfrm>
          <a:prstGeom prst="rect">
            <a:avLst/>
          </a:prstGeom>
          <a:noFill/>
        </p:spPr>
        <p:txBody>
          <a:bodyPr wrap="none" rtlCol="0">
            <a:spAutoFit/>
          </a:bodyPr>
          <a:lstStyle/>
          <a:p>
            <a:r>
              <a:rPr lang="en-US" sz="2400" b="1" dirty="0">
                <a:solidFill>
                  <a:schemeClr val="bg1"/>
                </a:solidFill>
              </a:rPr>
              <a:t>To determine the diagnostic accuracy of transient </a:t>
            </a:r>
            <a:r>
              <a:rPr lang="en-US" sz="2400" b="1" dirty="0" err="1">
                <a:solidFill>
                  <a:schemeClr val="bg1"/>
                </a:solidFill>
              </a:rPr>
              <a:t>elastography</a:t>
            </a:r>
            <a:r>
              <a:rPr lang="en-US" sz="2400" b="1" dirty="0">
                <a:solidFill>
                  <a:schemeClr val="bg1"/>
                </a:solidFill>
              </a:rPr>
              <a:t> </a:t>
            </a:r>
          </a:p>
          <a:p>
            <a:r>
              <a:rPr lang="en-US" sz="2400" b="1" dirty="0">
                <a:solidFill>
                  <a:schemeClr val="bg1"/>
                </a:solidFill>
              </a:rPr>
              <a:t>for diagnosis and staging hepatic fibrosis in people with </a:t>
            </a:r>
          </a:p>
          <a:p>
            <a:r>
              <a:rPr lang="en-US" sz="2400" b="1" dirty="0">
                <a:solidFill>
                  <a:schemeClr val="bg1"/>
                </a:solidFill>
              </a:rPr>
              <a:t>alcoholic liver disease when compared with liver biopsy. </a:t>
            </a:r>
          </a:p>
          <a:p>
            <a:r>
              <a:rPr lang="en-US" sz="2400" b="1" dirty="0">
                <a:solidFill>
                  <a:schemeClr val="bg1"/>
                </a:solidFill>
              </a:rPr>
              <a:t>In addition, to identify the optimal cut-off values for differentiating the five </a:t>
            </a:r>
          </a:p>
          <a:p>
            <a:r>
              <a:rPr lang="en-US" sz="2400" b="1" dirty="0">
                <a:solidFill>
                  <a:schemeClr val="bg1"/>
                </a:solidFill>
              </a:rPr>
              <a:t>stages of hepatic fibrosis.</a:t>
            </a:r>
            <a:endParaRPr lang="da-DK" sz="2400" b="1" dirty="0">
              <a:solidFill>
                <a:schemeClr val="bg1"/>
              </a:solidFill>
            </a:endParaRPr>
          </a:p>
        </p:txBody>
      </p:sp>
      <p:sp>
        <p:nvSpPr>
          <p:cNvPr id="5" name="Tekstfelt 4"/>
          <p:cNvSpPr txBox="1"/>
          <p:nvPr/>
        </p:nvSpPr>
        <p:spPr>
          <a:xfrm>
            <a:off x="762000" y="857250"/>
            <a:ext cx="9793065" cy="1846659"/>
          </a:xfrm>
          <a:prstGeom prst="rect">
            <a:avLst/>
          </a:prstGeom>
          <a:noFill/>
        </p:spPr>
        <p:txBody>
          <a:bodyPr wrap="none" rtlCol="0">
            <a:spAutoFit/>
          </a:bodyPr>
          <a:lstStyle/>
          <a:p>
            <a:r>
              <a:rPr lang="en-US" sz="3200" b="1" dirty="0">
                <a:solidFill>
                  <a:schemeClr val="accent6"/>
                </a:solidFill>
              </a:rPr>
              <a:t>Transient </a:t>
            </a:r>
            <a:r>
              <a:rPr lang="en-US" sz="3200" b="1" dirty="0" err="1">
                <a:solidFill>
                  <a:schemeClr val="accent6"/>
                </a:solidFill>
              </a:rPr>
              <a:t>elastography</a:t>
            </a:r>
            <a:r>
              <a:rPr lang="en-US" sz="3200" b="1" dirty="0">
                <a:solidFill>
                  <a:schemeClr val="accent6"/>
                </a:solidFill>
              </a:rPr>
              <a:t> </a:t>
            </a:r>
            <a:r>
              <a:rPr lang="en-US" sz="3200" b="1" dirty="0">
                <a:solidFill>
                  <a:schemeClr val="bg1"/>
                </a:solidFill>
              </a:rPr>
              <a:t>for diagnosis of </a:t>
            </a:r>
            <a:r>
              <a:rPr lang="en-US" sz="3200" b="1" dirty="0">
                <a:solidFill>
                  <a:schemeClr val="accent1">
                    <a:lumMod val="75000"/>
                  </a:schemeClr>
                </a:solidFill>
              </a:rPr>
              <a:t>stages of </a:t>
            </a:r>
          </a:p>
          <a:p>
            <a:r>
              <a:rPr lang="en-US" sz="3200" b="1" dirty="0">
                <a:solidFill>
                  <a:schemeClr val="accent1">
                    <a:lumMod val="75000"/>
                  </a:schemeClr>
                </a:solidFill>
              </a:rPr>
              <a:t>hepatic fibrosis and cirrhosis</a:t>
            </a:r>
            <a:r>
              <a:rPr lang="en-US" sz="3200" b="1" dirty="0">
                <a:solidFill>
                  <a:schemeClr val="bg1"/>
                </a:solidFill>
              </a:rPr>
              <a:t> in </a:t>
            </a:r>
            <a:r>
              <a:rPr lang="en-US" sz="3200" b="1" dirty="0">
                <a:solidFill>
                  <a:schemeClr val="accent3"/>
                </a:solidFill>
              </a:rPr>
              <a:t>people with </a:t>
            </a:r>
          </a:p>
          <a:p>
            <a:r>
              <a:rPr lang="en-US" sz="3200" b="1" dirty="0">
                <a:solidFill>
                  <a:schemeClr val="accent3"/>
                </a:solidFill>
              </a:rPr>
              <a:t>alcoholic liver disease</a:t>
            </a:r>
          </a:p>
          <a:p>
            <a:endParaRPr lang="da-DK" dirty="0"/>
          </a:p>
        </p:txBody>
      </p:sp>
      <p:sp>
        <p:nvSpPr>
          <p:cNvPr id="7" name="Rektangel 6"/>
          <p:cNvSpPr/>
          <p:nvPr/>
        </p:nvSpPr>
        <p:spPr>
          <a:xfrm>
            <a:off x="762000" y="3043565"/>
            <a:ext cx="2596391" cy="523220"/>
          </a:xfrm>
          <a:prstGeom prst="rect">
            <a:avLst/>
          </a:prstGeom>
        </p:spPr>
        <p:txBody>
          <a:bodyPr wrap="square">
            <a:spAutoFit/>
          </a:bodyPr>
          <a:lstStyle/>
          <a:p>
            <a:r>
              <a:rPr lang="da-DK" sz="2800" b="1" dirty="0" err="1">
                <a:solidFill>
                  <a:schemeClr val="bg1"/>
                </a:solidFill>
              </a:rPr>
              <a:t>Objective</a:t>
            </a:r>
            <a:endParaRPr lang="da-DK" sz="2800" b="1" dirty="0">
              <a:solidFill>
                <a:schemeClr val="bg1"/>
              </a:solidFill>
            </a:endParaRPr>
          </a:p>
        </p:txBody>
      </p:sp>
      <p:sp>
        <p:nvSpPr>
          <p:cNvPr id="8" name="Tekstfelt 7"/>
          <p:cNvSpPr txBox="1"/>
          <p:nvPr/>
        </p:nvSpPr>
        <p:spPr>
          <a:xfrm>
            <a:off x="2060195" y="5886450"/>
            <a:ext cx="9533379" cy="646331"/>
          </a:xfrm>
          <a:prstGeom prst="rect">
            <a:avLst/>
          </a:prstGeom>
          <a:noFill/>
        </p:spPr>
        <p:txBody>
          <a:bodyPr wrap="none" rtlCol="0">
            <a:spAutoFit/>
          </a:bodyPr>
          <a:lstStyle/>
          <a:p>
            <a:r>
              <a:rPr lang="da-DK" sz="1200" b="1" i="1" dirty="0">
                <a:solidFill>
                  <a:schemeClr val="bg1"/>
                </a:solidFill>
              </a:rPr>
              <a:t>Pavlov CS, Casazza G, Nikolova D, Tsochatzis E, Burroughs AK, </a:t>
            </a:r>
            <a:r>
              <a:rPr lang="da-DK" sz="1200" b="1" i="1" dirty="0" err="1">
                <a:solidFill>
                  <a:schemeClr val="bg1"/>
                </a:solidFill>
              </a:rPr>
              <a:t>Ivashkin</a:t>
            </a:r>
            <a:r>
              <a:rPr lang="da-DK" sz="1200" b="1" i="1" dirty="0">
                <a:solidFill>
                  <a:schemeClr val="bg1"/>
                </a:solidFill>
              </a:rPr>
              <a:t> VT, Gluud C. Transient </a:t>
            </a:r>
            <a:r>
              <a:rPr lang="da-DK" sz="1200" b="1" i="1" dirty="0" err="1">
                <a:solidFill>
                  <a:schemeClr val="bg1"/>
                </a:solidFill>
              </a:rPr>
              <a:t>elastography</a:t>
            </a:r>
            <a:r>
              <a:rPr lang="da-DK" sz="1200" b="1" i="1" dirty="0">
                <a:solidFill>
                  <a:schemeClr val="bg1"/>
                </a:solidFill>
              </a:rPr>
              <a:t> for </a:t>
            </a:r>
            <a:r>
              <a:rPr lang="da-DK" sz="1200" b="1" i="1" dirty="0" err="1">
                <a:solidFill>
                  <a:schemeClr val="bg1"/>
                </a:solidFill>
              </a:rPr>
              <a:t>diagnosis</a:t>
            </a:r>
            <a:r>
              <a:rPr lang="da-DK" sz="1200" b="1" i="1" dirty="0">
                <a:solidFill>
                  <a:schemeClr val="bg1"/>
                </a:solidFill>
              </a:rPr>
              <a:t> of </a:t>
            </a:r>
          </a:p>
          <a:p>
            <a:r>
              <a:rPr lang="da-DK" sz="1200" b="1" i="1" dirty="0">
                <a:solidFill>
                  <a:schemeClr val="bg1"/>
                </a:solidFill>
              </a:rPr>
              <a:t>stages of </a:t>
            </a:r>
            <a:r>
              <a:rPr lang="da-DK" sz="1200" b="1" i="1" dirty="0" err="1">
                <a:solidFill>
                  <a:schemeClr val="bg1"/>
                </a:solidFill>
              </a:rPr>
              <a:t>hepatic</a:t>
            </a:r>
            <a:r>
              <a:rPr lang="da-DK" sz="1200" b="1" i="1" dirty="0">
                <a:solidFill>
                  <a:schemeClr val="bg1"/>
                </a:solidFill>
              </a:rPr>
              <a:t> </a:t>
            </a:r>
            <a:r>
              <a:rPr lang="da-DK" sz="1200" b="1" i="1" dirty="0" err="1">
                <a:solidFill>
                  <a:schemeClr val="bg1"/>
                </a:solidFill>
              </a:rPr>
              <a:t>fibrosis</a:t>
            </a:r>
            <a:r>
              <a:rPr lang="da-DK" sz="1200" b="1" i="1" dirty="0">
                <a:solidFill>
                  <a:schemeClr val="bg1"/>
                </a:solidFill>
              </a:rPr>
              <a:t> and </a:t>
            </a:r>
            <a:r>
              <a:rPr lang="da-DK" sz="1200" b="1" i="1" dirty="0" err="1">
                <a:solidFill>
                  <a:schemeClr val="bg1"/>
                </a:solidFill>
              </a:rPr>
              <a:t>cirrhosis</a:t>
            </a:r>
            <a:r>
              <a:rPr lang="da-DK" sz="1200" b="1" i="1" dirty="0">
                <a:solidFill>
                  <a:schemeClr val="bg1"/>
                </a:solidFill>
              </a:rPr>
              <a:t> in </a:t>
            </a:r>
            <a:r>
              <a:rPr lang="da-DK" sz="1200" b="1" i="1" dirty="0" err="1">
                <a:solidFill>
                  <a:schemeClr val="bg1"/>
                </a:solidFill>
              </a:rPr>
              <a:t>people</a:t>
            </a:r>
            <a:r>
              <a:rPr lang="da-DK" sz="1200" b="1" i="1" dirty="0">
                <a:solidFill>
                  <a:schemeClr val="bg1"/>
                </a:solidFill>
              </a:rPr>
              <a:t> with </a:t>
            </a:r>
            <a:r>
              <a:rPr lang="da-DK" sz="1200" b="1" i="1" dirty="0" err="1">
                <a:solidFill>
                  <a:schemeClr val="bg1"/>
                </a:solidFill>
              </a:rPr>
              <a:t>alcoholic</a:t>
            </a:r>
            <a:r>
              <a:rPr lang="da-DK" sz="1200" b="1" i="1" dirty="0">
                <a:solidFill>
                  <a:schemeClr val="bg1"/>
                </a:solidFill>
              </a:rPr>
              <a:t> liver </a:t>
            </a:r>
            <a:r>
              <a:rPr lang="da-DK" sz="1200" b="1" i="1" dirty="0" err="1">
                <a:solidFill>
                  <a:schemeClr val="bg1"/>
                </a:solidFill>
              </a:rPr>
              <a:t>disease</a:t>
            </a:r>
            <a:r>
              <a:rPr lang="da-DK" sz="1200" b="1" i="1" dirty="0">
                <a:solidFill>
                  <a:schemeClr val="bg1"/>
                </a:solidFill>
              </a:rPr>
              <a:t>. </a:t>
            </a:r>
            <a:r>
              <a:rPr lang="en-US" sz="1200" b="1" i="1" dirty="0">
                <a:solidFill>
                  <a:schemeClr val="bg1"/>
                </a:solidFill>
              </a:rPr>
              <a:t>Cochrane Database of Systematic Reviews 2015, </a:t>
            </a:r>
          </a:p>
          <a:p>
            <a:r>
              <a:rPr lang="en-US" sz="1200" b="1" i="1" dirty="0">
                <a:solidFill>
                  <a:schemeClr val="bg1"/>
                </a:solidFill>
              </a:rPr>
              <a:t>Issue 1. Art. No.: CD010542. DOI: 10.1002/14651858.CD010542.pub2. </a:t>
            </a:r>
            <a:endParaRPr lang="da-DK" sz="1200" b="1" dirty="0">
              <a:solidFill>
                <a:schemeClr val="bg1"/>
              </a:solidFill>
            </a:endParaRPr>
          </a:p>
        </p:txBody>
      </p:sp>
      <p:pic>
        <p:nvPicPr>
          <p:cNvPr id="9" name="Billed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1776" y="425972"/>
            <a:ext cx="869115" cy="795050"/>
          </a:xfrm>
          <a:prstGeom prst="rect">
            <a:avLst/>
          </a:prstGeom>
        </p:spPr>
      </p:pic>
    </p:spTree>
    <p:extLst>
      <p:ext uri="{BB962C8B-B14F-4D97-AF65-F5344CB8AC3E}">
        <p14:creationId xmlns:p14="http://schemas.microsoft.com/office/powerpoint/2010/main" val="3985015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69205" y="553064"/>
            <a:ext cx="10745118" cy="3539430"/>
          </a:xfrm>
          <a:prstGeom prst="rect">
            <a:avLst/>
          </a:prstGeom>
        </p:spPr>
        <p:txBody>
          <a:bodyPr wrap="square">
            <a:spAutoFit/>
          </a:bodyPr>
          <a:lstStyle/>
          <a:p>
            <a:r>
              <a:rPr lang="en-US" sz="3200" b="1" dirty="0">
                <a:solidFill>
                  <a:schemeClr val="bg1">
                    <a:lumMod val="85000"/>
                    <a:lumOff val="15000"/>
                  </a:schemeClr>
                </a:solidFill>
              </a:rPr>
              <a:t>Contrast-enhanced ultrasound (CEUS) </a:t>
            </a:r>
            <a:r>
              <a:rPr lang="en-US" sz="3200" dirty="0">
                <a:solidFill>
                  <a:schemeClr val="bg1">
                    <a:lumMod val="85000"/>
                    <a:lumOff val="15000"/>
                  </a:schemeClr>
                </a:solidFill>
              </a:rPr>
              <a:t>compared with </a:t>
            </a:r>
            <a:r>
              <a:rPr lang="en-US" sz="3200" b="1" dirty="0">
                <a:solidFill>
                  <a:schemeClr val="accent2"/>
                </a:solidFill>
              </a:rPr>
              <a:t>c</a:t>
            </a:r>
            <a:r>
              <a:rPr lang="da-DK" sz="3200" b="1" dirty="0">
                <a:solidFill>
                  <a:schemeClr val="accent2"/>
                </a:solidFill>
              </a:rPr>
              <a:t>ontrast-enhanced </a:t>
            </a:r>
            <a:r>
              <a:rPr lang="en-US" sz="3200" b="1" dirty="0">
                <a:solidFill>
                  <a:schemeClr val="accent2"/>
                </a:solidFill>
              </a:rPr>
              <a:t>computed tomography (CECT)</a:t>
            </a:r>
            <a:r>
              <a:rPr lang="en-US" sz="3200" dirty="0">
                <a:solidFill>
                  <a:schemeClr val="bg1">
                    <a:lumMod val="85000"/>
                    <a:lumOff val="15000"/>
                  </a:schemeClr>
                </a:solidFill>
              </a:rPr>
              <a:t>, </a:t>
            </a:r>
            <a:r>
              <a:rPr lang="en-US" sz="3200" b="1" dirty="0">
                <a:solidFill>
                  <a:schemeClr val="accent3">
                    <a:lumMod val="75000"/>
                  </a:schemeClr>
                </a:solidFill>
              </a:rPr>
              <a:t>magnetic resonance imaging (MRI)</a:t>
            </a:r>
            <a:r>
              <a:rPr lang="en-US" sz="3200" dirty="0">
                <a:solidFill>
                  <a:schemeClr val="bg1">
                    <a:lumMod val="85000"/>
                    <a:lumOff val="15000"/>
                  </a:schemeClr>
                </a:solidFill>
              </a:rPr>
              <a:t>, and </a:t>
            </a:r>
            <a:r>
              <a:rPr lang="en-US" sz="3200" b="1" dirty="0">
                <a:solidFill>
                  <a:schemeClr val="accent1">
                    <a:lumMod val="75000"/>
                  </a:schemeClr>
                </a:solidFill>
              </a:rPr>
              <a:t>Fluro-18-deoxyglucose positron emission tomography-computed tomography (18F-FDG PET-CT) </a:t>
            </a:r>
            <a:r>
              <a:rPr lang="en-US" sz="3200" dirty="0">
                <a:solidFill>
                  <a:schemeClr val="bg1">
                    <a:lumMod val="85000"/>
                    <a:lumOff val="15000"/>
                  </a:schemeClr>
                </a:solidFill>
              </a:rPr>
              <a:t>for diagnosing </a:t>
            </a:r>
            <a:r>
              <a:rPr lang="en-US" sz="3200" b="1" u="sng" dirty="0">
                <a:solidFill>
                  <a:schemeClr val="accent5"/>
                </a:solidFill>
              </a:rPr>
              <a:t>liver metastases </a:t>
            </a:r>
            <a:r>
              <a:rPr lang="en-US" sz="3200" dirty="0">
                <a:solidFill>
                  <a:schemeClr val="bg1">
                    <a:lumMod val="85000"/>
                    <a:lumOff val="15000"/>
                  </a:schemeClr>
                </a:solidFill>
              </a:rPr>
              <a:t>in </a:t>
            </a:r>
            <a:r>
              <a:rPr lang="en-US" sz="3200" b="1" dirty="0">
                <a:solidFill>
                  <a:schemeClr val="accent6"/>
                </a:solidFill>
              </a:rPr>
              <a:t>people with newly diagnosed colorectal cancer</a:t>
            </a:r>
          </a:p>
        </p:txBody>
      </p:sp>
      <p:sp>
        <p:nvSpPr>
          <p:cNvPr id="5" name="TextBox 4"/>
          <p:cNvSpPr txBox="1"/>
          <p:nvPr/>
        </p:nvSpPr>
        <p:spPr>
          <a:xfrm>
            <a:off x="569205" y="4439798"/>
            <a:ext cx="10598227" cy="2062103"/>
          </a:xfrm>
          <a:prstGeom prst="rect">
            <a:avLst/>
          </a:prstGeom>
          <a:noFill/>
        </p:spPr>
        <p:txBody>
          <a:bodyPr wrap="square" rtlCol="0">
            <a:spAutoFit/>
          </a:bodyPr>
          <a:lstStyle/>
          <a:p>
            <a:r>
              <a:rPr lang="en-US" sz="3200" dirty="0">
                <a:solidFill>
                  <a:schemeClr val="bg1"/>
                </a:solidFill>
              </a:rPr>
              <a:t>OBJECTIVE: </a:t>
            </a:r>
          </a:p>
          <a:p>
            <a:r>
              <a:rPr lang="en-US" sz="3200" dirty="0">
                <a:solidFill>
                  <a:schemeClr val="bg1"/>
                </a:solidFill>
              </a:rPr>
              <a:t>To compare the accuracy of CEUS, CECT, MRI, and 18F-FDG PET-CT for diagnosing liver metastases in people with newly-diagnosed colorectal cancer.</a:t>
            </a:r>
            <a:endParaRPr lang="da-DK" sz="3200" dirty="0">
              <a:solidFill>
                <a:schemeClr val="bg1"/>
              </a:solidFill>
            </a:endParaRPr>
          </a:p>
        </p:txBody>
      </p:sp>
    </p:spTree>
    <p:extLst>
      <p:ext uri="{BB962C8B-B14F-4D97-AF65-F5344CB8AC3E}">
        <p14:creationId xmlns:p14="http://schemas.microsoft.com/office/powerpoint/2010/main" val="2137594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972274"/>
            <a:ext cx="9397337" cy="5022126"/>
          </a:xfrm>
        </p:spPr>
        <p:txBody>
          <a:bodyPr>
            <a:normAutofit/>
          </a:bodyPr>
          <a:lstStyle/>
          <a:p>
            <a:r>
              <a:rPr lang="en-US" sz="2000" b="1" dirty="0">
                <a:solidFill>
                  <a:schemeClr val="bg1"/>
                </a:solidFill>
              </a:rPr>
              <a:t>Lund M, </a:t>
            </a:r>
            <a:r>
              <a:rPr lang="en-US" sz="2000" b="1" dirty="0" err="1">
                <a:solidFill>
                  <a:schemeClr val="bg1"/>
                </a:solidFill>
              </a:rPr>
              <a:t>Bjerre</a:t>
            </a:r>
            <a:r>
              <a:rPr lang="en-US" sz="2000" b="1" dirty="0">
                <a:solidFill>
                  <a:schemeClr val="bg1"/>
                </a:solidFill>
              </a:rPr>
              <a:t> TA, </a:t>
            </a:r>
            <a:r>
              <a:rPr lang="en-US" sz="2000" b="1" dirty="0" err="1">
                <a:solidFill>
                  <a:schemeClr val="bg1"/>
                </a:solidFill>
              </a:rPr>
              <a:t>Grønbæk</a:t>
            </a:r>
            <a:r>
              <a:rPr lang="en-US" sz="2000" b="1" dirty="0">
                <a:solidFill>
                  <a:schemeClr val="bg1"/>
                </a:solidFill>
              </a:rPr>
              <a:t> H, Mortensen F, </a:t>
            </a:r>
            <a:r>
              <a:rPr lang="en-US" sz="2000" b="1" dirty="0" err="1">
                <a:solidFill>
                  <a:schemeClr val="bg1"/>
                </a:solidFill>
              </a:rPr>
              <a:t>Kragh</a:t>
            </a:r>
            <a:r>
              <a:rPr lang="en-US" sz="2000" b="1" dirty="0">
                <a:solidFill>
                  <a:schemeClr val="bg1"/>
                </a:solidFill>
              </a:rPr>
              <a:t> Andersen P.</a:t>
            </a:r>
            <a:br>
              <a:rPr lang="en-US" sz="2000" b="1" dirty="0">
                <a:solidFill>
                  <a:schemeClr val="bg1"/>
                </a:solidFill>
              </a:rPr>
            </a:br>
            <a:r>
              <a:rPr lang="en-US" sz="2000" b="1" dirty="0">
                <a:solidFill>
                  <a:schemeClr val="bg1"/>
                </a:solidFill>
              </a:rPr>
              <a:t>Contrast-enhanced ultrasound compared with computed </a:t>
            </a:r>
            <a:r>
              <a:rPr lang="en-US" sz="2000" b="1" dirty="0" err="1">
                <a:solidFill>
                  <a:schemeClr val="bg1"/>
                </a:solidFill>
              </a:rPr>
              <a:t>tomogramphy</a:t>
            </a:r>
            <a:r>
              <a:rPr lang="en-US" sz="2000" b="1" dirty="0">
                <a:solidFill>
                  <a:schemeClr val="bg1"/>
                </a:solidFill>
              </a:rPr>
              <a:t>, magnetic resonance imaging, and positron emission tomography for  diagnosing liver metastases in people with newly diagnosed </a:t>
            </a:r>
            <a:r>
              <a:rPr lang="en-US" sz="2000" b="1" dirty="0" err="1">
                <a:solidFill>
                  <a:schemeClr val="bg1"/>
                </a:solidFill>
              </a:rPr>
              <a:t>colorect</a:t>
            </a:r>
            <a:r>
              <a:rPr lang="en-US" sz="2000" b="1" dirty="0">
                <a:solidFill>
                  <a:schemeClr val="bg1"/>
                </a:solidFill>
              </a:rPr>
              <a:t> al cancer.</a:t>
            </a:r>
            <a:br>
              <a:rPr lang="en-US" sz="2000" b="1" dirty="0">
                <a:solidFill>
                  <a:schemeClr val="bg1"/>
                </a:solidFill>
              </a:rPr>
            </a:br>
            <a:r>
              <a:rPr lang="en-US" sz="2000" b="1" dirty="0">
                <a:solidFill>
                  <a:schemeClr val="bg1"/>
                </a:solidFill>
              </a:rPr>
              <a:t>Cochrane Database of Systematic Reviews</a:t>
            </a:r>
            <a:br>
              <a:rPr lang="en-US" sz="2000" b="1" dirty="0">
                <a:solidFill>
                  <a:schemeClr val="bg1"/>
                </a:solidFill>
              </a:rPr>
            </a:br>
            <a:r>
              <a:rPr lang="en-US" sz="2000" b="1" dirty="0">
                <a:solidFill>
                  <a:schemeClr val="bg1"/>
                </a:solidFill>
              </a:rPr>
              <a:t>2016, Issue 10. Art. No.: CD012388. DOI: 10.1002/14651858.CD012388</a:t>
            </a:r>
            <a:br>
              <a:rPr lang="en-US" b="1" dirty="0">
                <a:solidFill>
                  <a:schemeClr val="bg1"/>
                </a:solidFill>
              </a:rPr>
            </a:br>
            <a:endParaRPr lang="en-US" b="1" dirty="0">
              <a:solidFill>
                <a:schemeClr val="bg1"/>
              </a:solidFill>
            </a:endParaRPr>
          </a:p>
        </p:txBody>
      </p:sp>
    </p:spTree>
    <p:extLst>
      <p:ext uri="{BB962C8B-B14F-4D97-AF65-F5344CB8AC3E}">
        <p14:creationId xmlns:p14="http://schemas.microsoft.com/office/powerpoint/2010/main" val="3158533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5759" y="473724"/>
            <a:ext cx="110922808" cy="6278642"/>
          </a:xfrm>
          <a:prstGeom prst="rect">
            <a:avLst/>
          </a:prstGeom>
          <a:noFill/>
        </p:spPr>
        <p:txBody>
          <a:bodyPr wrap="square" rtlCol="0">
            <a:spAutoFit/>
          </a:bodyPr>
          <a:lstStyle/>
          <a:p>
            <a:r>
              <a:rPr lang="en-US" sz="3200" b="1" dirty="0">
                <a:solidFill>
                  <a:schemeClr val="bg1"/>
                </a:solidFill>
              </a:rPr>
              <a:t>Index tests</a:t>
            </a:r>
          </a:p>
          <a:p>
            <a:r>
              <a:rPr lang="en-US" sz="2000" dirty="0">
                <a:solidFill>
                  <a:schemeClr val="bg1"/>
                </a:solidFill>
              </a:rPr>
              <a:t>The index tests are CEUS, CECT, MRI, and 18F-FDG PET-CT.</a:t>
            </a:r>
          </a:p>
          <a:p>
            <a:endParaRPr lang="en-US" b="1" dirty="0">
              <a:solidFill>
                <a:schemeClr val="bg1"/>
              </a:solidFill>
            </a:endParaRPr>
          </a:p>
          <a:p>
            <a:r>
              <a:rPr lang="en-US" sz="3200" b="1" dirty="0">
                <a:solidFill>
                  <a:schemeClr val="bg1"/>
                </a:solidFill>
              </a:rPr>
              <a:t>Target conditions</a:t>
            </a:r>
          </a:p>
          <a:p>
            <a:r>
              <a:rPr lang="en-US" sz="2000" dirty="0">
                <a:solidFill>
                  <a:schemeClr val="bg1"/>
                </a:solidFill>
              </a:rPr>
              <a:t>The clinical target condition of this review is colorectal liver metastases in </a:t>
            </a:r>
          </a:p>
          <a:p>
            <a:r>
              <a:rPr lang="en-US" sz="2000" dirty="0">
                <a:solidFill>
                  <a:schemeClr val="bg1"/>
                </a:solidFill>
              </a:rPr>
              <a:t>people with newly-diagnosed colorectal cancer.</a:t>
            </a:r>
          </a:p>
          <a:p>
            <a:endParaRPr lang="en-US" b="1" dirty="0">
              <a:solidFill>
                <a:schemeClr val="bg1"/>
              </a:solidFill>
            </a:endParaRPr>
          </a:p>
          <a:p>
            <a:r>
              <a:rPr lang="en-US" sz="3200" b="1" dirty="0">
                <a:solidFill>
                  <a:schemeClr val="bg1"/>
                </a:solidFill>
              </a:rPr>
              <a:t>Reference standards</a:t>
            </a:r>
          </a:p>
          <a:p>
            <a:r>
              <a:rPr lang="en-US" sz="2000" dirty="0">
                <a:solidFill>
                  <a:schemeClr val="bg1"/>
                </a:solidFill>
              </a:rPr>
              <a:t>The reference standard should consist of laparotomy including palpation,</a:t>
            </a:r>
          </a:p>
          <a:p>
            <a:r>
              <a:rPr lang="en-US" sz="2000" dirty="0">
                <a:solidFill>
                  <a:schemeClr val="bg1"/>
                </a:solidFill>
              </a:rPr>
              <a:t>intraoperative ultrasound (IOUS), and biopsy test results, or a pathological examination of </a:t>
            </a:r>
          </a:p>
          <a:p>
            <a:r>
              <a:rPr lang="en-US" sz="2000" dirty="0">
                <a:solidFill>
                  <a:schemeClr val="bg1"/>
                </a:solidFill>
              </a:rPr>
              <a:t>surgically-removed specimens. </a:t>
            </a:r>
          </a:p>
          <a:p>
            <a:endParaRPr lang="en-US" sz="2000" dirty="0">
              <a:solidFill>
                <a:schemeClr val="bg1"/>
              </a:solidFill>
            </a:endParaRPr>
          </a:p>
          <a:p>
            <a:r>
              <a:rPr lang="en-US" sz="2000" dirty="0">
                <a:solidFill>
                  <a:schemeClr val="bg1"/>
                </a:solidFill>
              </a:rPr>
              <a:t>This approach is considered to be the most accurate. </a:t>
            </a:r>
          </a:p>
          <a:p>
            <a:endParaRPr lang="en-US" sz="2000" dirty="0">
              <a:solidFill>
                <a:schemeClr val="bg1"/>
              </a:solidFill>
            </a:endParaRPr>
          </a:p>
          <a:p>
            <a:r>
              <a:rPr lang="en-US" sz="2000" dirty="0">
                <a:solidFill>
                  <a:schemeClr val="bg1"/>
                </a:solidFill>
              </a:rPr>
              <a:t>However, this approach is only possible </a:t>
            </a:r>
            <a:r>
              <a:rPr lang="en-US" dirty="0">
                <a:solidFill>
                  <a:schemeClr val="bg1"/>
                </a:solidFill>
              </a:rPr>
              <a:t>in </a:t>
            </a:r>
            <a:r>
              <a:rPr lang="en-US" sz="2400" dirty="0">
                <a:solidFill>
                  <a:schemeClr val="bg1"/>
                </a:solidFill>
              </a:rPr>
              <a:t>people with </a:t>
            </a:r>
            <a:r>
              <a:rPr lang="en-US" sz="2400" dirty="0" err="1">
                <a:solidFill>
                  <a:schemeClr val="bg1"/>
                </a:solidFill>
              </a:rPr>
              <a:t>resectable</a:t>
            </a:r>
            <a:r>
              <a:rPr lang="en-US" sz="2400" dirty="0">
                <a:solidFill>
                  <a:schemeClr val="bg1"/>
                </a:solidFill>
              </a:rPr>
              <a:t> liver metastases</a:t>
            </a:r>
            <a:r>
              <a:rPr lang="en-US" dirty="0">
                <a:solidFill>
                  <a:schemeClr val="bg1"/>
                </a:solidFill>
              </a:rPr>
              <a:t>. </a:t>
            </a:r>
          </a:p>
          <a:p>
            <a:endParaRPr lang="en-US" dirty="0">
              <a:solidFill>
                <a:schemeClr val="bg1"/>
              </a:solidFill>
            </a:endParaRPr>
          </a:p>
          <a:p>
            <a:r>
              <a:rPr lang="en-US" sz="2400" dirty="0">
                <a:solidFill>
                  <a:schemeClr val="bg1"/>
                </a:solidFill>
              </a:rPr>
              <a:t>People with non-</a:t>
            </a:r>
            <a:r>
              <a:rPr lang="en-US" sz="2400" dirty="0" err="1">
                <a:solidFill>
                  <a:schemeClr val="bg1"/>
                </a:solidFill>
              </a:rPr>
              <a:t>resectable</a:t>
            </a:r>
            <a:r>
              <a:rPr lang="en-US" sz="2400" dirty="0">
                <a:solidFill>
                  <a:schemeClr val="bg1"/>
                </a:solidFill>
              </a:rPr>
              <a:t> liver metastases need to be verified by </a:t>
            </a:r>
          </a:p>
          <a:p>
            <a:r>
              <a:rPr lang="en-US" sz="2400" dirty="0">
                <a:solidFill>
                  <a:schemeClr val="bg1"/>
                </a:solidFill>
              </a:rPr>
              <a:t>biopsy results. </a:t>
            </a:r>
            <a:endParaRPr lang="da-DK" dirty="0"/>
          </a:p>
        </p:txBody>
      </p:sp>
      <p:pic>
        <p:nvPicPr>
          <p:cNvPr id="3" name="Billed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1776" y="425972"/>
            <a:ext cx="869115" cy="795050"/>
          </a:xfrm>
          <a:prstGeom prst="rect">
            <a:avLst/>
          </a:prstGeom>
        </p:spPr>
      </p:pic>
    </p:spTree>
    <p:extLst>
      <p:ext uri="{BB962C8B-B14F-4D97-AF65-F5344CB8AC3E}">
        <p14:creationId xmlns:p14="http://schemas.microsoft.com/office/powerpoint/2010/main" val="3114635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83893" y="870333"/>
            <a:ext cx="10862631" cy="369332"/>
          </a:xfrm>
          <a:prstGeom prst="rect">
            <a:avLst/>
          </a:prstGeom>
          <a:noFill/>
        </p:spPr>
        <p:txBody>
          <a:bodyPr wrap="square" rtlCol="0">
            <a:spAutoFit/>
          </a:bodyPr>
          <a:lstStyle/>
          <a:p>
            <a:endParaRPr lang="da-DK" dirty="0"/>
          </a:p>
        </p:txBody>
      </p:sp>
      <p:sp>
        <p:nvSpPr>
          <p:cNvPr id="5" name="Rectangle 4"/>
          <p:cNvSpPr/>
          <p:nvPr/>
        </p:nvSpPr>
        <p:spPr>
          <a:xfrm>
            <a:off x="378035" y="346256"/>
            <a:ext cx="10550698" cy="5940088"/>
          </a:xfrm>
          <a:prstGeom prst="rect">
            <a:avLst/>
          </a:prstGeom>
        </p:spPr>
        <p:txBody>
          <a:bodyPr wrap="square">
            <a:spAutoFit/>
          </a:bodyPr>
          <a:lstStyle/>
          <a:p>
            <a:r>
              <a:rPr lang="en-US" sz="2000" dirty="0">
                <a:solidFill>
                  <a:schemeClr val="bg1"/>
                </a:solidFill>
              </a:rPr>
              <a:t>If all of the index tests give negative results in the same study participant, it will not be possible to verify this with the described reference standards, and the participant should be subjected to adequate follow-up for at least three months. At the end of the three months, the participant should once more be evaluated with the same modalities as before, to verify the status of no liver metastases.</a:t>
            </a:r>
          </a:p>
          <a:p>
            <a:endParaRPr lang="en-US" sz="2000" dirty="0">
              <a:solidFill>
                <a:schemeClr val="bg1"/>
              </a:solidFill>
            </a:endParaRPr>
          </a:p>
          <a:p>
            <a:r>
              <a:rPr lang="en-US" sz="2000" dirty="0">
                <a:solidFill>
                  <a:schemeClr val="bg1"/>
                </a:solidFill>
              </a:rPr>
              <a:t>If the participant is diagnosed with liver metastases after three months, and this is verified by the reference standard, then the first tests should be considered as false negative.</a:t>
            </a:r>
          </a:p>
          <a:p>
            <a:endParaRPr lang="en-US" sz="2000" dirty="0">
              <a:solidFill>
                <a:schemeClr val="bg1"/>
              </a:solidFill>
            </a:endParaRPr>
          </a:p>
          <a:p>
            <a:r>
              <a:rPr lang="en-US" sz="2000" dirty="0">
                <a:solidFill>
                  <a:schemeClr val="bg1"/>
                </a:solidFill>
              </a:rPr>
              <a:t>The participants in the same study should all be evaluated by the same reference </a:t>
            </a:r>
          </a:p>
          <a:p>
            <a:r>
              <a:rPr lang="en-US" sz="2000" dirty="0">
                <a:solidFill>
                  <a:schemeClr val="bg1"/>
                </a:solidFill>
              </a:rPr>
              <a:t>standard in order to avoid differential verification bias, but because of the facts described above it is necessary to accept more than one reference standard in the same study. </a:t>
            </a:r>
          </a:p>
          <a:p>
            <a:endParaRPr lang="en-US" sz="2000" dirty="0">
              <a:solidFill>
                <a:schemeClr val="bg1"/>
              </a:solidFill>
            </a:endParaRPr>
          </a:p>
          <a:p>
            <a:r>
              <a:rPr lang="en-US" sz="2000" dirty="0">
                <a:solidFill>
                  <a:schemeClr val="bg1"/>
                </a:solidFill>
              </a:rPr>
              <a:t>However, it is absolutely necessary that all participants in the same category (people with </a:t>
            </a:r>
            <a:r>
              <a:rPr lang="en-US" sz="2000" dirty="0" err="1">
                <a:solidFill>
                  <a:schemeClr val="bg1"/>
                </a:solidFill>
              </a:rPr>
              <a:t>resectable</a:t>
            </a:r>
            <a:r>
              <a:rPr lang="en-US" sz="2000" dirty="0">
                <a:solidFill>
                  <a:schemeClr val="bg1"/>
                </a:solidFill>
              </a:rPr>
              <a:t> liver metastases, people with non-</a:t>
            </a:r>
            <a:r>
              <a:rPr lang="en-US" sz="2000" dirty="0" err="1">
                <a:solidFill>
                  <a:schemeClr val="bg1"/>
                </a:solidFill>
              </a:rPr>
              <a:t>resectable</a:t>
            </a:r>
            <a:r>
              <a:rPr lang="en-US" sz="2000" dirty="0">
                <a:solidFill>
                  <a:schemeClr val="bg1"/>
                </a:solidFill>
              </a:rPr>
              <a:t> liver metastases, and people with no liver metastases) are evaluated by the same reference standard.</a:t>
            </a:r>
          </a:p>
        </p:txBody>
      </p:sp>
      <p:pic>
        <p:nvPicPr>
          <p:cNvPr id="6" name="Billed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69057" y="5417072"/>
            <a:ext cx="869115" cy="795050"/>
          </a:xfrm>
          <a:prstGeom prst="rect">
            <a:avLst/>
          </a:prstGeom>
        </p:spPr>
      </p:pic>
    </p:spTree>
    <p:extLst>
      <p:ext uri="{BB962C8B-B14F-4D97-AF65-F5344CB8AC3E}">
        <p14:creationId xmlns:p14="http://schemas.microsoft.com/office/powerpoint/2010/main" val="2565116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104" y="1716658"/>
            <a:ext cx="10707229" cy="4971222"/>
          </a:xfrm>
        </p:spPr>
        <p:txBody>
          <a:bodyPr>
            <a:normAutofit fontScale="90000"/>
          </a:bodyPr>
          <a:lstStyle/>
          <a:p>
            <a:r>
              <a:rPr lang="da-DK" b="1" dirty="0">
                <a:solidFill>
                  <a:schemeClr val="bg1">
                    <a:lumMod val="85000"/>
                    <a:lumOff val="15000"/>
                  </a:schemeClr>
                </a:solidFill>
              </a:rPr>
              <a:t>….</a:t>
            </a:r>
            <a:r>
              <a:rPr lang="da-DK" sz="4000" b="1" dirty="0">
                <a:solidFill>
                  <a:schemeClr val="bg1">
                    <a:lumMod val="85000"/>
                    <a:lumOff val="15000"/>
                  </a:schemeClr>
                </a:solidFill>
              </a:rPr>
              <a:t>DATA COLLECTION AND ANALYSIS</a:t>
            </a:r>
            <a:br>
              <a:rPr lang="da-DK" b="1" dirty="0">
                <a:solidFill>
                  <a:schemeClr val="bg1">
                    <a:lumMod val="85000"/>
                    <a:lumOff val="15000"/>
                  </a:schemeClr>
                </a:solidFill>
              </a:rPr>
            </a:br>
            <a:r>
              <a:rPr lang="da-DK" b="1" dirty="0">
                <a:solidFill>
                  <a:schemeClr val="bg1">
                    <a:lumMod val="85000"/>
                    <a:lumOff val="15000"/>
                  </a:schemeClr>
                </a:solidFill>
              </a:rPr>
              <a:t>			</a:t>
            </a:r>
            <a:br>
              <a:rPr lang="da-DK" b="1" dirty="0">
                <a:solidFill>
                  <a:schemeClr val="bg1">
                    <a:lumMod val="85000"/>
                    <a:lumOff val="15000"/>
                  </a:schemeClr>
                </a:solidFill>
              </a:rPr>
            </a:br>
            <a:r>
              <a:rPr lang="da-DK" b="1" dirty="0">
                <a:solidFill>
                  <a:schemeClr val="bg1">
                    <a:lumMod val="85000"/>
                    <a:lumOff val="15000"/>
                  </a:schemeClr>
                </a:solidFill>
              </a:rPr>
              <a:t>		STATISTICAL ANALYSIS AND DATA SYNTHESIS</a:t>
            </a:r>
            <a:br>
              <a:rPr lang="da-DK" b="1" dirty="0">
                <a:solidFill>
                  <a:schemeClr val="bg1">
                    <a:lumMod val="85000"/>
                    <a:lumOff val="15000"/>
                  </a:schemeClr>
                </a:solidFill>
              </a:rPr>
            </a:br>
            <a:r>
              <a:rPr lang="da-DK" sz="2200" b="1" cap="none" dirty="0" err="1">
                <a:solidFill>
                  <a:schemeClr val="bg1"/>
                </a:solidFill>
              </a:rPr>
              <a:t>E.g</a:t>
            </a:r>
            <a:r>
              <a:rPr lang="da-DK" sz="2200" b="1" cap="none" dirty="0">
                <a:solidFill>
                  <a:schemeClr val="bg1"/>
                </a:solidFill>
              </a:rPr>
              <a:t>.,</a:t>
            </a:r>
            <a:br>
              <a:rPr lang="da-DK" b="1" dirty="0">
                <a:solidFill>
                  <a:schemeClr val="bg1">
                    <a:lumMod val="85000"/>
                    <a:lumOff val="15000"/>
                  </a:schemeClr>
                </a:solidFill>
              </a:rPr>
            </a:br>
            <a:r>
              <a:rPr lang="en-US" sz="2200" b="1" cap="none" dirty="0">
                <a:solidFill>
                  <a:schemeClr val="bg1"/>
                </a:solidFill>
              </a:rPr>
              <a:t>We will create a 2 x 2 table of the diagnostic accuracy of XX plus XX for diagnosing the presence, or the site, or the </a:t>
            </a:r>
            <a:r>
              <a:rPr lang="en-US" sz="2200" b="1" cap="none" dirty="0" err="1">
                <a:solidFill>
                  <a:schemeClr val="bg1"/>
                </a:solidFill>
              </a:rPr>
              <a:t>aetiology</a:t>
            </a:r>
            <a:r>
              <a:rPr lang="en-US" sz="2200" b="1" cap="none" dirty="0">
                <a:solidFill>
                  <a:schemeClr val="bg1"/>
                </a:solidFill>
              </a:rPr>
              <a:t> (benign versus malignant) of XX. We will report SE, SP, and LR+ and LR- with their 95% CI for each primary study.</a:t>
            </a:r>
            <a:br>
              <a:rPr lang="en-US" sz="2200" b="1" cap="none" dirty="0">
                <a:solidFill>
                  <a:schemeClr val="bg1"/>
                </a:solidFill>
              </a:rPr>
            </a:br>
            <a:br>
              <a:rPr lang="en-US" sz="2200" b="1" cap="none" dirty="0">
                <a:solidFill>
                  <a:schemeClr val="bg1"/>
                </a:solidFill>
              </a:rPr>
            </a:br>
            <a:r>
              <a:rPr lang="en-US" sz="2200" b="1" cap="none" dirty="0">
                <a:solidFill>
                  <a:schemeClr val="bg1"/>
                </a:solidFill>
              </a:rPr>
              <a:t>We will perform a graphical descriptive analysis of the included studies with forest plots (of SE and SP) and with graphical representation of the studies in the ROC space (plot of SE versus 1 - SP). We will fit the bivariate model and use the results to calculate the pooled estimates of sensitivity and specificity (mean operating point). </a:t>
            </a:r>
            <a:br>
              <a:rPr lang="en-US" sz="2400" dirty="0"/>
            </a:br>
            <a:br>
              <a:rPr lang="en-US" sz="2200" b="1" cap="none" dirty="0">
                <a:solidFill>
                  <a:schemeClr val="bg1"/>
                </a:solidFill>
              </a:rPr>
            </a:br>
            <a:r>
              <a:rPr lang="en-US" sz="2200" b="1" cap="none" dirty="0">
                <a:solidFill>
                  <a:schemeClr val="bg1"/>
                </a:solidFill>
              </a:rPr>
              <a:t>If primary studies present non-evaluable results about the index test, we will create a 3 x 2 table of diagnostic accuracy of index test for xx. We will then adopt the intention-to-diagnose approach to build 2 x 2 tables for meta-analyses. According to this approach, we will include non-evaluable results either in the false-negative or false-positive cell of the 2 x 2 table, as appropriate.</a:t>
            </a:r>
            <a:br>
              <a:rPr lang="en-US" b="1" dirty="0">
                <a:solidFill>
                  <a:schemeClr val="bg1"/>
                </a:solidFill>
              </a:rPr>
            </a:br>
            <a:br>
              <a:rPr lang="da-DK" b="1" dirty="0">
                <a:solidFill>
                  <a:schemeClr val="bg1"/>
                </a:solidFill>
              </a:rPr>
            </a:br>
            <a:br>
              <a:rPr lang="da-DK" b="1" dirty="0">
                <a:solidFill>
                  <a:schemeClr val="bg1">
                    <a:lumMod val="85000"/>
                    <a:lumOff val="15000"/>
                  </a:schemeClr>
                </a:solidFill>
              </a:rPr>
            </a:br>
            <a:r>
              <a:rPr lang="da-DK" b="1" dirty="0">
                <a:solidFill>
                  <a:schemeClr val="bg1">
                    <a:lumMod val="85000"/>
                    <a:lumOff val="15000"/>
                  </a:schemeClr>
                </a:solidFill>
              </a:rPr>
              <a:t>		</a:t>
            </a:r>
            <a:br>
              <a:rPr lang="da-DK" b="1" dirty="0">
                <a:solidFill>
                  <a:schemeClr val="bg1">
                    <a:lumMod val="85000"/>
                    <a:lumOff val="15000"/>
                  </a:schemeClr>
                </a:solidFill>
              </a:rPr>
            </a:br>
            <a:endParaRPr lang="da-DK" b="1" dirty="0">
              <a:solidFill>
                <a:schemeClr val="bg1">
                  <a:lumMod val="85000"/>
                  <a:lumOff val="15000"/>
                </a:schemeClr>
              </a:solidFill>
            </a:endParaRPr>
          </a:p>
        </p:txBody>
      </p:sp>
      <p:pic>
        <p:nvPicPr>
          <p:cNvPr id="3" name="Billed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1776" y="425972"/>
            <a:ext cx="869115" cy="795050"/>
          </a:xfrm>
          <a:prstGeom prst="rect">
            <a:avLst/>
          </a:prstGeom>
        </p:spPr>
      </p:pic>
    </p:spTree>
    <p:extLst>
      <p:ext uri="{BB962C8B-B14F-4D97-AF65-F5344CB8AC3E}">
        <p14:creationId xmlns:p14="http://schemas.microsoft.com/office/powerpoint/2010/main" val="1047824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609" y="255181"/>
            <a:ext cx="10832015" cy="6262577"/>
          </a:xfrm>
        </p:spPr>
        <p:txBody>
          <a:bodyPr>
            <a:normAutofit fontScale="90000"/>
          </a:bodyPr>
          <a:lstStyle/>
          <a:p>
            <a:br>
              <a:rPr lang="da-DK" b="1" dirty="0">
                <a:solidFill>
                  <a:schemeClr val="bg1">
                    <a:lumMod val="85000"/>
                    <a:lumOff val="15000"/>
                  </a:schemeClr>
                </a:solidFill>
              </a:rPr>
            </a:br>
            <a:r>
              <a:rPr lang="da-DK" b="1" dirty="0">
                <a:solidFill>
                  <a:schemeClr val="bg1">
                    <a:lumMod val="85000"/>
                    <a:lumOff val="15000"/>
                  </a:schemeClr>
                </a:solidFill>
              </a:rPr>
              <a:t>		</a:t>
            </a:r>
            <a:r>
              <a:rPr lang="da-DK" sz="4000" b="1" dirty="0">
                <a:solidFill>
                  <a:schemeClr val="bg1">
                    <a:lumMod val="85000"/>
                    <a:lumOff val="15000"/>
                  </a:schemeClr>
                </a:solidFill>
              </a:rPr>
              <a:t>       ….DATA COLLECTION AND ANALYSIS </a:t>
            </a:r>
            <a:r>
              <a:rPr lang="da-DK" b="1" dirty="0">
                <a:solidFill>
                  <a:schemeClr val="bg1">
                    <a:lumMod val="85000"/>
                    <a:lumOff val="15000"/>
                  </a:schemeClr>
                </a:solidFill>
              </a:rPr>
              <a:t>	</a:t>
            </a:r>
            <a:br>
              <a:rPr lang="da-DK" b="1" dirty="0">
                <a:solidFill>
                  <a:schemeClr val="bg1">
                    <a:lumMod val="85000"/>
                    <a:lumOff val="15000"/>
                  </a:schemeClr>
                </a:solidFill>
              </a:rPr>
            </a:br>
            <a:r>
              <a:rPr lang="da-DK" b="1" dirty="0">
                <a:solidFill>
                  <a:schemeClr val="bg1">
                    <a:lumMod val="85000"/>
                    <a:lumOff val="15000"/>
                  </a:schemeClr>
                </a:solidFill>
              </a:rPr>
              <a:t>		INVESTIGATIONS OF HETEROGENEITY</a:t>
            </a:r>
            <a:br>
              <a:rPr lang="da-DK" b="1" dirty="0">
                <a:solidFill>
                  <a:schemeClr val="bg1">
                    <a:lumMod val="85000"/>
                    <a:lumOff val="15000"/>
                  </a:schemeClr>
                </a:solidFill>
              </a:rPr>
            </a:br>
            <a:br>
              <a:rPr lang="da-DK" sz="2000" cap="none" dirty="0">
                <a:solidFill>
                  <a:schemeClr val="bg1"/>
                </a:solidFill>
              </a:rPr>
            </a:br>
            <a:r>
              <a:rPr lang="en-US" sz="2000" cap="none" dirty="0">
                <a:solidFill>
                  <a:schemeClr val="bg1"/>
                </a:solidFill>
              </a:rPr>
              <a:t>We will investigate </a:t>
            </a:r>
            <a:r>
              <a:rPr lang="en-US" sz="2000" cap="none" dirty="0" err="1">
                <a:solidFill>
                  <a:schemeClr val="bg1"/>
                </a:solidFill>
              </a:rPr>
              <a:t>heterog</a:t>
            </a:r>
            <a:r>
              <a:rPr lang="en-US" sz="2000" cap="none" dirty="0">
                <a:solidFill>
                  <a:schemeClr val="bg1"/>
                </a:solidFill>
              </a:rPr>
              <a:t>.. in a descriptive way (forest plots for various subgroups of studies), as well as in a more formal way, by adding co-variates to the bivariate model.</a:t>
            </a:r>
            <a:br>
              <a:rPr lang="en-US" sz="2000" cap="none" dirty="0">
                <a:solidFill>
                  <a:schemeClr val="bg1"/>
                </a:solidFill>
              </a:rPr>
            </a:br>
            <a:br>
              <a:rPr lang="en-US" sz="2000" cap="none" dirty="0">
                <a:solidFill>
                  <a:schemeClr val="bg1"/>
                </a:solidFill>
              </a:rPr>
            </a:br>
            <a:r>
              <a:rPr lang="en-US" sz="2000" cap="none" dirty="0">
                <a:solidFill>
                  <a:schemeClr val="bg1"/>
                </a:solidFill>
              </a:rPr>
              <a:t>We consider the following as potential sources of heterogeneity.</a:t>
            </a:r>
            <a:br>
              <a:rPr lang="en-US" sz="2000" cap="none" dirty="0">
                <a:solidFill>
                  <a:schemeClr val="bg1"/>
                </a:solidFill>
              </a:rPr>
            </a:br>
            <a:r>
              <a:rPr lang="en-US" sz="2000" cap="none" dirty="0">
                <a:solidFill>
                  <a:schemeClr val="bg1"/>
                </a:solidFill>
              </a:rPr>
              <a:t>E.g.</a:t>
            </a:r>
            <a:br>
              <a:rPr lang="en-US" sz="2000" cap="none" dirty="0">
                <a:solidFill>
                  <a:schemeClr val="bg1"/>
                </a:solidFill>
              </a:rPr>
            </a:br>
            <a:r>
              <a:rPr lang="en-US" sz="2000" cap="none" dirty="0">
                <a:solidFill>
                  <a:schemeClr val="bg1"/>
                </a:solidFill>
              </a:rPr>
              <a:t>- xx technological differences in the xxx</a:t>
            </a:r>
            <a:br>
              <a:rPr lang="en-US" sz="2000" cap="none" dirty="0">
                <a:solidFill>
                  <a:schemeClr val="bg1"/>
                </a:solidFill>
              </a:rPr>
            </a:br>
            <a:r>
              <a:rPr lang="en-US" sz="2000" cap="none" dirty="0">
                <a:solidFill>
                  <a:schemeClr val="bg1"/>
                </a:solidFill>
              </a:rPr>
              <a:t>- type of reference standard: </a:t>
            </a:r>
            <a:br>
              <a:rPr lang="en-US" sz="2000" cap="none" dirty="0">
                <a:solidFill>
                  <a:schemeClr val="bg1"/>
                </a:solidFill>
              </a:rPr>
            </a:br>
            <a:r>
              <a:rPr lang="en-US" sz="2000" cap="none" dirty="0">
                <a:solidFill>
                  <a:schemeClr val="bg1"/>
                </a:solidFill>
              </a:rPr>
              <a:t>-  surgical types: represented by surgical exploration, histopathological findings; and</a:t>
            </a:r>
            <a:br>
              <a:rPr lang="en-US" sz="2000" cap="none" dirty="0">
                <a:solidFill>
                  <a:schemeClr val="bg1"/>
                </a:solidFill>
              </a:rPr>
            </a:br>
            <a:r>
              <a:rPr lang="en-US" sz="2000" cap="none" dirty="0">
                <a:solidFill>
                  <a:schemeClr val="bg1"/>
                </a:solidFill>
              </a:rPr>
              <a:t>- clinical and other imaging tests: represented by clinical follow-up and xxx</a:t>
            </a:r>
            <a:br>
              <a:rPr lang="en-US" sz="2000" cap="none" dirty="0">
                <a:solidFill>
                  <a:schemeClr val="bg1"/>
                </a:solidFill>
              </a:rPr>
            </a:br>
            <a:br>
              <a:rPr lang="en-US" sz="2000" cap="none" dirty="0">
                <a:solidFill>
                  <a:schemeClr val="bg1"/>
                </a:solidFill>
              </a:rPr>
            </a:br>
            <a:r>
              <a:rPr lang="en-US" sz="2000" cap="none" dirty="0">
                <a:solidFill>
                  <a:schemeClr val="bg1"/>
                </a:solidFill>
              </a:rPr>
              <a:t>- clinical context (studies with people not undergoing surgery versus studies with people undergoing surgery).</a:t>
            </a:r>
            <a:br>
              <a:rPr lang="en-US" sz="2000" cap="none" dirty="0">
                <a:solidFill>
                  <a:schemeClr val="bg1"/>
                </a:solidFill>
              </a:rPr>
            </a:br>
            <a:br>
              <a:rPr lang="en-US" sz="2000" cap="none" dirty="0">
                <a:solidFill>
                  <a:schemeClr val="bg1"/>
                </a:solidFill>
              </a:rPr>
            </a:br>
            <a:r>
              <a:rPr lang="en-US" sz="2000" cap="none" dirty="0">
                <a:solidFill>
                  <a:schemeClr val="bg1"/>
                </a:solidFill>
              </a:rPr>
              <a:t>- participants submitted to prior tests </a:t>
            </a:r>
            <a:r>
              <a:rPr lang="en-US" sz="2000" cap="none" dirty="0" err="1">
                <a:solidFill>
                  <a:schemeClr val="bg1"/>
                </a:solidFill>
              </a:rPr>
              <a:t>xxxx</a:t>
            </a:r>
            <a:r>
              <a:rPr lang="en-US" sz="2000" cap="none" dirty="0">
                <a:solidFill>
                  <a:schemeClr val="bg1"/>
                </a:solidFill>
              </a:rPr>
              <a:t> before the index test or reference standard</a:t>
            </a:r>
            <a:br>
              <a:rPr lang="en-US" sz="2000" cap="none" dirty="0">
                <a:solidFill>
                  <a:schemeClr val="bg1"/>
                </a:solidFill>
              </a:rPr>
            </a:br>
            <a:br>
              <a:rPr lang="en-US" sz="2000" cap="none" dirty="0">
                <a:solidFill>
                  <a:schemeClr val="bg1"/>
                </a:solidFill>
              </a:rPr>
            </a:br>
            <a:r>
              <a:rPr lang="en-US" sz="2000" cap="none" dirty="0">
                <a:solidFill>
                  <a:schemeClr val="bg1"/>
                </a:solidFill>
              </a:rPr>
              <a:t>- type of disease that led to stenosis.</a:t>
            </a:r>
            <a:br>
              <a:rPr lang="en-US" dirty="0"/>
            </a:br>
            <a:br>
              <a:rPr lang="da-DK" b="1" dirty="0">
                <a:solidFill>
                  <a:schemeClr val="bg1">
                    <a:lumMod val="85000"/>
                    <a:lumOff val="15000"/>
                  </a:schemeClr>
                </a:solidFill>
              </a:rPr>
            </a:br>
            <a:endParaRPr lang="da-DK" b="1" dirty="0">
              <a:solidFill>
                <a:schemeClr val="bg1">
                  <a:lumMod val="85000"/>
                  <a:lumOff val="15000"/>
                </a:schemeClr>
              </a:solidFill>
            </a:endParaRPr>
          </a:p>
        </p:txBody>
      </p:sp>
      <p:pic>
        <p:nvPicPr>
          <p:cNvPr id="3" name="Billed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1776" y="425972"/>
            <a:ext cx="869115" cy="795050"/>
          </a:xfrm>
          <a:prstGeom prst="rect">
            <a:avLst/>
          </a:prstGeom>
        </p:spPr>
      </p:pic>
    </p:spTree>
    <p:extLst>
      <p:ext uri="{BB962C8B-B14F-4D97-AF65-F5344CB8AC3E}">
        <p14:creationId xmlns:p14="http://schemas.microsoft.com/office/powerpoint/2010/main" val="1105827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felt 3"/>
          <p:cNvSpPr txBox="1"/>
          <p:nvPr/>
        </p:nvSpPr>
        <p:spPr>
          <a:xfrm>
            <a:off x="561975" y="1123950"/>
            <a:ext cx="11455380" cy="4832092"/>
          </a:xfrm>
          <a:prstGeom prst="rect">
            <a:avLst/>
          </a:prstGeom>
          <a:noFill/>
        </p:spPr>
        <p:txBody>
          <a:bodyPr wrap="none" rtlCol="0">
            <a:spAutoFit/>
          </a:bodyPr>
          <a:lstStyle/>
          <a:p>
            <a:r>
              <a:rPr lang="en-US" sz="2800" b="1" dirty="0">
                <a:solidFill>
                  <a:schemeClr val="bg1"/>
                </a:solidFill>
              </a:rPr>
              <a:t>Index tests</a:t>
            </a:r>
            <a:endParaRPr lang="da-DK" sz="2800" dirty="0">
              <a:solidFill>
                <a:schemeClr val="bg1"/>
              </a:solidFill>
            </a:endParaRPr>
          </a:p>
          <a:p>
            <a:r>
              <a:rPr lang="en-US" sz="2000" b="1" dirty="0">
                <a:solidFill>
                  <a:schemeClr val="bg1"/>
                </a:solidFill>
              </a:rPr>
              <a:t>Transient </a:t>
            </a:r>
            <a:r>
              <a:rPr lang="en-US" sz="2000" b="1" dirty="0" err="1">
                <a:solidFill>
                  <a:schemeClr val="bg1"/>
                </a:solidFill>
              </a:rPr>
              <a:t>elastography</a:t>
            </a:r>
            <a:r>
              <a:rPr lang="en-US" sz="2000" b="1" dirty="0">
                <a:solidFill>
                  <a:schemeClr val="bg1"/>
                </a:solidFill>
              </a:rPr>
              <a:t>, a non-invasive test, measuring liver stiffness in </a:t>
            </a:r>
            <a:r>
              <a:rPr lang="en-US" sz="2000" b="1" dirty="0" err="1">
                <a:solidFill>
                  <a:schemeClr val="bg1"/>
                </a:solidFill>
              </a:rPr>
              <a:t>kiloPascals</a:t>
            </a:r>
            <a:r>
              <a:rPr lang="en-US" sz="2000" b="1" dirty="0">
                <a:solidFill>
                  <a:schemeClr val="bg1"/>
                </a:solidFill>
              </a:rPr>
              <a:t> (</a:t>
            </a:r>
            <a:r>
              <a:rPr lang="en-US" sz="2000" b="1" dirty="0" err="1">
                <a:solidFill>
                  <a:schemeClr val="bg1"/>
                </a:solidFill>
              </a:rPr>
              <a:t>kPa</a:t>
            </a:r>
            <a:r>
              <a:rPr lang="en-US" sz="2000" b="1" dirty="0">
                <a:solidFill>
                  <a:schemeClr val="bg1"/>
                </a:solidFill>
              </a:rPr>
              <a:t>).</a:t>
            </a:r>
            <a:endParaRPr lang="da-DK" sz="2000" b="1" dirty="0">
              <a:solidFill>
                <a:schemeClr val="bg1"/>
              </a:solidFill>
            </a:endParaRPr>
          </a:p>
          <a:p>
            <a:r>
              <a:rPr lang="en-US" sz="2000" b="1" dirty="0">
                <a:solidFill>
                  <a:schemeClr val="bg1"/>
                </a:solidFill>
              </a:rPr>
              <a:t> </a:t>
            </a:r>
            <a:endParaRPr lang="da-DK" sz="2000" b="1" dirty="0">
              <a:solidFill>
                <a:schemeClr val="bg1"/>
              </a:solidFill>
            </a:endParaRPr>
          </a:p>
          <a:p>
            <a:pPr lvl="1"/>
            <a:r>
              <a:rPr lang="en-US" sz="2000" b="1" i="1" dirty="0">
                <a:solidFill>
                  <a:schemeClr val="bg1"/>
                </a:solidFill>
              </a:rPr>
              <a:t>Describe recommended technical parameters assumed to ensure the validity of </a:t>
            </a:r>
          </a:p>
          <a:p>
            <a:r>
              <a:rPr lang="en-US" sz="2000" b="1" i="1" dirty="0">
                <a:solidFill>
                  <a:schemeClr val="bg1"/>
                </a:solidFill>
              </a:rPr>
              <a:t>	the transient </a:t>
            </a:r>
            <a:r>
              <a:rPr lang="en-US" sz="2000" b="1" i="1" dirty="0" err="1">
                <a:solidFill>
                  <a:schemeClr val="bg1"/>
                </a:solidFill>
              </a:rPr>
              <a:t>elastography</a:t>
            </a:r>
            <a:r>
              <a:rPr lang="en-US" sz="2000" b="1" i="1" dirty="0">
                <a:solidFill>
                  <a:schemeClr val="bg1"/>
                </a:solidFill>
              </a:rPr>
              <a:t> result for every participant in the single studies…</a:t>
            </a:r>
            <a:endParaRPr lang="da-DK" sz="2000" b="1" i="1" dirty="0">
              <a:solidFill>
                <a:schemeClr val="bg1"/>
              </a:solidFill>
            </a:endParaRPr>
          </a:p>
          <a:p>
            <a:r>
              <a:rPr lang="en-US" sz="2000" dirty="0">
                <a:solidFill>
                  <a:schemeClr val="bg1"/>
                </a:solidFill>
              </a:rPr>
              <a:t> </a:t>
            </a:r>
            <a:endParaRPr lang="da-DK" sz="2000" dirty="0">
              <a:solidFill>
                <a:schemeClr val="bg1"/>
              </a:solidFill>
            </a:endParaRPr>
          </a:p>
          <a:p>
            <a:r>
              <a:rPr lang="en-US" sz="2000" b="1" i="1" dirty="0">
                <a:solidFill>
                  <a:schemeClr val="bg1"/>
                </a:solidFill>
              </a:rPr>
              <a:t>	What types of participants will you consider data from? (e.g. the full set of the data that </a:t>
            </a:r>
          </a:p>
          <a:p>
            <a:r>
              <a:rPr lang="en-US" sz="2000" b="1" i="1" dirty="0">
                <a:solidFill>
                  <a:schemeClr val="bg1"/>
                </a:solidFill>
              </a:rPr>
              <a:t>	we have described)</a:t>
            </a:r>
            <a:endParaRPr lang="da-DK" sz="2000" dirty="0">
              <a:solidFill>
                <a:schemeClr val="bg1"/>
              </a:solidFill>
            </a:endParaRPr>
          </a:p>
          <a:p>
            <a:r>
              <a:rPr lang="en-US" sz="2000" dirty="0">
                <a:solidFill>
                  <a:schemeClr val="bg1"/>
                </a:solidFill>
              </a:rPr>
              <a:t> </a:t>
            </a:r>
            <a:endParaRPr lang="da-DK" sz="2000" dirty="0">
              <a:solidFill>
                <a:schemeClr val="bg1"/>
              </a:solidFill>
            </a:endParaRPr>
          </a:p>
          <a:p>
            <a:r>
              <a:rPr lang="en-US" sz="2000" b="1" i="1" dirty="0">
                <a:solidFill>
                  <a:schemeClr val="bg1"/>
                </a:solidFill>
              </a:rPr>
              <a:t>	Is the test recommended for all?</a:t>
            </a:r>
            <a:endParaRPr lang="da-DK" sz="2000" dirty="0">
              <a:solidFill>
                <a:schemeClr val="bg1"/>
              </a:solidFill>
            </a:endParaRPr>
          </a:p>
          <a:p>
            <a:r>
              <a:rPr lang="en-US" sz="2000" b="1" i="1" dirty="0">
                <a:solidFill>
                  <a:schemeClr val="bg1"/>
                </a:solidFill>
              </a:rPr>
              <a:t> </a:t>
            </a:r>
            <a:endParaRPr lang="da-DK" sz="2000" dirty="0">
              <a:solidFill>
                <a:schemeClr val="bg1"/>
              </a:solidFill>
            </a:endParaRPr>
          </a:p>
          <a:p>
            <a:r>
              <a:rPr lang="en-US" sz="2000" b="1" i="1" dirty="0">
                <a:solidFill>
                  <a:schemeClr val="bg1"/>
                </a:solidFill>
              </a:rPr>
              <a:t>	What are the factors that may influence the success of transient </a:t>
            </a:r>
            <a:r>
              <a:rPr lang="en-US" sz="2000" b="1" i="1" dirty="0" err="1">
                <a:solidFill>
                  <a:schemeClr val="bg1"/>
                </a:solidFill>
              </a:rPr>
              <a:t>elastography</a:t>
            </a:r>
            <a:r>
              <a:rPr lang="en-US" sz="2000" b="1" i="1" dirty="0">
                <a:solidFill>
                  <a:schemeClr val="bg1"/>
                </a:solidFill>
              </a:rPr>
              <a:t> </a:t>
            </a:r>
          </a:p>
          <a:p>
            <a:r>
              <a:rPr lang="en-US" sz="2000" b="1" i="1" dirty="0">
                <a:solidFill>
                  <a:schemeClr val="bg1"/>
                </a:solidFill>
              </a:rPr>
              <a:t>	investigation? ( e.g. experience of the operator and body mass index of the person. </a:t>
            </a:r>
          </a:p>
          <a:p>
            <a:r>
              <a:rPr lang="en-US" sz="2000" b="1" i="1" dirty="0">
                <a:solidFill>
                  <a:schemeClr val="bg1"/>
                </a:solidFill>
              </a:rPr>
              <a:t>	Liver stiffness measurement depending on the grade of necro-inflammation and </a:t>
            </a:r>
          </a:p>
          <a:p>
            <a:r>
              <a:rPr lang="en-US" sz="2000" b="1" i="1" dirty="0">
                <a:solidFill>
                  <a:schemeClr val="bg1"/>
                </a:solidFill>
              </a:rPr>
              <a:t>	grade of steatosis.. </a:t>
            </a:r>
            <a:r>
              <a:rPr lang="en-US" sz="2000" b="1" i="1" dirty="0" err="1">
                <a:solidFill>
                  <a:schemeClr val="bg1"/>
                </a:solidFill>
              </a:rPr>
              <a:t>etc</a:t>
            </a:r>
            <a:r>
              <a:rPr lang="en-US" sz="2000" b="1" i="1" dirty="0">
                <a:solidFill>
                  <a:schemeClr val="bg1"/>
                </a:solidFill>
              </a:rPr>
              <a:t>)</a:t>
            </a:r>
            <a:endParaRPr lang="da-DK" sz="2000" dirty="0">
              <a:solidFill>
                <a:schemeClr val="bg1"/>
              </a:solidFill>
            </a:endParaRPr>
          </a:p>
        </p:txBody>
      </p:sp>
      <p:pic>
        <p:nvPicPr>
          <p:cNvPr id="5" name="Billed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1776" y="425972"/>
            <a:ext cx="869115" cy="795050"/>
          </a:xfrm>
          <a:prstGeom prst="rect">
            <a:avLst/>
          </a:prstGeom>
        </p:spPr>
      </p:pic>
    </p:spTree>
    <p:extLst>
      <p:ext uri="{BB962C8B-B14F-4D97-AF65-F5344CB8AC3E}">
        <p14:creationId xmlns:p14="http://schemas.microsoft.com/office/powerpoint/2010/main" val="833704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felt 3"/>
          <p:cNvSpPr txBox="1"/>
          <p:nvPr/>
        </p:nvSpPr>
        <p:spPr>
          <a:xfrm>
            <a:off x="581025" y="200025"/>
            <a:ext cx="11201400" cy="6401753"/>
          </a:xfrm>
          <a:prstGeom prst="rect">
            <a:avLst/>
          </a:prstGeom>
          <a:noFill/>
        </p:spPr>
        <p:txBody>
          <a:bodyPr wrap="square" rtlCol="0">
            <a:spAutoFit/>
          </a:bodyPr>
          <a:lstStyle/>
          <a:p>
            <a:r>
              <a:rPr lang="en-US" sz="2800" b="1" dirty="0">
                <a:solidFill>
                  <a:schemeClr val="bg1"/>
                </a:solidFill>
              </a:rPr>
              <a:t>Target conditions</a:t>
            </a:r>
            <a:br>
              <a:rPr lang="en-US" sz="2800" b="1" dirty="0">
                <a:solidFill>
                  <a:schemeClr val="bg1"/>
                </a:solidFill>
              </a:rPr>
            </a:br>
            <a:endParaRPr lang="da-DK" sz="2800" dirty="0">
              <a:solidFill>
                <a:schemeClr val="bg1"/>
              </a:solidFill>
            </a:endParaRPr>
          </a:p>
          <a:p>
            <a:r>
              <a:rPr lang="en-US" sz="2400" b="1" dirty="0">
                <a:solidFill>
                  <a:schemeClr val="bg1"/>
                </a:solidFill>
              </a:rPr>
              <a:t>The presence of hepatic fibrosis in people with alcoholic liver disease.</a:t>
            </a:r>
            <a:endParaRPr lang="da-DK" sz="2400" b="1" dirty="0">
              <a:solidFill>
                <a:schemeClr val="bg1"/>
              </a:solidFill>
            </a:endParaRPr>
          </a:p>
          <a:p>
            <a:r>
              <a:rPr lang="en-US" sz="2400" b="1" dirty="0">
                <a:solidFill>
                  <a:schemeClr val="bg1"/>
                </a:solidFill>
              </a:rPr>
              <a:t>Based on the METAVIR histopathological score for interpreting</a:t>
            </a:r>
            <a:endParaRPr lang="da-DK" sz="2400" b="1" dirty="0">
              <a:solidFill>
                <a:schemeClr val="bg1"/>
              </a:solidFill>
            </a:endParaRPr>
          </a:p>
          <a:p>
            <a:r>
              <a:rPr lang="en-US" sz="2400" b="1" dirty="0">
                <a:solidFill>
                  <a:schemeClr val="bg1"/>
                </a:solidFill>
              </a:rPr>
              <a:t>liver biopsy, there are five stages of hepatic fibrosis (Table</a:t>
            </a:r>
            <a:endParaRPr lang="da-DK" sz="2400" b="1" dirty="0">
              <a:solidFill>
                <a:schemeClr val="bg1"/>
              </a:solidFill>
            </a:endParaRPr>
          </a:p>
          <a:p>
            <a:r>
              <a:rPr lang="en-US" sz="2400" b="1" dirty="0">
                <a:solidFill>
                  <a:schemeClr val="bg1"/>
                </a:solidFill>
              </a:rPr>
              <a:t>1).</a:t>
            </a:r>
            <a:endParaRPr lang="da-DK" sz="2400" b="1" dirty="0">
              <a:solidFill>
                <a:schemeClr val="bg1"/>
              </a:solidFill>
            </a:endParaRPr>
          </a:p>
          <a:p>
            <a:r>
              <a:rPr lang="en-US" sz="2400" b="1" dirty="0">
                <a:solidFill>
                  <a:schemeClr val="bg1"/>
                </a:solidFill>
              </a:rPr>
              <a:t>• F0: no fibrosis.</a:t>
            </a:r>
            <a:endParaRPr lang="da-DK" sz="2400" b="1" dirty="0">
              <a:solidFill>
                <a:schemeClr val="bg1"/>
              </a:solidFill>
            </a:endParaRPr>
          </a:p>
          <a:p>
            <a:r>
              <a:rPr lang="en-US" sz="2400" b="1" dirty="0">
                <a:solidFill>
                  <a:schemeClr val="bg1"/>
                </a:solidFill>
              </a:rPr>
              <a:t>• F1: mild fibrosis.</a:t>
            </a:r>
            <a:endParaRPr lang="da-DK" sz="2400" b="1" dirty="0">
              <a:solidFill>
                <a:schemeClr val="bg1"/>
              </a:solidFill>
            </a:endParaRPr>
          </a:p>
          <a:p>
            <a:r>
              <a:rPr lang="en-US" sz="2400" b="1" dirty="0">
                <a:solidFill>
                  <a:schemeClr val="bg1"/>
                </a:solidFill>
              </a:rPr>
              <a:t>• F2: significant fibrosis.</a:t>
            </a:r>
            <a:endParaRPr lang="da-DK" sz="2400" b="1" dirty="0">
              <a:solidFill>
                <a:schemeClr val="bg1"/>
              </a:solidFill>
            </a:endParaRPr>
          </a:p>
          <a:p>
            <a:r>
              <a:rPr lang="en-US" sz="2400" b="1" dirty="0">
                <a:solidFill>
                  <a:schemeClr val="bg1"/>
                </a:solidFill>
              </a:rPr>
              <a:t>• F3: severe fibrosis.</a:t>
            </a:r>
            <a:endParaRPr lang="da-DK" sz="2400" b="1" dirty="0">
              <a:solidFill>
                <a:schemeClr val="bg1"/>
              </a:solidFill>
            </a:endParaRPr>
          </a:p>
          <a:p>
            <a:r>
              <a:rPr lang="en-US" sz="2400" b="1" dirty="0">
                <a:solidFill>
                  <a:schemeClr val="bg1"/>
                </a:solidFill>
              </a:rPr>
              <a:t>• F4: cirrhosis.</a:t>
            </a:r>
            <a:endParaRPr lang="da-DK" sz="2400" b="1" dirty="0">
              <a:solidFill>
                <a:schemeClr val="bg1"/>
              </a:solidFill>
            </a:endParaRPr>
          </a:p>
          <a:p>
            <a:r>
              <a:rPr lang="en-US" sz="2400" b="1" dirty="0">
                <a:solidFill>
                  <a:schemeClr val="bg1"/>
                </a:solidFill>
              </a:rPr>
              <a:t>We </a:t>
            </a:r>
            <a:r>
              <a:rPr lang="en-US" sz="2400" b="1" dirty="0" err="1">
                <a:solidFill>
                  <a:schemeClr val="bg1"/>
                </a:solidFill>
              </a:rPr>
              <a:t>dichotomised</a:t>
            </a:r>
            <a:r>
              <a:rPr lang="en-US" sz="2400" b="1" dirty="0">
                <a:solidFill>
                  <a:schemeClr val="bg1"/>
                </a:solidFill>
              </a:rPr>
              <a:t> the hepatic fibrosis estimated by the METAVIR</a:t>
            </a:r>
            <a:endParaRPr lang="da-DK" sz="2400" b="1" dirty="0">
              <a:solidFill>
                <a:schemeClr val="bg1"/>
              </a:solidFill>
            </a:endParaRPr>
          </a:p>
          <a:p>
            <a:r>
              <a:rPr lang="da-DK" sz="2400" b="1" dirty="0">
                <a:solidFill>
                  <a:schemeClr val="bg1"/>
                </a:solidFill>
              </a:rPr>
              <a:t>score as </a:t>
            </a:r>
            <a:r>
              <a:rPr lang="da-DK" sz="2400" b="1" dirty="0" err="1">
                <a:solidFill>
                  <a:schemeClr val="bg1"/>
                </a:solidFill>
              </a:rPr>
              <a:t>follows</a:t>
            </a:r>
            <a:r>
              <a:rPr lang="da-DK" sz="2400" b="1" dirty="0">
                <a:solidFill>
                  <a:schemeClr val="bg1"/>
                </a:solidFill>
              </a:rPr>
              <a:t>: </a:t>
            </a:r>
          </a:p>
          <a:p>
            <a:r>
              <a:rPr lang="da-DK" sz="2400" b="1" dirty="0">
                <a:solidFill>
                  <a:schemeClr val="bg1"/>
                </a:solidFill>
              </a:rPr>
              <a:t>	- </a:t>
            </a:r>
            <a:r>
              <a:rPr lang="en-US" sz="2400" b="1" dirty="0">
                <a:solidFill>
                  <a:schemeClr val="bg1"/>
                </a:solidFill>
              </a:rPr>
              <a:t>people with METAVIR score of F1 or worse were considered ’diseased’ 	  and people with METAVIR score of F0 are </a:t>
            </a:r>
            <a:r>
              <a:rPr lang="da-DK" sz="2400" b="1" dirty="0" err="1">
                <a:solidFill>
                  <a:schemeClr val="bg1"/>
                </a:solidFill>
              </a:rPr>
              <a:t>considered</a:t>
            </a:r>
            <a:r>
              <a:rPr lang="da-DK" sz="2400" b="1" dirty="0">
                <a:solidFill>
                  <a:schemeClr val="bg1"/>
                </a:solidFill>
              </a:rPr>
              <a:t> ’non-</a:t>
            </a:r>
            <a:r>
              <a:rPr lang="da-DK" sz="2400" b="1" dirty="0" err="1">
                <a:solidFill>
                  <a:schemeClr val="bg1"/>
                </a:solidFill>
              </a:rPr>
              <a:t>diseased</a:t>
            </a:r>
            <a:r>
              <a:rPr lang="da-DK" sz="2400" b="1" dirty="0">
                <a:solidFill>
                  <a:schemeClr val="bg1"/>
                </a:solidFill>
              </a:rPr>
              <a:t>’; 	     	  </a:t>
            </a:r>
            <a:r>
              <a:rPr lang="da-DK" sz="2400" b="1" dirty="0" err="1">
                <a:solidFill>
                  <a:schemeClr val="bg1"/>
                </a:solidFill>
              </a:rPr>
              <a:t>etc</a:t>
            </a:r>
            <a:endParaRPr lang="da-DK" sz="2400" b="1" dirty="0">
              <a:solidFill>
                <a:schemeClr val="bg1"/>
              </a:solidFill>
            </a:endParaRPr>
          </a:p>
          <a:p>
            <a:endParaRPr lang="da-DK" dirty="0"/>
          </a:p>
        </p:txBody>
      </p:sp>
      <p:pic>
        <p:nvPicPr>
          <p:cNvPr id="5" name="Billed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1776" y="425972"/>
            <a:ext cx="869115" cy="795050"/>
          </a:xfrm>
          <a:prstGeom prst="rect">
            <a:avLst/>
          </a:prstGeom>
        </p:spPr>
      </p:pic>
    </p:spTree>
    <p:extLst>
      <p:ext uri="{BB962C8B-B14F-4D97-AF65-F5344CB8AC3E}">
        <p14:creationId xmlns:p14="http://schemas.microsoft.com/office/powerpoint/2010/main" val="4034270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felt 3"/>
          <p:cNvSpPr txBox="1"/>
          <p:nvPr/>
        </p:nvSpPr>
        <p:spPr>
          <a:xfrm>
            <a:off x="276225" y="942975"/>
            <a:ext cx="11612474" cy="5232202"/>
          </a:xfrm>
          <a:prstGeom prst="rect">
            <a:avLst/>
          </a:prstGeom>
          <a:noFill/>
        </p:spPr>
        <p:txBody>
          <a:bodyPr wrap="none" rtlCol="0">
            <a:spAutoFit/>
          </a:bodyPr>
          <a:lstStyle/>
          <a:p>
            <a:r>
              <a:rPr lang="en-US" sz="2800" b="1" dirty="0">
                <a:solidFill>
                  <a:schemeClr val="bg1"/>
                </a:solidFill>
              </a:rPr>
              <a:t>Participants</a:t>
            </a:r>
          </a:p>
          <a:p>
            <a:endParaRPr lang="da-DK" sz="2800" b="1" dirty="0">
              <a:solidFill>
                <a:schemeClr val="bg1"/>
              </a:solidFill>
            </a:endParaRPr>
          </a:p>
          <a:p>
            <a:r>
              <a:rPr lang="en-US" sz="2000" b="1" dirty="0">
                <a:solidFill>
                  <a:schemeClr val="bg1"/>
                </a:solidFill>
              </a:rPr>
              <a:t>The studies have to include participants of any sex and ethnic origin, above 16 years old, </a:t>
            </a:r>
          </a:p>
          <a:p>
            <a:r>
              <a:rPr lang="en-US" sz="2000" b="1" dirty="0">
                <a:solidFill>
                  <a:schemeClr val="bg1"/>
                </a:solidFill>
              </a:rPr>
              <a:t>and diagnosed with alcoholic liver disease.</a:t>
            </a:r>
          </a:p>
          <a:p>
            <a:endParaRPr lang="da-DK" sz="2000" b="1" dirty="0">
              <a:solidFill>
                <a:schemeClr val="bg1"/>
              </a:solidFill>
            </a:endParaRPr>
          </a:p>
          <a:p>
            <a:r>
              <a:rPr lang="en-US" sz="2000" b="1" dirty="0">
                <a:solidFill>
                  <a:schemeClr val="bg1"/>
                </a:solidFill>
              </a:rPr>
              <a:t>The participants could have been </a:t>
            </a:r>
            <a:r>
              <a:rPr lang="en-US" sz="2000" b="1" dirty="0" err="1">
                <a:solidFill>
                  <a:schemeClr val="bg1"/>
                </a:solidFill>
              </a:rPr>
              <a:t>hospitalised</a:t>
            </a:r>
            <a:r>
              <a:rPr lang="en-US" sz="2000" b="1" dirty="0">
                <a:solidFill>
                  <a:schemeClr val="bg1"/>
                </a:solidFill>
              </a:rPr>
              <a:t> or managed as outpatients. </a:t>
            </a:r>
          </a:p>
          <a:p>
            <a:endParaRPr lang="da-DK" sz="2000" b="1" dirty="0">
              <a:solidFill>
                <a:schemeClr val="bg1"/>
              </a:solidFill>
            </a:endParaRPr>
          </a:p>
          <a:p>
            <a:r>
              <a:rPr lang="en-US" sz="2000" b="1" dirty="0">
                <a:solidFill>
                  <a:schemeClr val="bg1"/>
                </a:solidFill>
              </a:rPr>
              <a:t>The diagnosis of alcoholic liver disease in the study participants has to be established </a:t>
            </a:r>
          </a:p>
          <a:p>
            <a:r>
              <a:rPr lang="en-US" sz="2000" b="1" dirty="0">
                <a:solidFill>
                  <a:schemeClr val="bg1"/>
                </a:solidFill>
              </a:rPr>
              <a:t>based on registered history of excessive intake of alcohol of sufficient duration and quantity </a:t>
            </a:r>
          </a:p>
          <a:p>
            <a:r>
              <a:rPr lang="en-US" sz="2000" b="1" dirty="0">
                <a:solidFill>
                  <a:schemeClr val="bg1"/>
                </a:solidFill>
              </a:rPr>
              <a:t>together with clinical evidence of liver disease expressed with physical signs </a:t>
            </a:r>
          </a:p>
          <a:p>
            <a:r>
              <a:rPr lang="en-US" sz="2000" b="1" dirty="0">
                <a:solidFill>
                  <a:schemeClr val="bg1"/>
                </a:solidFill>
              </a:rPr>
              <a:t>at examination and followed by laboratory evidence of liver disease. </a:t>
            </a:r>
          </a:p>
          <a:p>
            <a:endParaRPr lang="en-US" sz="2000" b="1" dirty="0">
              <a:solidFill>
                <a:schemeClr val="bg1"/>
              </a:solidFill>
            </a:endParaRPr>
          </a:p>
          <a:p>
            <a:r>
              <a:rPr lang="en-US" sz="2000" b="1" dirty="0">
                <a:solidFill>
                  <a:schemeClr val="bg1"/>
                </a:solidFill>
              </a:rPr>
              <a:t>To ascertain the diagnosis of alcoholic liver disease and study the presence or </a:t>
            </a:r>
          </a:p>
          <a:p>
            <a:r>
              <a:rPr lang="en-US" sz="2000" b="1" dirty="0">
                <a:solidFill>
                  <a:schemeClr val="bg1"/>
                </a:solidFill>
              </a:rPr>
              <a:t>absence of hepatic fibrosis or cirrhosis, the studies had to perform both </a:t>
            </a:r>
          </a:p>
          <a:p>
            <a:r>
              <a:rPr lang="en-US" sz="2000" b="1" dirty="0">
                <a:solidFill>
                  <a:schemeClr val="bg1"/>
                </a:solidFill>
              </a:rPr>
              <a:t>transient </a:t>
            </a:r>
            <a:r>
              <a:rPr lang="en-US" sz="2000" b="1" dirty="0" err="1">
                <a:solidFill>
                  <a:schemeClr val="bg1"/>
                </a:solidFill>
              </a:rPr>
              <a:t>elastography</a:t>
            </a:r>
            <a:r>
              <a:rPr lang="en-US" sz="2000" b="1" dirty="0">
                <a:solidFill>
                  <a:schemeClr val="bg1"/>
                </a:solidFill>
              </a:rPr>
              <a:t> and </a:t>
            </a:r>
            <a:r>
              <a:rPr lang="en-US" sz="2000" b="1" dirty="0">
                <a:solidFill>
                  <a:schemeClr val="accent6"/>
                </a:solidFill>
              </a:rPr>
              <a:t>liver biopsy</a:t>
            </a:r>
            <a:r>
              <a:rPr lang="en-US" sz="2000" dirty="0">
                <a:solidFill>
                  <a:schemeClr val="bg1"/>
                </a:solidFill>
              </a:rPr>
              <a:t>.</a:t>
            </a:r>
            <a:endParaRPr lang="da-DK" sz="2000" dirty="0">
              <a:solidFill>
                <a:schemeClr val="bg1"/>
              </a:solidFill>
            </a:endParaRPr>
          </a:p>
          <a:p>
            <a:endParaRPr lang="da-DK" dirty="0"/>
          </a:p>
        </p:txBody>
      </p:sp>
      <p:pic>
        <p:nvPicPr>
          <p:cNvPr id="5" name="Billed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1776" y="425972"/>
            <a:ext cx="869115" cy="795050"/>
          </a:xfrm>
          <a:prstGeom prst="rect">
            <a:avLst/>
          </a:prstGeom>
        </p:spPr>
      </p:pic>
    </p:spTree>
    <p:extLst>
      <p:ext uri="{BB962C8B-B14F-4D97-AF65-F5344CB8AC3E}">
        <p14:creationId xmlns:p14="http://schemas.microsoft.com/office/powerpoint/2010/main" val="4153028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felt 3"/>
          <p:cNvSpPr txBox="1"/>
          <p:nvPr/>
        </p:nvSpPr>
        <p:spPr>
          <a:xfrm>
            <a:off x="723900" y="704850"/>
            <a:ext cx="10820400" cy="5386090"/>
          </a:xfrm>
          <a:prstGeom prst="rect">
            <a:avLst/>
          </a:prstGeom>
          <a:noFill/>
        </p:spPr>
        <p:txBody>
          <a:bodyPr wrap="square" rtlCol="0">
            <a:spAutoFit/>
          </a:bodyPr>
          <a:lstStyle/>
          <a:p>
            <a:r>
              <a:rPr lang="da-DK" sz="2400" b="1" dirty="0">
                <a:solidFill>
                  <a:schemeClr val="accent2"/>
                </a:solidFill>
              </a:rPr>
              <a:t>Reference standards</a:t>
            </a:r>
          </a:p>
          <a:p>
            <a:endParaRPr lang="en-US" sz="2000" b="1" dirty="0">
              <a:solidFill>
                <a:schemeClr val="bg1"/>
              </a:solidFill>
            </a:endParaRPr>
          </a:p>
          <a:p>
            <a:r>
              <a:rPr lang="en-US" sz="2000" b="1" dirty="0">
                <a:solidFill>
                  <a:schemeClr val="bg1"/>
                </a:solidFill>
              </a:rPr>
              <a:t>Liver biopsy is the reference standard that is obtained by percutaneous</a:t>
            </a:r>
          </a:p>
          <a:p>
            <a:r>
              <a:rPr lang="en-US" sz="2000" b="1" dirty="0">
                <a:solidFill>
                  <a:schemeClr val="bg1"/>
                </a:solidFill>
              </a:rPr>
              <a:t>needle techniques, </a:t>
            </a:r>
            <a:r>
              <a:rPr lang="en-US" sz="2000" b="1" dirty="0" err="1">
                <a:solidFill>
                  <a:schemeClr val="bg1"/>
                </a:solidFill>
              </a:rPr>
              <a:t>transjugular</a:t>
            </a:r>
            <a:r>
              <a:rPr lang="en-US" sz="2000" b="1" dirty="0">
                <a:solidFill>
                  <a:schemeClr val="bg1"/>
                </a:solidFill>
              </a:rPr>
              <a:t> method, ultrasound-guided fine-needle, or surgical specimens (REF; REF).</a:t>
            </a:r>
          </a:p>
          <a:p>
            <a:endParaRPr lang="en-US" sz="2000" b="1" dirty="0">
              <a:solidFill>
                <a:schemeClr val="bg1"/>
              </a:solidFill>
            </a:endParaRPr>
          </a:p>
          <a:p>
            <a:r>
              <a:rPr lang="en-US" sz="2000" b="1" dirty="0">
                <a:solidFill>
                  <a:schemeClr val="bg1"/>
                </a:solidFill>
              </a:rPr>
              <a:t>Liver biopsy is the only existing reference standard so far for diagnosing</a:t>
            </a:r>
          </a:p>
          <a:p>
            <a:r>
              <a:rPr lang="en-US" sz="2000" b="1" dirty="0">
                <a:solidFill>
                  <a:schemeClr val="bg1"/>
                </a:solidFill>
              </a:rPr>
              <a:t>hepatic fibrosis stages in people with alcoholic liver disease.</a:t>
            </a:r>
          </a:p>
          <a:p>
            <a:endParaRPr lang="en-US" sz="2000" b="1" dirty="0">
              <a:solidFill>
                <a:schemeClr val="bg1"/>
              </a:solidFill>
            </a:endParaRPr>
          </a:p>
          <a:p>
            <a:r>
              <a:rPr lang="en-US" sz="2000" b="1" dirty="0">
                <a:solidFill>
                  <a:schemeClr val="bg1"/>
                </a:solidFill>
              </a:rPr>
              <a:t>Specimens of liver tissue with a mean length of at least 15mm and</a:t>
            </a:r>
          </a:p>
          <a:p>
            <a:r>
              <a:rPr lang="en-US" sz="2000" b="1" dirty="0">
                <a:solidFill>
                  <a:schemeClr val="bg1"/>
                </a:solidFill>
              </a:rPr>
              <a:t>at least seven portal tracts are among the factors that can provide</a:t>
            </a:r>
          </a:p>
          <a:p>
            <a:r>
              <a:rPr lang="en-US" sz="2000" b="1" dirty="0">
                <a:solidFill>
                  <a:schemeClr val="bg1"/>
                </a:solidFill>
              </a:rPr>
              <a:t>reliable morphological staging of hepatic fibrosis and grading of</a:t>
            </a:r>
          </a:p>
          <a:p>
            <a:r>
              <a:rPr lang="da-DK" sz="2000" b="1" dirty="0">
                <a:solidFill>
                  <a:schemeClr val="bg1"/>
                </a:solidFill>
              </a:rPr>
              <a:t>inflammation (REF).</a:t>
            </a:r>
          </a:p>
          <a:p>
            <a:r>
              <a:rPr lang="da-DK" sz="2000" b="1" dirty="0">
                <a:solidFill>
                  <a:schemeClr val="bg1"/>
                </a:solidFill>
              </a:rPr>
              <a:t>… </a:t>
            </a:r>
          </a:p>
          <a:p>
            <a:r>
              <a:rPr lang="en-US" sz="2000" b="1" i="1" dirty="0">
                <a:solidFill>
                  <a:schemeClr val="bg1"/>
                </a:solidFill>
              </a:rPr>
              <a:t>Describe what will you do if liver biopsy samples were reported with any of the </a:t>
            </a:r>
            <a:r>
              <a:rPr lang="en-US" sz="2000" b="1" i="1" dirty="0" err="1">
                <a:solidFill>
                  <a:schemeClr val="bg1"/>
                </a:solidFill>
              </a:rPr>
              <a:t>semiquantitative</a:t>
            </a:r>
            <a:r>
              <a:rPr lang="en-US" sz="2000" b="1" i="1" dirty="0">
                <a:solidFill>
                  <a:schemeClr val="bg1"/>
                </a:solidFill>
              </a:rPr>
              <a:t> scores, that is, METAVIR (REF), </a:t>
            </a:r>
            <a:r>
              <a:rPr lang="en-US" sz="2000" b="1" i="1" dirty="0" err="1">
                <a:solidFill>
                  <a:schemeClr val="bg1"/>
                </a:solidFill>
              </a:rPr>
              <a:t>Knodell</a:t>
            </a:r>
            <a:endParaRPr lang="en-US" sz="2000" b="1" i="1" dirty="0">
              <a:solidFill>
                <a:schemeClr val="bg1"/>
              </a:solidFill>
            </a:endParaRPr>
          </a:p>
          <a:p>
            <a:r>
              <a:rPr lang="de-DE" sz="2000" b="1" i="1" dirty="0">
                <a:solidFill>
                  <a:schemeClr val="bg1"/>
                </a:solidFill>
              </a:rPr>
              <a:t>(REF), Ishak (REF), </a:t>
            </a:r>
            <a:r>
              <a:rPr lang="da-DK" sz="2000" b="1" i="1" dirty="0">
                <a:solidFill>
                  <a:schemeClr val="bg1"/>
                </a:solidFill>
              </a:rPr>
              <a:t>etc. </a:t>
            </a:r>
          </a:p>
        </p:txBody>
      </p:sp>
      <p:pic>
        <p:nvPicPr>
          <p:cNvPr id="5" name="Billed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1776" y="425972"/>
            <a:ext cx="869115" cy="795050"/>
          </a:xfrm>
          <a:prstGeom prst="rect">
            <a:avLst/>
          </a:prstGeom>
        </p:spPr>
      </p:pic>
    </p:spTree>
    <p:extLst>
      <p:ext uri="{BB962C8B-B14F-4D97-AF65-F5344CB8AC3E}">
        <p14:creationId xmlns:p14="http://schemas.microsoft.com/office/powerpoint/2010/main" val="2801792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0671" y="2254771"/>
            <a:ext cx="10939751" cy="3539430"/>
          </a:xfrm>
          <a:prstGeom prst="rect">
            <a:avLst/>
          </a:prstGeom>
        </p:spPr>
        <p:txBody>
          <a:bodyPr wrap="square">
            <a:spAutoFit/>
          </a:bodyPr>
          <a:lstStyle/>
          <a:p>
            <a:r>
              <a:rPr lang="en-US" sz="3200" b="1" dirty="0">
                <a:solidFill>
                  <a:schemeClr val="bg1"/>
                </a:solidFill>
              </a:rPr>
              <a:t>To assess the accuracy of LF-LAM for the diagnosis of active TB disease in HIV-positive adults who have signs and symptoms suggestive of TB (TB diagnosis).</a:t>
            </a:r>
          </a:p>
          <a:p>
            <a:br>
              <a:rPr lang="en-US" sz="3200" b="1" dirty="0">
                <a:solidFill>
                  <a:schemeClr val="bg1"/>
                </a:solidFill>
              </a:rPr>
            </a:br>
            <a:r>
              <a:rPr lang="en-US" sz="3200" b="1" dirty="0">
                <a:solidFill>
                  <a:schemeClr val="bg1"/>
                </a:solidFill>
              </a:rPr>
              <a:t>To assess the accuracy of LF-LAM as a screening test for active TB disease in HIV-positive adults irrespective of signs and symptoms suggestive of TB (TB screening).</a:t>
            </a:r>
          </a:p>
        </p:txBody>
      </p:sp>
      <p:sp>
        <p:nvSpPr>
          <p:cNvPr id="5" name="TextBox 4"/>
          <p:cNvSpPr txBox="1"/>
          <p:nvPr/>
        </p:nvSpPr>
        <p:spPr>
          <a:xfrm>
            <a:off x="440672" y="231354"/>
            <a:ext cx="10939751" cy="1415772"/>
          </a:xfrm>
          <a:prstGeom prst="rect">
            <a:avLst/>
          </a:prstGeom>
          <a:noFill/>
        </p:spPr>
        <p:txBody>
          <a:bodyPr wrap="square" rtlCol="0">
            <a:spAutoFit/>
          </a:bodyPr>
          <a:lstStyle/>
          <a:p>
            <a:r>
              <a:rPr lang="en-US" sz="3600" b="1" dirty="0">
                <a:solidFill>
                  <a:schemeClr val="accent6"/>
                </a:solidFill>
              </a:rPr>
              <a:t>Lateral flow urine lipoarabinomannan assay </a:t>
            </a:r>
            <a:r>
              <a:rPr lang="en-US" sz="3200" b="1" dirty="0">
                <a:solidFill>
                  <a:schemeClr val="bg1">
                    <a:lumMod val="85000"/>
                    <a:lumOff val="15000"/>
                  </a:schemeClr>
                </a:solidFill>
              </a:rPr>
              <a:t>for detecting </a:t>
            </a:r>
            <a:r>
              <a:rPr lang="en-US" sz="3200" b="1" dirty="0">
                <a:solidFill>
                  <a:schemeClr val="accent4">
                    <a:lumMod val="75000"/>
                  </a:schemeClr>
                </a:solidFill>
              </a:rPr>
              <a:t>active tuberculosis </a:t>
            </a:r>
            <a:r>
              <a:rPr lang="en-US" sz="3200" b="1" dirty="0">
                <a:solidFill>
                  <a:schemeClr val="bg1">
                    <a:lumMod val="85000"/>
                    <a:lumOff val="15000"/>
                  </a:schemeClr>
                </a:solidFill>
              </a:rPr>
              <a:t>in </a:t>
            </a:r>
            <a:r>
              <a:rPr lang="en-US" sz="3200" b="1" dirty="0">
                <a:solidFill>
                  <a:schemeClr val="accent1"/>
                </a:solidFill>
              </a:rPr>
              <a:t>HIV-positive adults</a:t>
            </a:r>
          </a:p>
          <a:p>
            <a:endParaRPr lang="da-DK" dirty="0"/>
          </a:p>
        </p:txBody>
      </p:sp>
      <p:sp>
        <p:nvSpPr>
          <p:cNvPr id="2" name="Tekstfelt 1"/>
          <p:cNvSpPr txBox="1"/>
          <p:nvPr/>
        </p:nvSpPr>
        <p:spPr>
          <a:xfrm>
            <a:off x="440672" y="1683866"/>
            <a:ext cx="6264928" cy="923330"/>
          </a:xfrm>
          <a:prstGeom prst="rect">
            <a:avLst/>
          </a:prstGeom>
          <a:noFill/>
        </p:spPr>
        <p:txBody>
          <a:bodyPr wrap="square" rtlCol="0">
            <a:spAutoFit/>
          </a:bodyPr>
          <a:lstStyle/>
          <a:p>
            <a:r>
              <a:rPr lang="da-DK" sz="3600" b="1" dirty="0" err="1">
                <a:solidFill>
                  <a:schemeClr val="bg1"/>
                </a:solidFill>
              </a:rPr>
              <a:t>Primary</a:t>
            </a:r>
            <a:r>
              <a:rPr lang="da-DK" sz="3600" b="1" dirty="0">
                <a:solidFill>
                  <a:schemeClr val="bg1"/>
                </a:solidFill>
              </a:rPr>
              <a:t> o</a:t>
            </a:r>
            <a:r>
              <a:rPr lang="en-US" sz="3600" b="1" dirty="0" err="1">
                <a:solidFill>
                  <a:schemeClr val="bg1"/>
                </a:solidFill>
              </a:rPr>
              <a:t>bjectives</a:t>
            </a:r>
            <a:endParaRPr lang="en-US" sz="3600" b="1" dirty="0">
              <a:solidFill>
                <a:schemeClr val="bg1"/>
              </a:solidFill>
            </a:endParaRPr>
          </a:p>
          <a:p>
            <a:endParaRPr lang="da-DK" dirty="0"/>
          </a:p>
        </p:txBody>
      </p:sp>
      <p:sp>
        <p:nvSpPr>
          <p:cNvPr id="3" name="Tekstfelt 2"/>
          <p:cNvSpPr txBox="1"/>
          <p:nvPr/>
        </p:nvSpPr>
        <p:spPr>
          <a:xfrm>
            <a:off x="1895475" y="5894014"/>
            <a:ext cx="10201275" cy="923330"/>
          </a:xfrm>
          <a:prstGeom prst="rect">
            <a:avLst/>
          </a:prstGeom>
          <a:noFill/>
        </p:spPr>
        <p:txBody>
          <a:bodyPr wrap="square" rtlCol="0">
            <a:spAutoFit/>
          </a:bodyPr>
          <a:lstStyle/>
          <a:p>
            <a:r>
              <a:rPr lang="da-DK" sz="1200" b="1" i="1" dirty="0">
                <a:solidFill>
                  <a:schemeClr val="bg1"/>
                </a:solidFill>
              </a:rPr>
              <a:t>Shah M, </a:t>
            </a:r>
            <a:r>
              <a:rPr lang="da-DK" sz="1200" b="1" i="1" dirty="0" err="1">
                <a:solidFill>
                  <a:schemeClr val="bg1"/>
                </a:solidFill>
              </a:rPr>
              <a:t>Hanrahan</a:t>
            </a:r>
            <a:r>
              <a:rPr lang="da-DK" sz="1200" b="1" i="1" dirty="0">
                <a:solidFill>
                  <a:schemeClr val="bg1"/>
                </a:solidFill>
              </a:rPr>
              <a:t> C, Wang ZY, </a:t>
            </a:r>
            <a:r>
              <a:rPr lang="da-DK" sz="1200" b="1" i="1" dirty="0" err="1">
                <a:solidFill>
                  <a:schemeClr val="bg1"/>
                </a:solidFill>
              </a:rPr>
              <a:t>Dendukuri</a:t>
            </a:r>
            <a:r>
              <a:rPr lang="da-DK" sz="1200" b="1" i="1" dirty="0">
                <a:solidFill>
                  <a:schemeClr val="bg1"/>
                </a:solidFill>
              </a:rPr>
              <a:t> N, </a:t>
            </a:r>
            <a:r>
              <a:rPr lang="da-DK" sz="1200" b="1" i="1" dirty="0" err="1">
                <a:solidFill>
                  <a:schemeClr val="bg1"/>
                </a:solidFill>
              </a:rPr>
              <a:t>Lawn</a:t>
            </a:r>
            <a:r>
              <a:rPr lang="da-DK" sz="1200" b="1" i="1" dirty="0">
                <a:solidFill>
                  <a:schemeClr val="bg1"/>
                </a:solidFill>
              </a:rPr>
              <a:t> SD, </a:t>
            </a:r>
            <a:r>
              <a:rPr lang="da-DK" sz="1200" b="1" i="1" dirty="0" err="1">
                <a:solidFill>
                  <a:schemeClr val="bg1"/>
                </a:solidFill>
              </a:rPr>
              <a:t>Denkinger</a:t>
            </a:r>
            <a:r>
              <a:rPr lang="da-DK" sz="1200" b="1" i="1" dirty="0">
                <a:solidFill>
                  <a:schemeClr val="bg1"/>
                </a:solidFill>
              </a:rPr>
              <a:t> CM, </a:t>
            </a:r>
            <a:r>
              <a:rPr lang="da-DK" sz="1200" b="1" i="1" dirty="0" err="1">
                <a:solidFill>
                  <a:schemeClr val="bg1"/>
                </a:solidFill>
              </a:rPr>
              <a:t>Steingart</a:t>
            </a:r>
            <a:r>
              <a:rPr lang="da-DK" sz="1200" b="1" i="1" dirty="0">
                <a:solidFill>
                  <a:schemeClr val="bg1"/>
                </a:solidFill>
              </a:rPr>
              <a:t> KR. Lateral flow </a:t>
            </a:r>
            <a:r>
              <a:rPr lang="da-DK" sz="1200" b="1" i="1" dirty="0" err="1">
                <a:solidFill>
                  <a:schemeClr val="bg1"/>
                </a:solidFill>
              </a:rPr>
              <a:t>urine</a:t>
            </a:r>
            <a:r>
              <a:rPr lang="da-DK" sz="1200" b="1" i="1" dirty="0">
                <a:solidFill>
                  <a:schemeClr val="bg1"/>
                </a:solidFill>
              </a:rPr>
              <a:t> </a:t>
            </a:r>
            <a:r>
              <a:rPr lang="da-DK" sz="1200" b="1" i="1" dirty="0" err="1">
                <a:solidFill>
                  <a:schemeClr val="bg1"/>
                </a:solidFill>
              </a:rPr>
              <a:t>lipoarabinomannan</a:t>
            </a:r>
            <a:r>
              <a:rPr lang="da-DK" sz="1200" b="1" i="1" dirty="0">
                <a:solidFill>
                  <a:schemeClr val="bg1"/>
                </a:solidFill>
              </a:rPr>
              <a:t> </a:t>
            </a:r>
            <a:r>
              <a:rPr lang="da-DK" sz="1200" b="1" i="1" dirty="0" err="1">
                <a:solidFill>
                  <a:schemeClr val="bg1"/>
                </a:solidFill>
              </a:rPr>
              <a:t>assay</a:t>
            </a:r>
            <a:r>
              <a:rPr lang="da-DK" sz="1200" b="1" i="1" dirty="0">
                <a:solidFill>
                  <a:schemeClr val="bg1"/>
                </a:solidFill>
              </a:rPr>
              <a:t> for </a:t>
            </a:r>
            <a:r>
              <a:rPr lang="da-DK" sz="1200" b="1" i="1" dirty="0" err="1">
                <a:solidFill>
                  <a:schemeClr val="bg1"/>
                </a:solidFill>
              </a:rPr>
              <a:t>detecting</a:t>
            </a:r>
            <a:r>
              <a:rPr lang="da-DK" sz="1200" b="1" i="1" dirty="0">
                <a:solidFill>
                  <a:schemeClr val="bg1"/>
                </a:solidFill>
              </a:rPr>
              <a:t> </a:t>
            </a:r>
            <a:r>
              <a:rPr lang="da-DK" sz="1200" b="1" i="1" dirty="0" err="1">
                <a:solidFill>
                  <a:schemeClr val="bg1"/>
                </a:solidFill>
              </a:rPr>
              <a:t>active</a:t>
            </a:r>
            <a:r>
              <a:rPr lang="da-DK" sz="1200" b="1" i="1" dirty="0">
                <a:solidFill>
                  <a:schemeClr val="bg1"/>
                </a:solidFill>
              </a:rPr>
              <a:t> </a:t>
            </a:r>
            <a:r>
              <a:rPr lang="da-DK" sz="1200" b="1" i="1" dirty="0" err="1">
                <a:solidFill>
                  <a:schemeClr val="bg1"/>
                </a:solidFill>
              </a:rPr>
              <a:t>tuberculosis</a:t>
            </a:r>
            <a:r>
              <a:rPr lang="da-DK" sz="1200" b="1" i="1" dirty="0">
                <a:solidFill>
                  <a:schemeClr val="bg1"/>
                </a:solidFill>
              </a:rPr>
              <a:t> in </a:t>
            </a:r>
            <a:r>
              <a:rPr lang="da-DK" sz="1200" b="1" i="1" dirty="0" err="1">
                <a:solidFill>
                  <a:schemeClr val="bg1"/>
                </a:solidFill>
              </a:rPr>
              <a:t>HIV-positive</a:t>
            </a:r>
            <a:r>
              <a:rPr lang="da-DK" sz="1200" b="1" i="1" dirty="0">
                <a:solidFill>
                  <a:schemeClr val="bg1"/>
                </a:solidFill>
              </a:rPr>
              <a:t> </a:t>
            </a:r>
            <a:r>
              <a:rPr lang="da-DK" sz="1200" b="1" i="1" dirty="0" err="1">
                <a:solidFill>
                  <a:schemeClr val="bg1"/>
                </a:solidFill>
              </a:rPr>
              <a:t>adults</a:t>
            </a:r>
            <a:r>
              <a:rPr lang="da-DK" sz="1200" b="1" i="1" dirty="0">
                <a:solidFill>
                  <a:schemeClr val="bg1"/>
                </a:solidFill>
              </a:rPr>
              <a:t>. Cochrane Database of </a:t>
            </a:r>
            <a:r>
              <a:rPr lang="da-DK" sz="1200" b="1" i="1" dirty="0" err="1">
                <a:solidFill>
                  <a:schemeClr val="bg1"/>
                </a:solidFill>
              </a:rPr>
              <a:t>Systematic</a:t>
            </a:r>
            <a:r>
              <a:rPr lang="da-DK" sz="1200" b="1" i="1" dirty="0">
                <a:solidFill>
                  <a:schemeClr val="bg1"/>
                </a:solidFill>
              </a:rPr>
              <a:t> Reviews 2016, Issue 5. Art. No.: CD011420. DOI: 10.1002/14651858.CD011420.pub2. </a:t>
            </a:r>
          </a:p>
          <a:p>
            <a:endParaRPr lang="da-DK" dirty="0"/>
          </a:p>
        </p:txBody>
      </p:sp>
      <p:pic>
        <p:nvPicPr>
          <p:cNvPr id="6" name="Billed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73185" y="389089"/>
            <a:ext cx="869115" cy="795050"/>
          </a:xfrm>
          <a:prstGeom prst="rect">
            <a:avLst/>
          </a:prstGeom>
        </p:spPr>
      </p:pic>
    </p:spTree>
    <p:extLst>
      <p:ext uri="{BB962C8B-B14F-4D97-AF65-F5344CB8AC3E}">
        <p14:creationId xmlns:p14="http://schemas.microsoft.com/office/powerpoint/2010/main" val="3569257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felt 3"/>
          <p:cNvSpPr txBox="1"/>
          <p:nvPr/>
        </p:nvSpPr>
        <p:spPr>
          <a:xfrm>
            <a:off x="504825" y="2133600"/>
            <a:ext cx="10687050" cy="3693319"/>
          </a:xfrm>
          <a:prstGeom prst="rect">
            <a:avLst/>
          </a:prstGeom>
          <a:noFill/>
        </p:spPr>
        <p:txBody>
          <a:bodyPr wrap="square" rtlCol="0">
            <a:spAutoFit/>
          </a:bodyPr>
          <a:lstStyle/>
          <a:p>
            <a:r>
              <a:rPr lang="en-US" sz="2400" b="1" dirty="0">
                <a:solidFill>
                  <a:schemeClr val="bg1"/>
                </a:solidFill>
              </a:rPr>
              <a:t>To compare the diagnostic accuracy of LF-LAM and existing tests, </a:t>
            </a:r>
          </a:p>
          <a:p>
            <a:r>
              <a:rPr lang="en-US" sz="2400" b="1" dirty="0">
                <a:solidFill>
                  <a:schemeClr val="bg1"/>
                </a:solidFill>
              </a:rPr>
              <a:t>sputum smear microscopy or sputum </a:t>
            </a:r>
            <a:r>
              <a:rPr lang="en-US" sz="2400" b="1" dirty="0" err="1">
                <a:solidFill>
                  <a:schemeClr val="bg1"/>
                </a:solidFill>
              </a:rPr>
              <a:t>Xpert</a:t>
            </a:r>
            <a:r>
              <a:rPr lang="en-US" sz="2400" b="1" dirty="0">
                <a:solidFill>
                  <a:schemeClr val="bg1"/>
                </a:solidFill>
              </a:rPr>
              <a:t>® MTB/RIF, as well as </a:t>
            </a:r>
          </a:p>
          <a:p>
            <a:r>
              <a:rPr lang="en-US" sz="2400" b="1" dirty="0">
                <a:solidFill>
                  <a:schemeClr val="bg1"/>
                </a:solidFill>
              </a:rPr>
              <a:t>determine the diagnostic accuracy of LF-LAM when added to existing tests.</a:t>
            </a:r>
          </a:p>
          <a:p>
            <a:endParaRPr lang="en-US" sz="2400" b="1" dirty="0">
              <a:solidFill>
                <a:schemeClr val="bg1"/>
              </a:solidFill>
            </a:endParaRPr>
          </a:p>
          <a:p>
            <a:endParaRPr lang="en-US" sz="2400" b="1" dirty="0">
              <a:solidFill>
                <a:schemeClr val="bg1"/>
              </a:solidFill>
            </a:endParaRPr>
          </a:p>
          <a:p>
            <a:r>
              <a:rPr lang="en-US" sz="2400" b="1" dirty="0">
                <a:solidFill>
                  <a:schemeClr val="bg1"/>
                </a:solidFill>
              </a:rPr>
              <a:t>To investigate heterogeneity of test accuracy in the included studies. </a:t>
            </a:r>
          </a:p>
          <a:p>
            <a:r>
              <a:rPr lang="en-US" sz="2400" b="1" dirty="0">
                <a:solidFill>
                  <a:schemeClr val="bg1"/>
                </a:solidFill>
              </a:rPr>
              <a:t>Possible sources of heterogeneity include CD4 count and clinical setting (inpatient versus outpatient setting).</a:t>
            </a:r>
          </a:p>
          <a:p>
            <a:endParaRPr lang="da-DK" dirty="0"/>
          </a:p>
        </p:txBody>
      </p:sp>
      <p:sp>
        <p:nvSpPr>
          <p:cNvPr id="5" name="Tekstfelt 4"/>
          <p:cNvSpPr txBox="1"/>
          <p:nvPr/>
        </p:nvSpPr>
        <p:spPr>
          <a:xfrm>
            <a:off x="504825" y="809625"/>
            <a:ext cx="5056192" cy="923330"/>
          </a:xfrm>
          <a:prstGeom prst="rect">
            <a:avLst/>
          </a:prstGeom>
          <a:noFill/>
        </p:spPr>
        <p:txBody>
          <a:bodyPr wrap="none" rtlCol="0">
            <a:spAutoFit/>
          </a:bodyPr>
          <a:lstStyle/>
          <a:p>
            <a:r>
              <a:rPr lang="da-DK" sz="3600" b="1" dirty="0" err="1">
                <a:solidFill>
                  <a:schemeClr val="bg1"/>
                </a:solidFill>
              </a:rPr>
              <a:t>Secondary</a:t>
            </a:r>
            <a:r>
              <a:rPr lang="da-DK" sz="3600" b="1" dirty="0">
                <a:solidFill>
                  <a:schemeClr val="bg1"/>
                </a:solidFill>
              </a:rPr>
              <a:t> o</a:t>
            </a:r>
            <a:r>
              <a:rPr lang="en-US" sz="3600" b="1" dirty="0" err="1">
                <a:solidFill>
                  <a:schemeClr val="bg1"/>
                </a:solidFill>
              </a:rPr>
              <a:t>bjectives</a:t>
            </a:r>
            <a:endParaRPr lang="en-US" sz="3600" b="1" dirty="0">
              <a:solidFill>
                <a:schemeClr val="bg1"/>
              </a:solidFill>
            </a:endParaRPr>
          </a:p>
          <a:p>
            <a:endParaRPr lang="da-DK" dirty="0"/>
          </a:p>
        </p:txBody>
      </p:sp>
      <p:pic>
        <p:nvPicPr>
          <p:cNvPr id="6" name="Billed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1776" y="425972"/>
            <a:ext cx="869115" cy="795050"/>
          </a:xfrm>
          <a:prstGeom prst="rect">
            <a:avLst/>
          </a:prstGeom>
        </p:spPr>
      </p:pic>
    </p:spTree>
    <p:extLst>
      <p:ext uri="{BB962C8B-B14F-4D97-AF65-F5344CB8AC3E}">
        <p14:creationId xmlns:p14="http://schemas.microsoft.com/office/powerpoint/2010/main" val="2278897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6608" y="804231"/>
            <a:ext cx="11375230" cy="5786199"/>
          </a:xfrm>
          <a:prstGeom prst="rect">
            <a:avLst/>
          </a:prstGeom>
          <a:noFill/>
        </p:spPr>
        <p:txBody>
          <a:bodyPr wrap="none" rtlCol="0">
            <a:spAutoFit/>
          </a:bodyPr>
          <a:lstStyle/>
          <a:p>
            <a:r>
              <a:rPr lang="en-US" sz="3200" dirty="0">
                <a:solidFill>
                  <a:schemeClr val="accent1"/>
                </a:solidFill>
              </a:rPr>
              <a:t>Index test(s)</a:t>
            </a:r>
          </a:p>
          <a:p>
            <a:r>
              <a:rPr lang="en-US" sz="3200" dirty="0">
                <a:solidFill>
                  <a:schemeClr val="accent1"/>
                </a:solidFill>
              </a:rPr>
              <a:t>The lateral flow urine lipoarabinomannan assay (LF-LAM)</a:t>
            </a:r>
          </a:p>
          <a:p>
            <a:r>
              <a:rPr lang="en-US" sz="3200" dirty="0">
                <a:solidFill>
                  <a:schemeClr val="accent1"/>
                </a:solidFill>
              </a:rPr>
              <a:t>is a commercially available point-of-care test for active </a:t>
            </a:r>
          </a:p>
          <a:p>
            <a:r>
              <a:rPr lang="en-US" sz="3200" dirty="0">
                <a:solidFill>
                  <a:schemeClr val="accent1"/>
                </a:solidFill>
              </a:rPr>
              <a:t>TB (</a:t>
            </a:r>
            <a:r>
              <a:rPr lang="en-US" sz="3200" dirty="0" err="1">
                <a:solidFill>
                  <a:schemeClr val="accent1"/>
                </a:solidFill>
              </a:rPr>
              <a:t>Alere</a:t>
            </a:r>
            <a:r>
              <a:rPr lang="en-US" sz="3200" dirty="0">
                <a:solidFill>
                  <a:schemeClr val="accent1"/>
                </a:solidFill>
              </a:rPr>
              <a:t> </a:t>
            </a:r>
            <a:r>
              <a:rPr lang="en-US" sz="3200" dirty="0" err="1">
                <a:solidFill>
                  <a:schemeClr val="accent1"/>
                </a:solidFill>
              </a:rPr>
              <a:t>Determine</a:t>
            </a:r>
            <a:r>
              <a:rPr lang="en-US" sz="3200" baseline="30000" dirty="0" err="1">
                <a:solidFill>
                  <a:schemeClr val="accent1"/>
                </a:solidFill>
              </a:rPr>
              <a:t>TM</a:t>
            </a:r>
            <a:r>
              <a:rPr lang="en-US" sz="3200" dirty="0">
                <a:solidFill>
                  <a:schemeClr val="accent1"/>
                </a:solidFill>
              </a:rPr>
              <a:t> TB LAM Ag, </a:t>
            </a:r>
            <a:r>
              <a:rPr lang="en-US" sz="3200" dirty="0" err="1">
                <a:solidFill>
                  <a:schemeClr val="accent1"/>
                </a:solidFill>
              </a:rPr>
              <a:t>Alere</a:t>
            </a:r>
            <a:r>
              <a:rPr lang="en-US" sz="3200" dirty="0">
                <a:solidFill>
                  <a:schemeClr val="accent1"/>
                </a:solidFill>
              </a:rPr>
              <a:t> Inc, Waltham, </a:t>
            </a:r>
          </a:p>
          <a:p>
            <a:r>
              <a:rPr lang="en-US" sz="3200" dirty="0">
                <a:solidFill>
                  <a:schemeClr val="accent1"/>
                </a:solidFill>
              </a:rPr>
              <a:t>MA, USA). </a:t>
            </a:r>
          </a:p>
          <a:p>
            <a:endParaRPr lang="en-US" sz="3200" dirty="0">
              <a:solidFill>
                <a:schemeClr val="accent1"/>
              </a:solidFill>
            </a:endParaRPr>
          </a:p>
          <a:p>
            <a:r>
              <a:rPr lang="en-US" sz="3200" dirty="0">
                <a:solidFill>
                  <a:schemeClr val="accent1"/>
                </a:solidFill>
              </a:rPr>
              <a:t>The test detects lipoarabinomannan (LAM), </a:t>
            </a:r>
          </a:p>
          <a:p>
            <a:r>
              <a:rPr lang="en-US" sz="3200" dirty="0">
                <a:solidFill>
                  <a:schemeClr val="accent1"/>
                </a:solidFill>
              </a:rPr>
              <a:t>a lipopolysaccharide present in mycobacterial </a:t>
            </a:r>
          </a:p>
          <a:p>
            <a:r>
              <a:rPr lang="en-US" sz="3200" dirty="0">
                <a:solidFill>
                  <a:schemeClr val="accent1"/>
                </a:solidFill>
              </a:rPr>
              <a:t>cell walls, which is released from ….. and</a:t>
            </a:r>
          </a:p>
          <a:p>
            <a:r>
              <a:rPr lang="en-US" sz="3200" dirty="0">
                <a:solidFill>
                  <a:schemeClr val="accent1"/>
                </a:solidFill>
              </a:rPr>
              <a:t>appears to be present only in people with </a:t>
            </a:r>
          </a:p>
          <a:p>
            <a:r>
              <a:rPr lang="en-US" sz="3200" dirty="0">
                <a:solidFill>
                  <a:schemeClr val="accent1"/>
                </a:solidFill>
              </a:rPr>
              <a:t>active TB disease.</a:t>
            </a:r>
          </a:p>
          <a:p>
            <a:endParaRPr lang="da-DK" dirty="0"/>
          </a:p>
        </p:txBody>
      </p:sp>
      <p:pic>
        <p:nvPicPr>
          <p:cNvPr id="3" name="Billed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02723" y="302147"/>
            <a:ext cx="869115" cy="795050"/>
          </a:xfrm>
          <a:prstGeom prst="rect">
            <a:avLst/>
          </a:prstGeom>
        </p:spPr>
      </p:pic>
    </p:spTree>
    <p:extLst>
      <p:ext uri="{BB962C8B-B14F-4D97-AF65-F5344CB8AC3E}">
        <p14:creationId xmlns:p14="http://schemas.microsoft.com/office/powerpoint/2010/main" val="2551575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75421" y="335846"/>
            <a:ext cx="10300771" cy="5816977"/>
          </a:xfrm>
          <a:prstGeom prst="rect">
            <a:avLst/>
          </a:prstGeom>
        </p:spPr>
        <p:txBody>
          <a:bodyPr wrap="square">
            <a:spAutoFit/>
          </a:bodyPr>
          <a:lstStyle/>
          <a:p>
            <a:r>
              <a:rPr lang="en-US" sz="3200" b="1" dirty="0">
                <a:solidFill>
                  <a:schemeClr val="accent1"/>
                </a:solidFill>
              </a:rPr>
              <a:t>Reference standards</a:t>
            </a:r>
          </a:p>
          <a:p>
            <a:r>
              <a:rPr lang="en-US" sz="2000" dirty="0">
                <a:solidFill>
                  <a:schemeClr val="accent1"/>
                </a:solidFill>
              </a:rPr>
              <a:t>We will require studies to diagnose TB using at least one of the following two reference standards.</a:t>
            </a:r>
          </a:p>
          <a:p>
            <a:endParaRPr lang="en-US" sz="2000" dirty="0">
              <a:solidFill>
                <a:schemeClr val="accent1"/>
              </a:solidFill>
            </a:endParaRPr>
          </a:p>
          <a:p>
            <a:pPr>
              <a:buFont typeface="Arial" panose="020B0604020202020204" pitchFamily="34" charset="0"/>
              <a:buChar char="•"/>
            </a:pPr>
            <a:r>
              <a:rPr lang="en-US" sz="2000" dirty="0">
                <a:solidFill>
                  <a:schemeClr val="accent1"/>
                </a:solidFill>
              </a:rPr>
              <a:t>Microbiological reference standard:</a:t>
            </a:r>
          </a:p>
          <a:p>
            <a:pPr marL="742950" lvl="1" indent="-285750">
              <a:buFont typeface="Arial" panose="020B0604020202020204" pitchFamily="34" charset="0"/>
              <a:buChar char="•"/>
            </a:pPr>
            <a:r>
              <a:rPr lang="en-US" sz="2000" dirty="0">
                <a:solidFill>
                  <a:schemeClr val="accent1"/>
                </a:solidFill>
              </a:rPr>
              <a:t>we define 'TB' as a positive </a:t>
            </a:r>
            <a:r>
              <a:rPr lang="en-US" sz="2000" i="1" dirty="0">
                <a:solidFill>
                  <a:schemeClr val="accent1"/>
                </a:solidFill>
              </a:rPr>
              <a:t>M. tuberculosis</a:t>
            </a:r>
            <a:r>
              <a:rPr lang="en-US" sz="2000" dirty="0">
                <a:solidFill>
                  <a:schemeClr val="accent1"/>
                </a:solidFill>
              </a:rPr>
              <a:t> culture or nucleic acid amplification test (NAAT);</a:t>
            </a:r>
          </a:p>
          <a:p>
            <a:pPr marL="742950" lvl="1" indent="-285750">
              <a:buFont typeface="Arial" panose="020B0604020202020204" pitchFamily="34" charset="0"/>
              <a:buChar char="•"/>
            </a:pPr>
            <a:r>
              <a:rPr lang="en-US" sz="2000" dirty="0">
                <a:solidFill>
                  <a:schemeClr val="accent1"/>
                </a:solidFill>
              </a:rPr>
              <a:t>we define 'not TB' as a negative </a:t>
            </a:r>
            <a:r>
              <a:rPr lang="en-US" sz="2000" i="1" dirty="0">
                <a:solidFill>
                  <a:schemeClr val="accent1"/>
                </a:solidFill>
              </a:rPr>
              <a:t>M. tuberculosis</a:t>
            </a:r>
            <a:r>
              <a:rPr lang="en-US" sz="2000" dirty="0">
                <a:solidFill>
                  <a:schemeClr val="accent1"/>
                </a:solidFill>
              </a:rPr>
              <a:t> culture and NAAT (if performed).</a:t>
            </a:r>
          </a:p>
          <a:p>
            <a:pPr marL="742950" lvl="1" indent="-285750">
              <a:buFont typeface="Arial" panose="020B0604020202020204" pitchFamily="34" charset="0"/>
              <a:buChar char="•"/>
            </a:pPr>
            <a:endParaRPr lang="en-US" sz="2000" dirty="0">
              <a:solidFill>
                <a:schemeClr val="accent1"/>
              </a:solidFill>
            </a:endParaRPr>
          </a:p>
          <a:p>
            <a:pPr marL="742950" lvl="1" indent="-285750">
              <a:buFont typeface="Arial" panose="020B0604020202020204" pitchFamily="34" charset="0"/>
              <a:buChar char="•"/>
            </a:pPr>
            <a:endParaRPr lang="en-US" sz="2000" dirty="0">
              <a:solidFill>
                <a:schemeClr val="accent1"/>
              </a:solidFill>
            </a:endParaRPr>
          </a:p>
          <a:p>
            <a:pPr>
              <a:buFont typeface="Arial" panose="020B0604020202020204" pitchFamily="34" charset="0"/>
              <a:buChar char="•"/>
            </a:pPr>
            <a:r>
              <a:rPr lang="en-US" sz="2000" dirty="0">
                <a:solidFill>
                  <a:schemeClr val="accent1"/>
                </a:solidFill>
              </a:rPr>
              <a:t>Composite reference standard that includes </a:t>
            </a:r>
            <a:r>
              <a:rPr lang="en-US" sz="2000" i="1" dirty="0">
                <a:solidFill>
                  <a:schemeClr val="accent1"/>
                </a:solidFill>
              </a:rPr>
              <a:t>M. tuberculosis</a:t>
            </a:r>
            <a:r>
              <a:rPr lang="en-US" sz="2000" dirty="0">
                <a:solidFill>
                  <a:schemeClr val="accent1"/>
                </a:solidFill>
              </a:rPr>
              <a:t> culture together with at least one of the following components: NAAT, smear, or clinical findings:</a:t>
            </a:r>
          </a:p>
          <a:p>
            <a:pPr marL="742950" lvl="1" indent="-285750">
              <a:buFont typeface="Arial" panose="020B0604020202020204" pitchFamily="34" charset="0"/>
              <a:buChar char="•"/>
            </a:pPr>
            <a:r>
              <a:rPr lang="en-US" sz="2000" dirty="0">
                <a:solidFill>
                  <a:schemeClr val="accent1"/>
                </a:solidFill>
              </a:rPr>
              <a:t>we define 'TB' as (1) a positive culture, or (2) a positive NAAT, or (3) a positive smear, or (4) a clinical decision to start TB treatment, and, after at least one month of follow-up, the participant was diagnosed as having TB;</a:t>
            </a:r>
          </a:p>
          <a:p>
            <a:pPr marL="742950" lvl="1" indent="-285750">
              <a:buFont typeface="Arial" panose="020B0604020202020204" pitchFamily="34" charset="0"/>
              <a:buChar char="•"/>
            </a:pPr>
            <a:r>
              <a:rPr lang="en-US" sz="2000" dirty="0">
                <a:solidFill>
                  <a:schemeClr val="accent1"/>
                </a:solidFill>
              </a:rPr>
              <a:t>we define 'not TB' as a negative culture and NAAT (if performed), no TB treatment given, and resolution of signs and symptoms at follow-up.</a:t>
            </a:r>
          </a:p>
        </p:txBody>
      </p:sp>
      <p:pic>
        <p:nvPicPr>
          <p:cNvPr id="3" name="Billed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91776" y="425972"/>
            <a:ext cx="869115" cy="795050"/>
          </a:xfrm>
          <a:prstGeom prst="rect">
            <a:avLst/>
          </a:prstGeom>
        </p:spPr>
      </p:pic>
    </p:spTree>
    <p:extLst>
      <p:ext uri="{BB962C8B-B14F-4D97-AF65-F5344CB8AC3E}">
        <p14:creationId xmlns:p14="http://schemas.microsoft.com/office/powerpoint/2010/main" val="1708483247"/>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1904</TotalTime>
  <Words>1189</Words>
  <Application>Microsoft Office PowerPoint</Application>
  <PresentationFormat>Widescreen</PresentationFormat>
  <Paragraphs>137</Paragraphs>
  <Slides>15</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15</vt:i4>
      </vt:variant>
    </vt:vector>
  </HeadingPairs>
  <TitlesOfParts>
    <vt:vector size="19" baseType="lpstr">
      <vt:lpstr>Arial</vt:lpstr>
      <vt:lpstr>Century Gothic</vt:lpstr>
      <vt:lpstr>Wingdings 3</vt:lpstr>
      <vt:lpstr>Slice</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Lund M, Bjerre TA, Grønbæk H, Mortensen F, Kragh Andersen P. Contrast-enhanced ultrasound compared with computed tomogramphy, magnetic resonance imaging, and positron emission tomography for  diagnosing liver metastases in people with newly diagnosed colorect al cancer. Cochrane Database of Systematic Reviews 2016, Issue 10. Art. No.: CD012388. DOI: 10.1002/14651858.CD012388 </vt:lpstr>
      <vt:lpstr>PowerPoint-præsentation</vt:lpstr>
      <vt:lpstr>PowerPoint-præsentation</vt:lpstr>
      <vt:lpstr>….DATA COLLECTION AND ANALYSIS       STATISTICAL ANALYSIS AND DATA SYNTHESIS E.g., We will create a 2 x 2 table of the diagnostic accuracy of XX plus XX for diagnosing the presence, or the site, or the aetiology (benign versus malignant) of XX. We will report SE, SP, and LR+ and LR- with their 95% CI for each primary study.  We will perform a graphical descriptive analysis of the included studies with forest plots (of SE and SP) and with graphical representation of the studies in the ROC space (plot of SE versus 1 - SP). We will fit the bivariate model and use the results to calculate the pooled estimates of sensitivity and specificity (mean operating point).   If primary studies present non-evaluable results about the index test, we will create a 3 x 2 table of diagnostic accuracy of index test for xx. We will then adopt the intention-to-diagnose approach to build 2 x 2 tables for meta-analyses. According to this approach, we will include non-evaluable results either in the false-negative or false-positive cell of the 2 x 2 table, as appropriate.      </vt:lpstr>
      <vt:lpstr>          ….DATA COLLECTION AND ANALYSIS     INVESTIGATIONS OF HETEROGENEITY  We will investigate heterog.. in a descriptive way (forest plots for various subgroups of studies), as well as in a more formal way, by adding co-variates to the bivariate model.  We consider the following as potential sources of heterogeneity. E.g. - xx technological differences in the xxx - type of reference standard:  -  surgical types: represented by surgical exploration, histopathological findings; and - clinical and other imaging tests: represented by clinical follow-up and xxx  - clinical context (studies with people not undergoing surgery versus studies with people undergoing surgery).  - participants submitted to prior tests xxxx before the index test or reference standard  - type of disease that led to stenosis.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Cochrane systematic REVIEW    of  diagnostic test accuracy (DTA)</dc:title>
  <dc:creator>Dimitrinka Nikolova</dc:creator>
  <cp:lastModifiedBy>Dimitrinka Nikolova</cp:lastModifiedBy>
  <cp:revision>225</cp:revision>
  <dcterms:created xsi:type="dcterms:W3CDTF">2017-03-30T10:38:51Z</dcterms:created>
  <dcterms:modified xsi:type="dcterms:W3CDTF">2017-04-10T11:30:49Z</dcterms:modified>
</cp:coreProperties>
</file>