
<file path=[Content_Types].xml><?xml version="1.0" encoding="utf-8"?>
<Types xmlns="http://schemas.openxmlformats.org/package/2006/content-types"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0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0" algn="l" defTabSz="449262" rtl="0" fontAlgn="auto" latinLnBrk="0" hangingPunct="0">
      <a:lnSpc>
        <a:spcPct val="97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DBDBDB"/>
          </a:solidFill>
        </a:fill>
      </a:tcStyle>
    </a:wholeTbl>
    <a:band2H>
      <a:tcTxStyle/>
      <a:tcStyle>
        <a:tcBdr/>
        <a:fill>
          <a:solidFill>
            <a:srgbClr val="EE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000000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7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Shape 95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52" name="Shape 95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1pPr>
    <a:lvl2pPr indent="228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2pPr>
    <a:lvl3pPr indent="457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3pPr>
    <a:lvl4pPr indent="685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4pPr>
    <a:lvl5pPr indent="9144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5pPr>
    <a:lvl6pPr indent="11430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Shape 12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06" name="Shape 1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SzPct val="100000"/>
              <a:buChar char="•"/>
              <a:defRPr>
                <a:solidFill>
                  <a:srgbClr val="FFFFFF"/>
                </a:solidFill>
              </a:defRPr>
            </a:pPr>
            <a:endParaRPr/>
          </a:p>
          <a:p>
            <a:pPr>
              <a:buSzPct val="100000"/>
              <a:buChar char="•"/>
              <a:defRPr>
                <a:solidFill>
                  <a:srgbClr val="FFFFFF"/>
                </a:solidFill>
              </a:defRPr>
            </a:pPr>
            <a:r>
              <a:t> Select patients for future testing (e.g. US and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-FP)</a:t>
            </a:r>
          </a:p>
          <a:p>
            <a:pPr>
              <a:defRPr>
                <a:solidFill>
                  <a:srgbClr val="FFFFFF"/>
                </a:solidFill>
              </a:defRPr>
            </a:pPr>
            <a:endParaRPr/>
          </a:p>
          <a:p>
            <a:pPr>
              <a:defRPr>
                <a:solidFill>
                  <a:srgbClr val="FFFFFF"/>
                </a:solidFill>
              </a:defRPr>
            </a:pPr>
            <a:endParaRPr/>
          </a:p>
          <a:p>
            <a:pPr>
              <a:buSzPct val="100000"/>
              <a:buChar char="•"/>
            </a:pPr>
            <a:endParaRPr/>
          </a:p>
          <a:p>
            <a:pPr>
              <a:defRPr>
                <a:solidFill>
                  <a:srgbClr val="FFCC00"/>
                </a:solidFill>
              </a:defRPr>
            </a:pPr>
            <a:r>
              <a:t>If positive 		other testing with very </a:t>
            </a:r>
            <a:r>
              <a:rPr u="sng"/>
              <a:t>specific test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>
            <a:spLocks noGrp="1"/>
          </p:cNvSpPr>
          <p:nvPr>
            <p:ph type="title"/>
          </p:nvPr>
        </p:nvSpPr>
        <p:spPr>
          <a:xfrm>
            <a:off x="685800" y="2130563"/>
            <a:ext cx="7772400" cy="1470027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12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0" algn="ctr">
              <a:buClrTx/>
              <a:buSzTx/>
              <a:buFontTx/>
              <a:buNone/>
            </a:lvl2pPr>
            <a:lvl3pPr marL="0" indent="0" algn="ctr">
              <a:buClrTx/>
              <a:buSzTx/>
              <a:buFontTx/>
              <a:buNone/>
            </a:lvl3pPr>
            <a:lvl4pPr marL="0" indent="0" algn="ctr">
              <a:buClrTx/>
              <a:buSzTx/>
              <a:buFontTx/>
              <a:buNone/>
            </a:lvl4pPr>
            <a:lvl5pPr marL="0" indent="0" algn="ctr">
              <a:buClrTx/>
              <a:buSzTx/>
              <a:buFontTx/>
              <a:buNone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olo Test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93" name="Corpo livello uno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4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Titolo Testo"/>
          <p:cNvSpPr>
            <a:spLocks noGrp="1"/>
          </p:cNvSpPr>
          <p:nvPr>
            <p:ph type="title"/>
          </p:nvPr>
        </p:nvSpPr>
        <p:spPr>
          <a:xfrm>
            <a:off x="6509939" y="368455"/>
            <a:ext cx="1939981" cy="5846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902" name="Corpo livello uno…"/>
          <p:cNvSpPr>
            <a:spLocks noGrp="1"/>
          </p:cNvSpPr>
          <p:nvPr>
            <p:ph type="body" idx="1"/>
          </p:nvPr>
        </p:nvSpPr>
        <p:spPr>
          <a:xfrm>
            <a:off x="685692" y="368455"/>
            <a:ext cx="5688726" cy="5846763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0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abella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911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testo e contenuto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919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770" y="1981200"/>
            <a:ext cx="3813649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2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 contenuto 4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928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685770" y="1981200"/>
            <a:ext cx="3813649" cy="2039940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29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Titolo Testo</a:t>
            </a:r>
          </a:p>
        </p:txBody>
      </p:sp>
      <p:sp>
        <p:nvSpPr>
          <p:cNvPr id="937" name="Corpo livello uno…"/>
          <p:cNvSpPr>
            <a:spLocks noGrp="1"/>
          </p:cNvSpPr>
          <p:nvPr>
            <p:ph type="body" idx="1"/>
          </p:nvPr>
        </p:nvSpPr>
        <p:spPr>
          <a:xfrm>
            <a:off x="457204" y="1600206"/>
            <a:ext cx="8229601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 typeface="Arial"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38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22822" y="6404433"/>
            <a:ext cx="263980" cy="2692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bg>
      <p:bgPr>
        <a:solidFill>
          <a:srgbClr val="F4F3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olo Testo"/>
          <p:cNvSpPr>
            <a:spLocks noGrp="1"/>
          </p:cNvSpPr>
          <p:nvPr>
            <p:ph type="title"/>
          </p:nvPr>
        </p:nvSpPr>
        <p:spPr>
          <a:xfrm>
            <a:off x="6511993" y="463690"/>
            <a:ext cx="1941516" cy="5751513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102" name="Corpo livello uno…"/>
          <p:cNvSpPr>
            <a:spLocks noGrp="1"/>
          </p:cNvSpPr>
          <p:nvPr>
            <p:ph type="body" idx="1"/>
          </p:nvPr>
        </p:nvSpPr>
        <p:spPr>
          <a:xfrm>
            <a:off x="685803" y="463690"/>
            <a:ext cx="5673727" cy="5751513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0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olo Test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111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olo Testo"/>
          <p:cNvSpPr>
            <a:spLocks noGrp="1"/>
          </p:cNvSpPr>
          <p:nvPr>
            <p:ph type="title"/>
          </p:nvPr>
        </p:nvSpPr>
        <p:spPr>
          <a:xfrm>
            <a:off x="685800" y="2130575"/>
            <a:ext cx="7772400" cy="1470027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19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20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28" name="Corpo livello uno…"/>
          <p:cNvSpPr>
            <a:spLocks noGrp="1"/>
          </p:cNvSpPr>
          <p:nvPr>
            <p:ph type="body" idx="1"/>
          </p:nvPr>
        </p:nvSpPr>
        <p:spPr>
          <a:xfrm>
            <a:off x="457204" y="1600206"/>
            <a:ext cx="8229601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29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olo Testo"/>
          <p:cNvSpPr>
            <a:spLocks noGrp="1"/>
          </p:cNvSpPr>
          <p:nvPr>
            <p:ph type="title"/>
          </p:nvPr>
        </p:nvSpPr>
        <p:spPr>
          <a:xfrm>
            <a:off x="722312" y="4407051"/>
            <a:ext cx="7772401" cy="1362077"/>
          </a:xfrm>
          <a:prstGeom prst="rect">
            <a:avLst/>
          </a:prstGeom>
        </p:spPr>
        <p:txBody>
          <a:bodyPr lIns="45718" tIns="45718" rIns="45718" bIns="45718" anchor="t"/>
          <a:lstStyle>
            <a:lvl1pPr algn="l" defTabSz="914400">
              <a:lnSpc>
                <a:spcPct val="100000"/>
              </a:lnSpc>
              <a:defRPr sz="4000" b="1" cap="al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37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8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46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90575" indent="-333375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34438" indent="-320038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47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55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56" name="Rettangolo"/>
          <p:cNvSpPr>
            <a:spLocks noGrp="1"/>
          </p:cNvSpPr>
          <p:nvPr>
            <p:ph type="body" sz="quarter" idx="13"/>
          </p:nvPr>
        </p:nvSpPr>
        <p:spPr>
          <a:xfrm>
            <a:off x="4645100" y="1535112"/>
            <a:ext cx="4041777" cy="639764"/>
          </a:xfrm>
          <a:prstGeom prst="rect">
            <a:avLst/>
          </a:prstGeom>
        </p:spPr>
        <p:txBody>
          <a:bodyPr lIns="45718" tIns="45718" rIns="45718" bIns="45718" anchor="b"/>
          <a:lstStyle/>
          <a:p>
            <a:endParaRPr/>
          </a:p>
        </p:txBody>
      </p:sp>
      <p:sp>
        <p:nvSpPr>
          <p:cNvPr id="157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65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itolo Testo"/>
          <p:cNvSpPr>
            <a:spLocks noGrp="1"/>
          </p:cNvSpPr>
          <p:nvPr>
            <p:ph type="title"/>
          </p:nvPr>
        </p:nvSpPr>
        <p:spPr>
          <a:xfrm>
            <a:off x="457276" y="273050"/>
            <a:ext cx="3008315" cy="1162050"/>
          </a:xfrm>
          <a:prstGeom prst="rect">
            <a:avLst/>
          </a:prstGeom>
        </p:spPr>
        <p:txBody>
          <a:bodyPr lIns="45718" tIns="45718" rIns="45718" bIns="45718" anchor="b"/>
          <a:lstStyle>
            <a:lvl1pPr algn="l" defTabSz="914400">
              <a:lnSpc>
                <a:spcPct val="100000"/>
              </a:lnSpc>
              <a:defRPr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80" name="Corpo livello uno…"/>
          <p:cNvSpPr>
            <a:spLocks noGrp="1"/>
          </p:cNvSpPr>
          <p:nvPr>
            <p:ph type="body" idx="1"/>
          </p:nvPr>
        </p:nvSpPr>
        <p:spPr>
          <a:xfrm>
            <a:off x="3575050" y="273202"/>
            <a:ext cx="5111750" cy="585311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81" name="Rettangolo"/>
          <p:cNvSpPr>
            <a:spLocks noGrp="1"/>
          </p:cNvSpPr>
          <p:nvPr>
            <p:ph type="body" sz="half" idx="13"/>
          </p:nvPr>
        </p:nvSpPr>
        <p:spPr>
          <a:xfrm>
            <a:off x="457274" y="1435103"/>
            <a:ext cx="3008317" cy="4691063"/>
          </a:xfrm>
          <a:prstGeom prst="rect">
            <a:avLst/>
          </a:prstGeom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82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itolo Test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lIns="45718" tIns="45718" rIns="45718" bIns="45718" anchor="b"/>
          <a:lstStyle>
            <a:lvl1pPr algn="l" defTabSz="914400">
              <a:lnSpc>
                <a:spcPct val="100000"/>
              </a:lnSpc>
              <a:defRPr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190" name="Immagine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91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92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200" name="Corpo livello uno…"/>
          <p:cNvSpPr>
            <a:spLocks noGrp="1"/>
          </p:cNvSpPr>
          <p:nvPr>
            <p:ph type="body" idx="1"/>
          </p:nvPr>
        </p:nvSpPr>
        <p:spPr>
          <a:xfrm>
            <a:off x="457204" y="1600206"/>
            <a:ext cx="8229601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01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itolo Testo"/>
          <p:cNvSpPr>
            <a:spLocks noGrp="1"/>
          </p:cNvSpPr>
          <p:nvPr>
            <p:ph type="title"/>
          </p:nvPr>
        </p:nvSpPr>
        <p:spPr>
          <a:xfrm>
            <a:off x="6629400" y="274790"/>
            <a:ext cx="2057400" cy="5851527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209" name="Corpo livello uno…"/>
          <p:cNvSpPr>
            <a:spLocks noGrp="1"/>
          </p:cNvSpPr>
          <p:nvPr>
            <p:ph type="body" idx="1"/>
          </p:nvPr>
        </p:nvSpPr>
        <p:spPr>
          <a:xfrm>
            <a:off x="457200" y="274790"/>
            <a:ext cx="6019800" cy="5851527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10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218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19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itolo Testo"/>
          <p:cNvSpPr>
            <a:spLocks noGrp="1"/>
          </p:cNvSpPr>
          <p:nvPr>
            <p:ph type="title"/>
          </p:nvPr>
        </p:nvSpPr>
        <p:spPr>
          <a:xfrm>
            <a:off x="685692" y="2130672"/>
            <a:ext cx="7772615" cy="1470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227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387" y="3886200"/>
            <a:ext cx="6401226" cy="17526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1pPr>
            <a:lvl2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2pPr>
            <a:lvl3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3pPr>
            <a:lvl4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4pPr>
            <a:lvl5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8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itolo Testo"/>
          <p:cNvSpPr>
            <a:spLocks noGrp="1"/>
          </p:cNvSpPr>
          <p:nvPr>
            <p:ph type="title"/>
          </p:nvPr>
        </p:nvSpPr>
        <p:spPr>
          <a:xfrm>
            <a:off x="685870" y="368300"/>
            <a:ext cx="7764465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236" name="Corpo livello uno…"/>
          <p:cNvSpPr>
            <a:spLocks noGrp="1"/>
          </p:cNvSpPr>
          <p:nvPr>
            <p:ph type="body" idx="1"/>
          </p:nvPr>
        </p:nvSpPr>
        <p:spPr>
          <a:xfrm>
            <a:off x="685870" y="1981200"/>
            <a:ext cx="7764465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37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itolo Testo"/>
          <p:cNvSpPr>
            <a:spLocks noGrp="1"/>
          </p:cNvSpPr>
          <p:nvPr>
            <p:ph type="title"/>
          </p:nvPr>
        </p:nvSpPr>
        <p:spPr>
          <a:xfrm>
            <a:off x="722376" y="4407146"/>
            <a:ext cx="7772614" cy="136207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t>Titolo Testo</a:t>
            </a:r>
          </a:p>
        </p:txBody>
      </p:sp>
      <p:sp>
        <p:nvSpPr>
          <p:cNvPr id="245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76" y="2906713"/>
            <a:ext cx="7772614" cy="1500189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46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itolo Testo"/>
          <p:cNvSpPr>
            <a:spLocks noGrp="1"/>
          </p:cNvSpPr>
          <p:nvPr>
            <p:ph type="title"/>
          </p:nvPr>
        </p:nvSpPr>
        <p:spPr>
          <a:xfrm>
            <a:off x="685870" y="368300"/>
            <a:ext cx="7764465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254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818" y="1981200"/>
            <a:ext cx="3813646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sz="2800" b="1">
                <a:solidFill>
                  <a:srgbClr val="FFFF66"/>
                </a:solidFill>
              </a:defRPr>
            </a:lvl1pPr>
            <a:lvl2pPr marL="781315" indent="-324115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2pPr>
            <a:lvl3pPr marL="1234438" indent="-320038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3pPr>
            <a:lvl4pPr marL="1727200" indent="-355600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4pPr>
            <a:lvl5pPr marL="2184400" indent="-355600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5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itolo Testo"/>
          <p:cNvSpPr>
            <a:spLocks noGrp="1"/>
          </p:cNvSpPr>
          <p:nvPr>
            <p:ph type="title"/>
          </p:nvPr>
        </p:nvSpPr>
        <p:spPr>
          <a:xfrm>
            <a:off x="457128" y="274638"/>
            <a:ext cx="8229744" cy="11430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263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131" y="1535112"/>
            <a:ext cx="4040798" cy="63976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64" name="Rettangolo"/>
          <p:cNvSpPr>
            <a:spLocks noGrp="1"/>
          </p:cNvSpPr>
          <p:nvPr>
            <p:ph type="body" sz="quarter" idx="13"/>
          </p:nvPr>
        </p:nvSpPr>
        <p:spPr>
          <a:xfrm>
            <a:off x="4644661" y="1535112"/>
            <a:ext cx="4042210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26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>
            <a:spLocks noGrp="1"/>
          </p:cNvSpPr>
          <p:nvPr>
            <p:ph type="title"/>
          </p:nvPr>
        </p:nvSpPr>
        <p:spPr>
          <a:xfrm>
            <a:off x="722312" y="4407039"/>
            <a:ext cx="7772401" cy="136207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0">
              <a:buClrTx/>
              <a:buSzTx/>
              <a:buFontTx/>
              <a:buNone/>
              <a:defRPr sz="2000"/>
            </a:lvl2pPr>
            <a:lvl3pPr marL="0" indent="0">
              <a:buClrTx/>
              <a:buSzTx/>
              <a:buFontTx/>
              <a:buNone/>
              <a:defRPr sz="2000"/>
            </a:lvl3pPr>
            <a:lvl4pPr marL="0" indent="0">
              <a:buClrTx/>
              <a:buSzTx/>
              <a:buFontTx/>
              <a:buNone/>
              <a:defRPr sz="2000"/>
            </a:lvl4pPr>
            <a:lvl5pPr marL="0" indent="0">
              <a:buClrTx/>
              <a:buSzTx/>
              <a:buFontTx/>
              <a:buNone/>
              <a:defRPr sz="20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Titolo Testo"/>
          <p:cNvSpPr>
            <a:spLocks noGrp="1"/>
          </p:cNvSpPr>
          <p:nvPr>
            <p:ph type="title"/>
          </p:nvPr>
        </p:nvSpPr>
        <p:spPr>
          <a:xfrm>
            <a:off x="685870" y="368300"/>
            <a:ext cx="7764465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27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itolo Testo"/>
          <p:cNvSpPr>
            <a:spLocks noGrp="1"/>
          </p:cNvSpPr>
          <p:nvPr>
            <p:ph type="title"/>
          </p:nvPr>
        </p:nvSpPr>
        <p:spPr>
          <a:xfrm>
            <a:off x="457251" y="273050"/>
            <a:ext cx="3008027" cy="116205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288" name="Corpo livello uno…"/>
          <p:cNvSpPr>
            <a:spLocks noGrp="1"/>
          </p:cNvSpPr>
          <p:nvPr>
            <p:ph type="body" idx="1"/>
          </p:nvPr>
        </p:nvSpPr>
        <p:spPr>
          <a:xfrm>
            <a:off x="3575327" y="273297"/>
            <a:ext cx="5111668" cy="5853113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89" name="Rettangolo"/>
          <p:cNvSpPr>
            <a:spLocks noGrp="1"/>
          </p:cNvSpPr>
          <p:nvPr>
            <p:ph type="body" sz="half" idx="13"/>
          </p:nvPr>
        </p:nvSpPr>
        <p:spPr>
          <a:xfrm>
            <a:off x="457250" y="1435103"/>
            <a:ext cx="3008029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Titolo Testo"/>
          <p:cNvSpPr>
            <a:spLocks noGrp="1"/>
          </p:cNvSpPr>
          <p:nvPr>
            <p:ph type="title"/>
          </p:nvPr>
        </p:nvSpPr>
        <p:spPr>
          <a:xfrm>
            <a:off x="1791957" y="4800600"/>
            <a:ext cx="5486966" cy="566738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298" name="Immagine"/>
          <p:cNvSpPr>
            <a:spLocks noGrp="1"/>
          </p:cNvSpPr>
          <p:nvPr>
            <p:ph type="pic" sz="half" idx="13"/>
          </p:nvPr>
        </p:nvSpPr>
        <p:spPr>
          <a:xfrm>
            <a:off x="1791957" y="612775"/>
            <a:ext cx="5486966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99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1957" y="5367337"/>
            <a:ext cx="5486966" cy="8048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0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Titolo Testo"/>
          <p:cNvSpPr>
            <a:spLocks noGrp="1"/>
          </p:cNvSpPr>
          <p:nvPr>
            <p:ph type="title"/>
          </p:nvPr>
        </p:nvSpPr>
        <p:spPr>
          <a:xfrm>
            <a:off x="685870" y="368300"/>
            <a:ext cx="7764465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308" name="Corpo livello uno…"/>
          <p:cNvSpPr>
            <a:spLocks noGrp="1"/>
          </p:cNvSpPr>
          <p:nvPr>
            <p:ph type="body" idx="1"/>
          </p:nvPr>
        </p:nvSpPr>
        <p:spPr>
          <a:xfrm>
            <a:off x="685870" y="1981200"/>
            <a:ext cx="7764465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09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itolo Testo"/>
          <p:cNvSpPr>
            <a:spLocks noGrp="1"/>
          </p:cNvSpPr>
          <p:nvPr>
            <p:ph type="title"/>
          </p:nvPr>
        </p:nvSpPr>
        <p:spPr>
          <a:xfrm>
            <a:off x="6509984" y="368547"/>
            <a:ext cx="1939981" cy="5846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317" name="Corpo livello uno…"/>
          <p:cNvSpPr>
            <a:spLocks noGrp="1"/>
          </p:cNvSpPr>
          <p:nvPr>
            <p:ph type="body" idx="1"/>
          </p:nvPr>
        </p:nvSpPr>
        <p:spPr>
          <a:xfrm>
            <a:off x="685692" y="368547"/>
            <a:ext cx="5688726" cy="5846763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8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326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334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818" y="1981200"/>
            <a:ext cx="3813646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3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343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685818" y="1981200"/>
            <a:ext cx="3813646" cy="2039940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44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Titolo Testo"/>
          <p:cNvSpPr>
            <a:spLocks noGrp="1"/>
          </p:cNvSpPr>
          <p:nvPr>
            <p:ph type="title"/>
          </p:nvPr>
        </p:nvSpPr>
        <p:spPr>
          <a:xfrm>
            <a:off x="685800" y="2130563"/>
            <a:ext cx="7772400" cy="1470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352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ClrTx/>
              <a:buSzTx/>
              <a:buFontTx/>
              <a:buNone/>
            </a:lvl1pPr>
            <a:lvl2pPr marL="0" indent="0" algn="ctr">
              <a:lnSpc>
                <a:spcPct val="100000"/>
              </a:lnSpc>
              <a:buClrTx/>
              <a:buSzTx/>
              <a:buFontTx/>
              <a:buNone/>
            </a:lvl2pPr>
            <a:lvl3pPr marL="0" indent="0" algn="ctr">
              <a:lnSpc>
                <a:spcPct val="100000"/>
              </a:lnSpc>
              <a:buClrTx/>
              <a:buSzTx/>
              <a:buFontTx/>
              <a:buNone/>
            </a:lvl3pPr>
            <a:lvl4pPr marL="0" indent="0" algn="ctr">
              <a:lnSpc>
                <a:spcPct val="100000"/>
              </a:lnSpc>
              <a:buClrTx/>
              <a:buSzTx/>
              <a:buFontTx/>
              <a:buNone/>
            </a:lvl4pPr>
            <a:lvl5pPr marL="0" indent="0" algn="ctr">
              <a:lnSpc>
                <a:spcPct val="100000"/>
              </a:lnSpc>
              <a:buClrTx/>
              <a:buSzTx/>
              <a:buFontTx/>
              <a:buNone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5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870" y="1981200"/>
            <a:ext cx="3806827" cy="423386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785018" indent="-327818">
              <a:defRPr sz="2800"/>
            </a:lvl2pPr>
            <a:lvl3pPr marL="1234438" indent="-320038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Titolo Testo"/>
          <p:cNvSpPr>
            <a:spLocks noGrp="1"/>
          </p:cNvSpPr>
          <p:nvPr>
            <p:ph type="title"/>
          </p:nvPr>
        </p:nvSpPr>
        <p:spPr>
          <a:xfrm>
            <a:off x="685870" y="479565"/>
            <a:ext cx="7769226" cy="1401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361" name="Corpo livello uno…"/>
          <p:cNvSpPr>
            <a:spLocks noGrp="1"/>
          </p:cNvSpPr>
          <p:nvPr>
            <p:ph type="body" idx="1"/>
          </p:nvPr>
        </p:nvSpPr>
        <p:spPr>
          <a:xfrm>
            <a:off x="685870" y="1981200"/>
            <a:ext cx="7769226" cy="4233866"/>
          </a:xfrm>
          <a:prstGeom prst="rect">
            <a:avLst/>
          </a:prstGeom>
        </p:spPr>
        <p:txBody>
          <a:bodyPr/>
          <a:lstStyle>
            <a:lvl1pPr marL="339725" indent="-339725">
              <a:lnSpc>
                <a:spcPct val="100000"/>
              </a:lnSpc>
            </a:lvl1pPr>
            <a:lvl2pPr marL="780142" indent="-322942">
              <a:lnSpc>
                <a:spcPct val="100000"/>
              </a:lnSpc>
            </a:lvl2pPr>
            <a:lvl3pPr>
              <a:lnSpc>
                <a:spcPct val="100000"/>
              </a:lnSpc>
            </a:lvl3pPr>
            <a:lvl4pPr>
              <a:lnSpc>
                <a:spcPct val="100000"/>
              </a:lnSpc>
            </a:lvl4pPr>
            <a:lvl5pPr>
              <a:lnSpc>
                <a:spcPct val="100000"/>
              </a:lnSpc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62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Titolo Testo"/>
          <p:cNvSpPr>
            <a:spLocks noGrp="1"/>
          </p:cNvSpPr>
          <p:nvPr>
            <p:ph type="title"/>
          </p:nvPr>
        </p:nvSpPr>
        <p:spPr>
          <a:xfrm>
            <a:off x="722312" y="4407039"/>
            <a:ext cx="7772401" cy="136207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t>Titolo Testo</a:t>
            </a:r>
          </a:p>
        </p:txBody>
      </p:sp>
      <p:sp>
        <p:nvSpPr>
          <p:cNvPr id="370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000"/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000"/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000"/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000"/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0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71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Titolo Testo"/>
          <p:cNvSpPr>
            <a:spLocks noGrp="1"/>
          </p:cNvSpPr>
          <p:nvPr>
            <p:ph type="title"/>
          </p:nvPr>
        </p:nvSpPr>
        <p:spPr>
          <a:xfrm>
            <a:off x="685870" y="479565"/>
            <a:ext cx="7769226" cy="1401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379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803" y="1981200"/>
            <a:ext cx="3808413" cy="4233866"/>
          </a:xfrm>
          <a:prstGeom prst="rect">
            <a:avLst/>
          </a:prstGeom>
        </p:spPr>
        <p:txBody>
          <a:bodyPr/>
          <a:lstStyle>
            <a:lvl1pPr marL="339725" indent="-339725">
              <a:lnSpc>
                <a:spcPct val="100000"/>
              </a:lnSpc>
              <a:defRPr sz="2800"/>
            </a:lvl1pPr>
            <a:lvl2pPr marL="786869" indent="-329669">
              <a:lnSpc>
                <a:spcPct val="100000"/>
              </a:lnSpc>
              <a:defRPr sz="2800"/>
            </a:lvl2pPr>
            <a:lvl3pPr marL="1234438" indent="-320038">
              <a:lnSpc>
                <a:spcPct val="100000"/>
              </a:lnSpc>
              <a:defRPr sz="2800"/>
            </a:lvl3pPr>
            <a:lvl4pPr marL="1727200" indent="-355600">
              <a:lnSpc>
                <a:spcPct val="100000"/>
              </a:lnSpc>
              <a:defRPr sz="2800"/>
            </a:lvl4pPr>
            <a:lvl5pPr marL="2184400" indent="-355600">
              <a:lnSpc>
                <a:spcPct val="100000"/>
              </a:lnSpc>
              <a:defRPr sz="28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8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388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400" b="1"/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400" b="1"/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400" b="1"/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400" b="1"/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89" name="Rettangolo"/>
          <p:cNvSpPr>
            <a:spLocks noGrp="1"/>
          </p:cNvSpPr>
          <p:nvPr>
            <p:ph type="body" sz="quarter" idx="13"/>
          </p:nvPr>
        </p:nvSpPr>
        <p:spPr>
          <a:xfrm>
            <a:off x="4645095" y="1535112"/>
            <a:ext cx="4041777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39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Titolo Testo"/>
          <p:cNvSpPr>
            <a:spLocks noGrp="1"/>
          </p:cNvSpPr>
          <p:nvPr>
            <p:ph type="title"/>
          </p:nvPr>
        </p:nvSpPr>
        <p:spPr>
          <a:xfrm>
            <a:off x="685870" y="479565"/>
            <a:ext cx="7769226" cy="1401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398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Titolo Testo"/>
          <p:cNvSpPr>
            <a:spLocks noGrp="1"/>
          </p:cNvSpPr>
          <p:nvPr>
            <p:ph type="title"/>
          </p:nvPr>
        </p:nvSpPr>
        <p:spPr>
          <a:xfrm>
            <a:off x="45727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413" name="Corpo livello uno…"/>
          <p:cNvSpPr>
            <a:spLocks noGrp="1"/>
          </p:cNvSpPr>
          <p:nvPr>
            <p:ph type="body" idx="1"/>
          </p:nvPr>
        </p:nvSpPr>
        <p:spPr>
          <a:xfrm>
            <a:off x="3575050" y="273190"/>
            <a:ext cx="5111750" cy="5853113"/>
          </a:xfrm>
          <a:prstGeom prst="rect">
            <a:avLst/>
          </a:prstGeom>
        </p:spPr>
        <p:txBody>
          <a:bodyPr/>
          <a:lstStyle>
            <a:lvl1pPr marL="339725" indent="-339725">
              <a:lnSpc>
                <a:spcPct val="100000"/>
              </a:lnSpc>
            </a:lvl1pPr>
            <a:lvl2pPr marL="780142" indent="-322942">
              <a:lnSpc>
                <a:spcPct val="100000"/>
              </a:lnSpc>
            </a:lvl2pPr>
            <a:lvl3pPr>
              <a:lnSpc>
                <a:spcPct val="100000"/>
              </a:lnSpc>
            </a:lvl3pPr>
            <a:lvl4pPr>
              <a:lnSpc>
                <a:spcPct val="100000"/>
              </a:lnSpc>
            </a:lvl4pPr>
            <a:lvl5pPr>
              <a:lnSpc>
                <a:spcPct val="100000"/>
              </a:lnSpc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14" name="Rettangolo"/>
          <p:cNvSpPr>
            <a:spLocks noGrp="1"/>
          </p:cNvSpPr>
          <p:nvPr>
            <p:ph type="body" sz="half" idx="13"/>
          </p:nvPr>
        </p:nvSpPr>
        <p:spPr>
          <a:xfrm>
            <a:off x="457268" y="1435103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1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Titolo Test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423" name="Immagine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24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1400"/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1400"/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1400"/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1400"/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1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2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Titolo Testo"/>
          <p:cNvSpPr>
            <a:spLocks noGrp="1"/>
          </p:cNvSpPr>
          <p:nvPr>
            <p:ph type="title"/>
          </p:nvPr>
        </p:nvSpPr>
        <p:spPr>
          <a:xfrm>
            <a:off x="685870" y="479565"/>
            <a:ext cx="7769226" cy="1401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433" name="Corpo livello uno…"/>
          <p:cNvSpPr>
            <a:spLocks noGrp="1"/>
          </p:cNvSpPr>
          <p:nvPr>
            <p:ph type="body" idx="1"/>
          </p:nvPr>
        </p:nvSpPr>
        <p:spPr>
          <a:xfrm>
            <a:off x="685870" y="1981200"/>
            <a:ext cx="7769226" cy="4233866"/>
          </a:xfrm>
          <a:prstGeom prst="rect">
            <a:avLst/>
          </a:prstGeom>
        </p:spPr>
        <p:txBody>
          <a:bodyPr/>
          <a:lstStyle>
            <a:lvl1pPr marL="339725" indent="-339725">
              <a:lnSpc>
                <a:spcPct val="100000"/>
              </a:lnSpc>
            </a:lvl1pPr>
            <a:lvl2pPr marL="780142" indent="-322942">
              <a:lnSpc>
                <a:spcPct val="100000"/>
              </a:lnSpc>
            </a:lvl2pPr>
            <a:lvl3pPr>
              <a:lnSpc>
                <a:spcPct val="100000"/>
              </a:lnSpc>
            </a:lvl3pPr>
            <a:lvl4pPr>
              <a:lnSpc>
                <a:spcPct val="100000"/>
              </a:lnSpc>
            </a:lvl4pPr>
            <a:lvl5pPr>
              <a:lnSpc>
                <a:spcPct val="100000"/>
              </a:lnSpc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34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Titolo Testo"/>
          <p:cNvSpPr>
            <a:spLocks noGrp="1"/>
          </p:cNvSpPr>
          <p:nvPr>
            <p:ph type="title"/>
          </p:nvPr>
        </p:nvSpPr>
        <p:spPr>
          <a:xfrm>
            <a:off x="6513513" y="479425"/>
            <a:ext cx="1941514" cy="573563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442" name="Corpo livello uno…"/>
          <p:cNvSpPr>
            <a:spLocks noGrp="1"/>
          </p:cNvSpPr>
          <p:nvPr>
            <p:ph type="body" idx="1"/>
          </p:nvPr>
        </p:nvSpPr>
        <p:spPr>
          <a:xfrm>
            <a:off x="685870" y="479425"/>
            <a:ext cx="5675313" cy="5735638"/>
          </a:xfrm>
          <a:prstGeom prst="rect">
            <a:avLst/>
          </a:prstGeom>
        </p:spPr>
        <p:txBody>
          <a:bodyPr/>
          <a:lstStyle>
            <a:lvl1pPr marL="339725" indent="-339725">
              <a:lnSpc>
                <a:spcPct val="100000"/>
              </a:lnSpc>
            </a:lvl1pPr>
            <a:lvl2pPr marL="780142" indent="-322942">
              <a:lnSpc>
                <a:spcPct val="100000"/>
              </a:lnSpc>
            </a:lvl2pPr>
            <a:lvl3pPr>
              <a:lnSpc>
                <a:spcPct val="100000"/>
              </a:lnSpc>
            </a:lvl3pPr>
            <a:lvl4pPr>
              <a:lnSpc>
                <a:spcPct val="100000"/>
              </a:lnSpc>
            </a:lvl4pPr>
            <a:lvl5pPr>
              <a:lnSpc>
                <a:spcPct val="100000"/>
              </a:lnSpc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4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 b="1"/>
            </a:lvl1pPr>
            <a:lvl2pPr marL="0" indent="0">
              <a:buClrTx/>
              <a:buSzTx/>
              <a:buFontTx/>
              <a:buNone/>
              <a:defRPr sz="2400" b="1"/>
            </a:lvl2pPr>
            <a:lvl3pPr marL="0" indent="0">
              <a:buClrTx/>
              <a:buSzTx/>
              <a:buFontTx/>
              <a:buNone/>
              <a:defRPr sz="2400" b="1"/>
            </a:lvl3pPr>
            <a:lvl4pPr marL="0" indent="0">
              <a:buClrTx/>
              <a:buSzTx/>
              <a:buFontTx/>
              <a:buNone/>
              <a:defRPr sz="2400" b="1"/>
            </a:lvl4pPr>
            <a:lvl5pPr marL="0" indent="0">
              <a:buClrTx/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Rettangolo"/>
          <p:cNvSpPr>
            <a:spLocks noGrp="1"/>
          </p:cNvSpPr>
          <p:nvPr>
            <p:ph type="body" sz="quarter" idx="13"/>
          </p:nvPr>
        </p:nvSpPr>
        <p:spPr>
          <a:xfrm>
            <a:off x="4645095" y="1535112"/>
            <a:ext cx="4041777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Titolo Testo"/>
          <p:cNvSpPr>
            <a:spLocks noGrp="1"/>
          </p:cNvSpPr>
          <p:nvPr>
            <p:ph type="title"/>
          </p:nvPr>
        </p:nvSpPr>
        <p:spPr>
          <a:xfrm>
            <a:off x="685870" y="479565"/>
            <a:ext cx="7769226" cy="14017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</a:lvl1pPr>
          </a:lstStyle>
          <a:p>
            <a:r>
              <a:t>Titolo Testo</a:t>
            </a:r>
          </a:p>
        </p:txBody>
      </p:sp>
      <p:sp>
        <p:nvSpPr>
          <p:cNvPr id="451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Titolo Testo"/>
          <p:cNvSpPr>
            <a:spLocks noGrp="1"/>
          </p:cNvSpPr>
          <p:nvPr>
            <p:ph type="title"/>
          </p:nvPr>
        </p:nvSpPr>
        <p:spPr>
          <a:xfrm>
            <a:off x="685800" y="2130575"/>
            <a:ext cx="7772400" cy="1470027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459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60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468" name="Corpo livello uno…"/>
          <p:cNvSpPr>
            <a:spLocks noGrp="1"/>
          </p:cNvSpPr>
          <p:nvPr>
            <p:ph type="body" idx="1"/>
          </p:nvPr>
        </p:nvSpPr>
        <p:spPr>
          <a:xfrm>
            <a:off x="457204" y="1600206"/>
            <a:ext cx="8229601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69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Titolo Testo"/>
          <p:cNvSpPr>
            <a:spLocks noGrp="1"/>
          </p:cNvSpPr>
          <p:nvPr>
            <p:ph type="title"/>
          </p:nvPr>
        </p:nvSpPr>
        <p:spPr>
          <a:xfrm>
            <a:off x="722312" y="4407051"/>
            <a:ext cx="7772401" cy="1362077"/>
          </a:xfrm>
          <a:prstGeom prst="rect">
            <a:avLst/>
          </a:prstGeom>
        </p:spPr>
        <p:txBody>
          <a:bodyPr lIns="45718" tIns="45718" rIns="45718" bIns="45718" anchor="t"/>
          <a:lstStyle>
            <a:lvl1pPr algn="l" defTabSz="914400">
              <a:lnSpc>
                <a:spcPct val="100000"/>
              </a:lnSpc>
              <a:defRPr sz="4000" b="1" cap="al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477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78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486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90575" indent="-333375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34438" indent="-320038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87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495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6" name="Rettangolo"/>
          <p:cNvSpPr>
            <a:spLocks noGrp="1"/>
          </p:cNvSpPr>
          <p:nvPr>
            <p:ph type="body" sz="quarter" idx="13"/>
          </p:nvPr>
        </p:nvSpPr>
        <p:spPr>
          <a:xfrm>
            <a:off x="4645100" y="1535112"/>
            <a:ext cx="4041777" cy="639764"/>
          </a:xfrm>
          <a:prstGeom prst="rect">
            <a:avLst/>
          </a:prstGeom>
        </p:spPr>
        <p:txBody>
          <a:bodyPr lIns="45718" tIns="45718" rIns="45718" bIns="45718" anchor="b"/>
          <a:lstStyle/>
          <a:p>
            <a:endParaRPr/>
          </a:p>
        </p:txBody>
      </p:sp>
      <p:sp>
        <p:nvSpPr>
          <p:cNvPr id="497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05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Titolo Testo"/>
          <p:cNvSpPr>
            <a:spLocks noGrp="1"/>
          </p:cNvSpPr>
          <p:nvPr>
            <p:ph type="title"/>
          </p:nvPr>
        </p:nvSpPr>
        <p:spPr>
          <a:xfrm>
            <a:off x="457276" y="273050"/>
            <a:ext cx="3008315" cy="1162050"/>
          </a:xfrm>
          <a:prstGeom prst="rect">
            <a:avLst/>
          </a:prstGeom>
        </p:spPr>
        <p:txBody>
          <a:bodyPr lIns="45718" tIns="45718" rIns="45718" bIns="45718" anchor="b"/>
          <a:lstStyle>
            <a:lvl1pPr algn="l" defTabSz="914400">
              <a:lnSpc>
                <a:spcPct val="100000"/>
              </a:lnSpc>
              <a:defRPr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13" name="Corpo livello uno…"/>
          <p:cNvSpPr>
            <a:spLocks noGrp="1"/>
          </p:cNvSpPr>
          <p:nvPr>
            <p:ph type="body" idx="1"/>
          </p:nvPr>
        </p:nvSpPr>
        <p:spPr>
          <a:xfrm>
            <a:off x="3575050" y="273202"/>
            <a:ext cx="5111750" cy="585311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14" name="Rettangolo"/>
          <p:cNvSpPr>
            <a:spLocks noGrp="1"/>
          </p:cNvSpPr>
          <p:nvPr>
            <p:ph type="body" sz="half" idx="13"/>
          </p:nvPr>
        </p:nvSpPr>
        <p:spPr>
          <a:xfrm>
            <a:off x="457274" y="1435103"/>
            <a:ext cx="3008317" cy="4691063"/>
          </a:xfrm>
          <a:prstGeom prst="rect">
            <a:avLst/>
          </a:prstGeom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15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Titolo Test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lIns="45718" tIns="45718" rIns="45718" bIns="45718" anchor="b"/>
          <a:lstStyle>
            <a:lvl1pPr algn="l" defTabSz="914400">
              <a:lnSpc>
                <a:spcPct val="100000"/>
              </a:lnSpc>
              <a:defRPr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23" name="Immagine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24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25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33" name="Corpo livello uno…"/>
          <p:cNvSpPr>
            <a:spLocks noGrp="1"/>
          </p:cNvSpPr>
          <p:nvPr>
            <p:ph type="body" idx="1"/>
          </p:nvPr>
        </p:nvSpPr>
        <p:spPr>
          <a:xfrm>
            <a:off x="457204" y="1600206"/>
            <a:ext cx="8229601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34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Titolo Testo"/>
          <p:cNvSpPr>
            <a:spLocks noGrp="1"/>
          </p:cNvSpPr>
          <p:nvPr>
            <p:ph type="title"/>
          </p:nvPr>
        </p:nvSpPr>
        <p:spPr>
          <a:xfrm>
            <a:off x="6629400" y="274790"/>
            <a:ext cx="2057400" cy="5851527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42" name="Corpo livello uno…"/>
          <p:cNvSpPr>
            <a:spLocks noGrp="1"/>
          </p:cNvSpPr>
          <p:nvPr>
            <p:ph type="body" idx="1"/>
          </p:nvPr>
        </p:nvSpPr>
        <p:spPr>
          <a:xfrm>
            <a:off x="457200" y="274790"/>
            <a:ext cx="6019800" cy="5851527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43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Titolo Test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51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52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384894" y="6245225"/>
            <a:ext cx="301907" cy="288822"/>
          </a:xfrm>
          <a:prstGeom prst="rect">
            <a:avLst/>
          </a:prstGeom>
        </p:spPr>
        <p:txBody>
          <a:bodyPr anchor="t"/>
          <a:lstStyle>
            <a:lvl1pPr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Titolo Testo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60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algn="ctr" defTabSz="914400">
              <a:lnSpc>
                <a:spcPct val="100000"/>
              </a:lnSpc>
              <a:spcBef>
                <a:spcPts val="700"/>
              </a:spcBef>
              <a:buClrTx/>
              <a:buSzTx/>
              <a:buFontTx/>
              <a:buNone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61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69" name="Corpo livello uno…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70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Titolo Testo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lIns="45718" tIns="45718" rIns="45718" bIns="45718" anchor="t"/>
          <a:lstStyle>
            <a:lvl1pPr algn="l" defTabSz="914400">
              <a:lnSpc>
                <a:spcPct val="100000"/>
              </a:lnSpc>
              <a:defRPr sz="4000" b="1" cap="al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78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79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87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90575" indent="-333375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34438" indent="-320038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727200" indent="-3556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184400" indent="-355600" defTabSz="914400">
              <a:lnSpc>
                <a:spcPct val="100000"/>
              </a:lnSpc>
              <a:spcBef>
                <a:spcPts val="600"/>
              </a:spcBef>
              <a:buClrTx/>
              <a:buFontTx/>
              <a:defRPr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88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596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500"/>
              </a:spcBef>
              <a:buClrTx/>
              <a:buSzTx/>
              <a:buFontTx/>
              <a:buNone/>
              <a:defRPr sz="2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597" name="Rettangolo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lIns="45718" tIns="45718" rIns="45718" bIns="45718" anchor="b"/>
          <a:lstStyle/>
          <a:p>
            <a:endParaRPr/>
          </a:p>
        </p:txBody>
      </p:sp>
      <p:sp>
        <p:nvSpPr>
          <p:cNvPr id="598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06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Titolo Test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lIns="45718" tIns="45718" rIns="45718" bIns="45718" anchor="b"/>
          <a:lstStyle>
            <a:lvl1pPr algn="l" defTabSz="914400">
              <a:lnSpc>
                <a:spcPct val="100000"/>
              </a:lnSpc>
              <a:defRPr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21" name="Corpo livello uno…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22" name="Rettangolo"/>
          <p:cNvSpPr>
            <a:spLocks noGrp="1"/>
          </p:cNvSpPr>
          <p:nvPr>
            <p:ph type="body" sz="half" idx="13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623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Titolo Test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lIns="45718" tIns="45718" rIns="45718" bIns="45718" anchor="b"/>
          <a:lstStyle>
            <a:lvl1pPr algn="l" defTabSz="914400">
              <a:lnSpc>
                <a:spcPct val="100000"/>
              </a:lnSpc>
              <a:defRPr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31" name="Immagine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2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914400">
              <a:lnSpc>
                <a:spcPct val="100000"/>
              </a:lnSpc>
              <a:spcBef>
                <a:spcPts val="300"/>
              </a:spcBef>
              <a:buClrTx/>
              <a:buSzTx/>
              <a:buFontTx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33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41" name="Corpo livello uno…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42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Titolo Testo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7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50" name="Corpo livello uno…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7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51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59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60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68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200" y="1600200"/>
            <a:ext cx="4038600" cy="2185990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69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Corpo livello uno…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7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77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contenu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Titolo Test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lIns="45718" tIns="45718" rIns="45718" bIns="45718"/>
          <a:lstStyle>
            <a:lvl1pPr defTabSz="914400">
              <a:lnSpc>
                <a:spcPct val="100000"/>
              </a:lnSpc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Titolo Testo</a:t>
            </a:r>
          </a:p>
        </p:txBody>
      </p:sp>
      <p:sp>
        <p:nvSpPr>
          <p:cNvPr id="685" name="Corpo livello uno…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8" tIns="45718" rIns="45718" bIns="45718"/>
          <a:lstStyle>
            <a:lvl1pPr marL="342900" indent="-342900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defTabSz="914400">
              <a:lnSpc>
                <a:spcPct val="100000"/>
              </a:lnSpc>
              <a:spcBef>
                <a:spcPts val="700"/>
              </a:spcBef>
              <a:buClrTx/>
              <a:buFontTx/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86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8404862" y="6245225"/>
            <a:ext cx="281939" cy="287085"/>
          </a:xfrm>
          <a:prstGeom prst="rect">
            <a:avLst/>
          </a:prstGeom>
        </p:spPr>
        <p:txBody>
          <a:bodyPr anchor="t"/>
          <a:lstStyle>
            <a:lvl1pPr>
              <a:defRPr sz="1400"/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Titolo Testo"/>
          <p:cNvSpPr>
            <a:spLocks noGrp="1"/>
          </p:cNvSpPr>
          <p:nvPr>
            <p:ph type="title"/>
          </p:nvPr>
        </p:nvSpPr>
        <p:spPr>
          <a:xfrm>
            <a:off x="685692" y="2130648"/>
            <a:ext cx="7772615" cy="1470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694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387" y="3886200"/>
            <a:ext cx="6401226" cy="17526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1pPr>
            <a:lvl2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2pPr>
            <a:lvl3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3pPr>
            <a:lvl4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4pPr>
            <a:lvl5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69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03" name="Corpo livello uno…"/>
          <p:cNvSpPr>
            <a:spLocks noGrp="1"/>
          </p:cNvSpPr>
          <p:nvPr>
            <p:ph type="body" idx="1"/>
          </p:nvPr>
        </p:nvSpPr>
        <p:spPr>
          <a:xfrm>
            <a:off x="685697" y="1981200"/>
            <a:ext cx="7764148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04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Titolo Testo"/>
          <p:cNvSpPr>
            <a:spLocks noGrp="1"/>
          </p:cNvSpPr>
          <p:nvPr>
            <p:ph type="title"/>
          </p:nvPr>
        </p:nvSpPr>
        <p:spPr>
          <a:xfrm>
            <a:off x="722376" y="4407122"/>
            <a:ext cx="7772614" cy="136207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t>Titolo Testo</a:t>
            </a:r>
          </a:p>
        </p:txBody>
      </p:sp>
      <p:sp>
        <p:nvSpPr>
          <p:cNvPr id="712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76" y="2906713"/>
            <a:ext cx="7772614" cy="1500189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1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>
            <a:spLocks noGrp="1"/>
          </p:cNvSpPr>
          <p:nvPr>
            <p:ph type="title"/>
          </p:nvPr>
        </p:nvSpPr>
        <p:spPr>
          <a:xfrm>
            <a:off x="45727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>
            <a:spLocks noGrp="1"/>
          </p:cNvSpPr>
          <p:nvPr>
            <p:ph type="body" idx="1"/>
          </p:nvPr>
        </p:nvSpPr>
        <p:spPr>
          <a:xfrm>
            <a:off x="3575050" y="27319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Rettangolo"/>
          <p:cNvSpPr>
            <a:spLocks noGrp="1"/>
          </p:cNvSpPr>
          <p:nvPr>
            <p:ph type="body" sz="half" idx="13"/>
          </p:nvPr>
        </p:nvSpPr>
        <p:spPr>
          <a:xfrm>
            <a:off x="457268" y="1435103"/>
            <a:ext cx="3008317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21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806" y="1981200"/>
            <a:ext cx="3813646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sz="2800" b="1">
                <a:solidFill>
                  <a:srgbClr val="FFFF66"/>
                </a:solidFill>
              </a:defRPr>
            </a:lvl1pPr>
            <a:lvl2pPr marL="781315" indent="-324115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2pPr>
            <a:lvl3pPr marL="1234438" indent="-320038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3pPr>
            <a:lvl4pPr marL="1727200" indent="-355600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4pPr>
            <a:lvl5pPr marL="2184400" indent="-355600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22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Titolo Testo"/>
          <p:cNvSpPr>
            <a:spLocks noGrp="1"/>
          </p:cNvSpPr>
          <p:nvPr>
            <p:ph type="title"/>
          </p:nvPr>
        </p:nvSpPr>
        <p:spPr>
          <a:xfrm>
            <a:off x="457128" y="274638"/>
            <a:ext cx="8229744" cy="11430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30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131" y="1535112"/>
            <a:ext cx="4040798" cy="63976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31" name="Rettangolo"/>
          <p:cNvSpPr>
            <a:spLocks noGrp="1"/>
          </p:cNvSpPr>
          <p:nvPr>
            <p:ph type="body" sz="quarter" idx="13"/>
          </p:nvPr>
        </p:nvSpPr>
        <p:spPr>
          <a:xfrm>
            <a:off x="4644661" y="1535112"/>
            <a:ext cx="4042210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732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4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Titolo Testo"/>
          <p:cNvSpPr>
            <a:spLocks noGrp="1"/>
          </p:cNvSpPr>
          <p:nvPr>
            <p:ph type="title"/>
          </p:nvPr>
        </p:nvSpPr>
        <p:spPr>
          <a:xfrm>
            <a:off x="457240" y="273050"/>
            <a:ext cx="3008025" cy="116205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755" name="Corpo livello uno…"/>
          <p:cNvSpPr>
            <a:spLocks noGrp="1"/>
          </p:cNvSpPr>
          <p:nvPr>
            <p:ph type="body" idx="1"/>
          </p:nvPr>
        </p:nvSpPr>
        <p:spPr>
          <a:xfrm>
            <a:off x="3575315" y="273272"/>
            <a:ext cx="5111668" cy="5853115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56" name="Rettangolo"/>
          <p:cNvSpPr>
            <a:spLocks noGrp="1"/>
          </p:cNvSpPr>
          <p:nvPr>
            <p:ph type="body" sz="half" idx="13"/>
          </p:nvPr>
        </p:nvSpPr>
        <p:spPr>
          <a:xfrm>
            <a:off x="457238" y="1435103"/>
            <a:ext cx="3008029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7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Titolo Testo"/>
          <p:cNvSpPr>
            <a:spLocks noGrp="1"/>
          </p:cNvSpPr>
          <p:nvPr>
            <p:ph type="title"/>
          </p:nvPr>
        </p:nvSpPr>
        <p:spPr>
          <a:xfrm>
            <a:off x="1791945" y="4800600"/>
            <a:ext cx="5486966" cy="566738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765" name="Immagine"/>
          <p:cNvSpPr>
            <a:spLocks noGrp="1"/>
          </p:cNvSpPr>
          <p:nvPr>
            <p:ph type="pic" sz="half" idx="13"/>
          </p:nvPr>
        </p:nvSpPr>
        <p:spPr>
          <a:xfrm>
            <a:off x="1791945" y="612775"/>
            <a:ext cx="5486966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66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1945" y="5367337"/>
            <a:ext cx="5486966" cy="8048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67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75" name="Corpo livello uno…"/>
          <p:cNvSpPr>
            <a:spLocks noGrp="1"/>
          </p:cNvSpPr>
          <p:nvPr>
            <p:ph type="body" idx="1"/>
          </p:nvPr>
        </p:nvSpPr>
        <p:spPr>
          <a:xfrm>
            <a:off x="685697" y="1981200"/>
            <a:ext cx="7764148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76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Titolo Testo"/>
          <p:cNvSpPr>
            <a:spLocks noGrp="1"/>
          </p:cNvSpPr>
          <p:nvPr>
            <p:ph type="title"/>
          </p:nvPr>
        </p:nvSpPr>
        <p:spPr>
          <a:xfrm>
            <a:off x="6509973" y="368522"/>
            <a:ext cx="1939981" cy="584676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84" name="Corpo livello uno…"/>
          <p:cNvSpPr>
            <a:spLocks noGrp="1"/>
          </p:cNvSpPr>
          <p:nvPr>
            <p:ph type="body" idx="1"/>
          </p:nvPr>
        </p:nvSpPr>
        <p:spPr>
          <a:xfrm>
            <a:off x="685692" y="368522"/>
            <a:ext cx="5688726" cy="5846765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8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793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01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806" y="1981200"/>
            <a:ext cx="3813646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02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83" name="Immagine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0">
              <a:buClrTx/>
              <a:buSzTx/>
              <a:buFontTx/>
              <a:buNone/>
              <a:defRPr sz="1400"/>
            </a:lvl2pPr>
            <a:lvl3pPr marL="0" indent="0">
              <a:buClrTx/>
              <a:buSzTx/>
              <a:buFontTx/>
              <a:buNone/>
              <a:defRPr sz="1400"/>
            </a:lvl3pPr>
            <a:lvl4pPr marL="0" indent="0">
              <a:buClrTx/>
              <a:buSzTx/>
              <a:buFontTx/>
              <a:buNone/>
              <a:defRPr sz="1400"/>
            </a:lvl4pPr>
            <a:lvl5pPr marL="0" indent="0">
              <a:buClrTx/>
              <a:buSzTx/>
              <a:buFontTx/>
              <a:buNone/>
              <a:defRPr sz="1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 contenu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10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685806" y="1981200"/>
            <a:ext cx="3813646" cy="2039940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11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titolo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Titolo Testo"/>
          <p:cNvSpPr>
            <a:spLocks noGrp="1"/>
          </p:cNvSpPr>
          <p:nvPr>
            <p:ph type="title"/>
          </p:nvPr>
        </p:nvSpPr>
        <p:spPr>
          <a:xfrm>
            <a:off x="685692" y="2130580"/>
            <a:ext cx="7772615" cy="14700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19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371387" y="3886200"/>
            <a:ext cx="6401226" cy="17526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1pPr>
            <a:lvl2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2pPr>
            <a:lvl3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3pPr>
            <a:lvl4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4pPr>
            <a:lvl5pPr marL="0" indent="0" algn="ctr">
              <a:lnSpc>
                <a:spcPct val="100000"/>
              </a:lnSpc>
              <a:buClrTx/>
              <a:buSzTx/>
              <a:buFontTx/>
              <a:buNone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20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28" name="Corpo livello uno…"/>
          <p:cNvSpPr>
            <a:spLocks noGrp="1"/>
          </p:cNvSpPr>
          <p:nvPr>
            <p:ph type="body" idx="1"/>
          </p:nvPr>
        </p:nvSpPr>
        <p:spPr>
          <a:xfrm>
            <a:off x="685697" y="1981200"/>
            <a:ext cx="7764148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29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Titolo Testo"/>
          <p:cNvSpPr>
            <a:spLocks noGrp="1"/>
          </p:cNvSpPr>
          <p:nvPr>
            <p:ph type="title"/>
          </p:nvPr>
        </p:nvSpPr>
        <p:spPr>
          <a:xfrm>
            <a:off x="722376" y="4407055"/>
            <a:ext cx="7772614" cy="136207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ct val="100000"/>
              </a:lnSpc>
              <a:defRPr sz="4000" b="1" cap="all"/>
            </a:lvl1pPr>
          </a:lstStyle>
          <a:p>
            <a:r>
              <a:t>Titolo Testo</a:t>
            </a:r>
          </a:p>
        </p:txBody>
      </p:sp>
      <p:sp>
        <p:nvSpPr>
          <p:cNvPr id="837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722376" y="2906713"/>
            <a:ext cx="7772614" cy="1500189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0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38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46" name="Corpo livello uno…"/>
          <p:cNvSpPr>
            <a:spLocks noGrp="1"/>
          </p:cNvSpPr>
          <p:nvPr>
            <p:ph type="body" sz="half" idx="1"/>
          </p:nvPr>
        </p:nvSpPr>
        <p:spPr>
          <a:xfrm>
            <a:off x="685770" y="1981200"/>
            <a:ext cx="3813649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sz="2800" b="1">
                <a:solidFill>
                  <a:srgbClr val="FFFF66"/>
                </a:solidFill>
              </a:defRPr>
            </a:lvl1pPr>
            <a:lvl2pPr marL="781315" indent="-324115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2pPr>
            <a:lvl3pPr marL="1234438" indent="-320038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3pPr>
            <a:lvl4pPr marL="1727200" indent="-355600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4pPr>
            <a:lvl5pPr marL="2184400" indent="-355600">
              <a:lnSpc>
                <a:spcPct val="100000"/>
              </a:lnSpc>
              <a:buClr>
                <a:srgbClr val="CC0000"/>
              </a:buClr>
              <a:buFont typeface="Helvetica"/>
              <a:defRPr sz="28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47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Titolo Testo"/>
          <p:cNvSpPr>
            <a:spLocks noGrp="1"/>
          </p:cNvSpPr>
          <p:nvPr>
            <p:ph type="title"/>
          </p:nvPr>
        </p:nvSpPr>
        <p:spPr>
          <a:xfrm>
            <a:off x="457128" y="274638"/>
            <a:ext cx="8229744" cy="114300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55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457131" y="1535112"/>
            <a:ext cx="4040798" cy="63976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24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6" name="Rettangolo"/>
          <p:cNvSpPr>
            <a:spLocks noGrp="1"/>
          </p:cNvSpPr>
          <p:nvPr>
            <p:ph type="body" sz="quarter" idx="13"/>
          </p:nvPr>
        </p:nvSpPr>
        <p:spPr>
          <a:xfrm>
            <a:off x="4644661" y="1535112"/>
            <a:ext cx="4042210" cy="63976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857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6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Titolo Testo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025" cy="116205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873" name="Corpo livello uno…"/>
          <p:cNvSpPr>
            <a:spLocks noGrp="1"/>
          </p:cNvSpPr>
          <p:nvPr>
            <p:ph type="body" idx="1"/>
          </p:nvPr>
        </p:nvSpPr>
        <p:spPr>
          <a:xfrm>
            <a:off x="3575279" y="273205"/>
            <a:ext cx="5111670" cy="5853113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74" name="Rettangolo"/>
          <p:cNvSpPr>
            <a:spLocks noGrp="1"/>
          </p:cNvSpPr>
          <p:nvPr>
            <p:ph type="body" sz="half" idx="13"/>
          </p:nvPr>
        </p:nvSpPr>
        <p:spPr>
          <a:xfrm>
            <a:off x="457204" y="1435103"/>
            <a:ext cx="3008028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7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Titolo Testo"/>
          <p:cNvSpPr>
            <a:spLocks noGrp="1"/>
          </p:cNvSpPr>
          <p:nvPr>
            <p:ph type="title"/>
          </p:nvPr>
        </p:nvSpPr>
        <p:spPr>
          <a:xfrm>
            <a:off x="1791910" y="4800600"/>
            <a:ext cx="5486968" cy="566738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2000" b="1"/>
            </a:lvl1pPr>
          </a:lstStyle>
          <a:p>
            <a:r>
              <a:t>Titolo Testo</a:t>
            </a:r>
          </a:p>
        </p:txBody>
      </p:sp>
      <p:sp>
        <p:nvSpPr>
          <p:cNvPr id="883" name="Immagine"/>
          <p:cNvSpPr>
            <a:spLocks noGrp="1"/>
          </p:cNvSpPr>
          <p:nvPr>
            <p:ph type="pic" sz="half" idx="13"/>
          </p:nvPr>
        </p:nvSpPr>
        <p:spPr>
          <a:xfrm>
            <a:off x="1791910" y="612775"/>
            <a:ext cx="5486968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84" name="Corpo livello uno…"/>
          <p:cNvSpPr>
            <a:spLocks noGrp="1"/>
          </p:cNvSpPr>
          <p:nvPr>
            <p:ph type="body" sz="quarter" idx="1"/>
          </p:nvPr>
        </p:nvSpPr>
        <p:spPr>
          <a:xfrm>
            <a:off x="1791910" y="5367337"/>
            <a:ext cx="5486968" cy="8048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1pPr>
            <a:lvl2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2pPr>
            <a:lvl3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3pPr>
            <a:lvl4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4pPr>
            <a:lvl5pPr marL="0" indent="0">
              <a:lnSpc>
                <a:spcPct val="100000"/>
              </a:lnSpc>
              <a:buClrTx/>
              <a:buSzTx/>
              <a:buFontTx/>
              <a:buNone/>
              <a:defRPr sz="1400"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85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Titolo Testo"/>
          <p:cNvSpPr>
            <a:spLocks noGrp="1"/>
          </p:cNvSpPr>
          <p:nvPr>
            <p:ph type="title"/>
          </p:nvPr>
        </p:nvSpPr>
        <p:spPr>
          <a:xfrm>
            <a:off x="685697" y="368300"/>
            <a:ext cx="7764148" cy="11668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600" b="1"/>
            </a:lvl1pPr>
          </a:lstStyle>
          <a:p>
            <a:r>
              <a:t>Titolo Testo</a:t>
            </a:r>
          </a:p>
        </p:txBody>
      </p:sp>
      <p:sp>
        <p:nvSpPr>
          <p:cNvPr id="893" name="Corpo livello uno…"/>
          <p:cNvSpPr>
            <a:spLocks noGrp="1"/>
          </p:cNvSpPr>
          <p:nvPr>
            <p:ph type="body" idx="1"/>
          </p:nvPr>
        </p:nvSpPr>
        <p:spPr>
          <a:xfrm>
            <a:off x="685697" y="1981200"/>
            <a:ext cx="7764148" cy="4233866"/>
          </a:xfrm>
          <a:prstGeom prst="rect">
            <a:avLst/>
          </a:prstGeom>
        </p:spPr>
        <p:txBody>
          <a:bodyPr/>
          <a:lstStyle>
            <a:lvl1pPr marL="334963" indent="-334963">
              <a:lnSpc>
                <a:spcPct val="100000"/>
              </a:lnSpc>
              <a:buClr>
                <a:srgbClr val="CC0000"/>
              </a:buClr>
              <a:buSzPct val="50000"/>
              <a:buFont typeface="Helvetica"/>
              <a:buChar char="n"/>
              <a:defRPr b="1">
                <a:solidFill>
                  <a:srgbClr val="FFFF66"/>
                </a:solidFill>
              </a:defRPr>
            </a:lvl1pPr>
            <a:lvl2pPr marL="774700" indent="-317500"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2pPr>
            <a:lvl3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3pPr>
            <a:lvl4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4pPr>
            <a:lvl5pPr>
              <a:lnSpc>
                <a:spcPct val="100000"/>
              </a:lnSpc>
              <a:buClr>
                <a:srgbClr val="CC0000"/>
              </a:buClr>
              <a:buFont typeface="Helvetica"/>
              <a:defRPr b="1">
                <a:solidFill>
                  <a:srgbClr val="FFFF66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94" name="Numero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87" Type="http://schemas.openxmlformats.org/officeDocument/2006/relationships/slideLayout" Target="../slideLayouts/slideLayout87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103" Type="http://schemas.openxmlformats.org/officeDocument/2006/relationships/slideLayout" Target="../slideLayouts/slideLayout103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>
            <a:spLocks noGrp="1"/>
          </p:cNvSpPr>
          <p:nvPr>
            <p:ph type="title"/>
          </p:nvPr>
        </p:nvSpPr>
        <p:spPr>
          <a:xfrm>
            <a:off x="685800" y="463690"/>
            <a:ext cx="7767640" cy="14335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67640" cy="4233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>
            <a:spLocks noGrp="1"/>
          </p:cNvSpPr>
          <p:nvPr>
            <p:ph type="sldNum" sz="quarter" idx="2"/>
          </p:nvPr>
        </p:nvSpPr>
        <p:spPr>
          <a:xfrm>
            <a:off x="6296661" y="6218618"/>
            <a:ext cx="256539" cy="275465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  <p:sldLayoutId id="2147483718" r:id="rId70"/>
    <p:sldLayoutId id="2147483719" r:id="rId71"/>
    <p:sldLayoutId id="2147483720" r:id="rId72"/>
    <p:sldLayoutId id="2147483721" r:id="rId73"/>
    <p:sldLayoutId id="2147483722" r:id="rId74"/>
    <p:sldLayoutId id="2147483723" r:id="rId75"/>
    <p:sldLayoutId id="2147483724" r:id="rId76"/>
    <p:sldLayoutId id="2147483725" r:id="rId77"/>
    <p:sldLayoutId id="2147483726" r:id="rId78"/>
    <p:sldLayoutId id="2147483727" r:id="rId79"/>
    <p:sldLayoutId id="2147483728" r:id="rId80"/>
    <p:sldLayoutId id="2147483729" r:id="rId81"/>
    <p:sldLayoutId id="2147483730" r:id="rId82"/>
    <p:sldLayoutId id="2147483731" r:id="rId83"/>
    <p:sldLayoutId id="2147483732" r:id="rId84"/>
    <p:sldLayoutId id="2147483733" r:id="rId85"/>
    <p:sldLayoutId id="2147483734" r:id="rId86"/>
    <p:sldLayoutId id="2147483735" r:id="rId87"/>
    <p:sldLayoutId id="2147483736" r:id="rId88"/>
    <p:sldLayoutId id="2147483737" r:id="rId89"/>
    <p:sldLayoutId id="2147483738" r:id="rId90"/>
    <p:sldLayoutId id="2147483739" r:id="rId91"/>
    <p:sldLayoutId id="2147483740" r:id="rId92"/>
    <p:sldLayoutId id="2147483741" r:id="rId93"/>
    <p:sldLayoutId id="2147483742" r:id="rId94"/>
    <p:sldLayoutId id="2147483743" r:id="rId95"/>
    <p:sldLayoutId id="2147483744" r:id="rId96"/>
    <p:sldLayoutId id="2147483745" r:id="rId97"/>
    <p:sldLayoutId id="2147483746" r:id="rId98"/>
    <p:sldLayoutId id="2147483747" r:id="rId99"/>
    <p:sldLayoutId id="2147483748" r:id="rId100"/>
    <p:sldLayoutId id="2147483749" r:id="rId101"/>
    <p:sldLayoutId id="2147483750" r:id="rId102"/>
    <p:sldLayoutId id="2147483751" r:id="rId103"/>
    <p:sldLayoutId id="2147483752" r:id="rId104"/>
    <p:sldLayoutId id="2147483753" r:id="rId105"/>
  </p:sldLayoutIdLst>
  <p:transition spd="med"/>
  <p:txStyles>
    <p:titleStyle>
      <a:lvl1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ct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338138" marR="0" indent="-338138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1pPr>
      <a:lvl2pPr marL="778328" marR="0" indent="-321128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–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2pPr>
      <a:lvl3pPr marL="1219200" marR="0" indent="-304800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•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3pPr>
      <a:lvl4pPr marL="1737360" marR="0" indent="-365760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–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4pPr>
      <a:lvl5pPr marL="2194560" marR="0" indent="-365760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»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5pPr>
      <a:lvl6pPr marL="2651760" marR="0" indent="-365760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»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6pPr>
      <a:lvl7pPr marL="3108960" marR="0" indent="-365760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»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7pPr>
      <a:lvl8pPr marL="3566159" marR="0" indent="-365759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»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8pPr>
      <a:lvl9pPr marL="4023359" marR="0" indent="-365759" algn="l" defTabSz="449262" rtl="0" latinLnBrk="0">
        <a:lnSpc>
          <a:spcPct val="97000"/>
        </a:lnSpc>
        <a:spcBef>
          <a:spcPts val="800"/>
        </a:spcBef>
        <a:spcAft>
          <a:spcPts val="0"/>
        </a:spcAft>
        <a:buClr>
          <a:srgbClr val="FFFFFF"/>
        </a:buClr>
        <a:buSzPct val="100000"/>
        <a:buFont typeface="Times New Roman"/>
        <a:buChar char="»"/>
        <a:tabLst/>
        <a:defRPr sz="3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449262" rtl="0" latinLnBrk="0">
        <a:lnSpc>
          <a:spcPct val="97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Sensitivity and Specificity"/>
          <p:cNvSpPr>
            <a:spLocks noGrp="1"/>
          </p:cNvSpPr>
          <p:nvPr>
            <p:ph type="title"/>
          </p:nvPr>
        </p:nvSpPr>
        <p:spPr>
          <a:xfrm>
            <a:off x="179512" y="260787"/>
            <a:ext cx="8812088" cy="22317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2800"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Sensitivity and Specificity</a:t>
            </a:r>
          </a:p>
        </p:txBody>
      </p:sp>
      <p:sp>
        <p:nvSpPr>
          <p:cNvPr id="955" name="Mirella Fraquelli…"/>
          <p:cNvSpPr>
            <a:spLocks noGrp="1"/>
          </p:cNvSpPr>
          <p:nvPr>
            <p:ph type="body" idx="1"/>
          </p:nvPr>
        </p:nvSpPr>
        <p:spPr>
          <a:xfrm>
            <a:off x="821948" y="2348880"/>
            <a:ext cx="7566546" cy="4248473"/>
          </a:xfrm>
          <a:prstGeom prst="rect">
            <a:avLst/>
          </a:prstGeom>
          <a:solidFill>
            <a:srgbClr val="000000"/>
          </a:solidFill>
        </p:spPr>
        <p:txBody>
          <a:bodyPr/>
          <a:lstStyle/>
          <a:p>
            <a:pPr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Mirella Fraquelli</a:t>
            </a:r>
          </a:p>
          <a:p>
            <a:pPr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U.O. Gastroenterologia 2</a:t>
            </a:r>
          </a:p>
          <a:p>
            <a:pPr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Fondazione IRCCS Ca’ Granda </a:t>
            </a:r>
          </a:p>
          <a:p>
            <a:pPr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Ospedale Maggiore Policlinico, Milan</a:t>
            </a:r>
          </a:p>
          <a:p>
            <a:pPr algn="ctr">
              <a:lnSpc>
                <a:spcPct val="9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DIAGNOSIS: the pathway of a diagnostic test from bench to bedside. Basic residential course</a:t>
            </a:r>
          </a:p>
          <a:p>
            <a:pPr marL="0" indent="0"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4-8  April  2017</a:t>
            </a:r>
          </a:p>
          <a:p>
            <a:pPr marL="0" indent="0" algn="ctr">
              <a:buSzTx/>
              <a:buNone/>
              <a:defRPr sz="1800">
                <a:latin typeface="Tahoma"/>
                <a:ea typeface="Tahoma"/>
                <a:cs typeface="Tahoma"/>
                <a:sym typeface="Tahoma"/>
              </a:defRPr>
            </a:pPr>
            <a:r>
              <a:t>Palazzo Feltrinelli, Gargnano, Lake Garda, Italy</a:t>
            </a:r>
          </a:p>
        </p:txBody>
      </p:sp>
      <p:grpSp>
        <p:nvGrpSpPr>
          <p:cNvPr id="958" name="http://hbg.cochrane.org/sites/hbg.cochrane.org/files/cochrane_entities_logo.png"/>
          <p:cNvGrpSpPr/>
          <p:nvPr/>
        </p:nvGrpSpPr>
        <p:grpSpPr>
          <a:xfrm>
            <a:off x="7740352" y="5480206"/>
            <a:ext cx="992529" cy="829117"/>
            <a:chOff x="0" y="0"/>
            <a:chExt cx="992527" cy="829115"/>
          </a:xfrm>
        </p:grpSpPr>
        <p:sp>
          <p:nvSpPr>
            <p:cNvPr id="956" name="Rettangolo"/>
            <p:cNvSpPr/>
            <p:nvPr/>
          </p:nvSpPr>
          <p:spPr>
            <a:xfrm>
              <a:off x="0" y="0"/>
              <a:ext cx="992529" cy="829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pic>
          <p:nvPicPr>
            <p:cNvPr id="957" name="image1.png" descr="image1.png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992528" cy="82911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959" name="image2.png" descr="image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39550" y="5445290"/>
            <a:ext cx="792165" cy="79216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Triage…"/>
          <p:cNvSpPr/>
          <p:nvPr/>
        </p:nvSpPr>
        <p:spPr>
          <a:xfrm>
            <a:off x="407326" y="1792290"/>
            <a:ext cx="8153401" cy="4577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lnSpc>
                <a:spcPct val="140000"/>
              </a:lnSpc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</a:t>
            </a:r>
            <a:r>
              <a:rPr sz="3200"/>
              <a:t>Triage</a:t>
            </a:r>
            <a:endParaRPr sz="2800"/>
          </a:p>
          <a:p>
            <a:pPr algn="ctr">
              <a:lnSpc>
                <a:spcPct val="140000"/>
              </a:lnSpc>
              <a:def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Add on </a:t>
            </a:r>
            <a:endParaRPr sz="2800"/>
          </a:p>
          <a:p>
            <a:pPr algn="ctr">
              <a:lnSpc>
                <a:spcPct val="140000"/>
              </a:lnSpc>
              <a:def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  Replacement</a:t>
            </a:r>
            <a:endParaRPr sz="2800"/>
          </a:p>
          <a:p>
            <a:pPr>
              <a:buSzPct val="100000"/>
              <a:buChar char="•"/>
              <a:def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ctr">
              <a:defRPr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EACH SITUATION MAY REQUIRE DIFFERENT TEST FEATURES!</a:t>
            </a:r>
            <a:endParaRPr sz="2800"/>
          </a:p>
          <a:p>
            <a:pPr lvl="3" indent="1371600">
              <a:defRPr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>
              <a:buSzPct val="100000"/>
              <a:buChar char="•"/>
              <a:defRPr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151" name="Assessing new tests against existing diagnostic pathways…"/>
          <p:cNvSpPr>
            <a:spLocks noGrp="1"/>
          </p:cNvSpPr>
          <p:nvPr>
            <p:ph type="title"/>
          </p:nvPr>
        </p:nvSpPr>
        <p:spPr>
          <a:xfrm>
            <a:off x="228600" y="233957"/>
            <a:ext cx="8686800" cy="1395761"/>
          </a:xfrm>
          <a:prstGeom prst="rect">
            <a:avLst/>
          </a:prstGeom>
        </p:spPr>
        <p:txBody>
          <a:bodyPr/>
          <a:lstStyle/>
          <a:p>
            <a:pPr defTabSz="305498">
              <a:defRPr sz="2652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Assessing new tests against existing diagnostic pathways </a:t>
            </a:r>
          </a:p>
          <a:p>
            <a:pPr defTabSz="305498">
              <a:defRPr sz="2652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defTabSz="305498">
              <a:defRPr sz="2652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Remember the purpose of your test !</a:t>
            </a:r>
          </a:p>
        </p:txBody>
      </p:sp>
      <p:sp>
        <p:nvSpPr>
          <p:cNvPr id="1152" name="Rettangolo"/>
          <p:cNvSpPr/>
          <p:nvPr/>
        </p:nvSpPr>
        <p:spPr>
          <a:xfrm>
            <a:off x="539750" y="4292600"/>
            <a:ext cx="8153400" cy="1066800"/>
          </a:xfrm>
          <a:prstGeom prst="rect">
            <a:avLst/>
          </a:prstGeom>
          <a:ln w="38100">
            <a:solidFill>
              <a:srgbClr val="FFCC00"/>
            </a:solidFill>
            <a:miter/>
          </a:ln>
        </p:spPr>
        <p:txBody>
          <a:bodyPr lIns="45718" tIns="45718" rIns="45718" bIns="45718" anchor="ctr"/>
          <a:lstStyle/>
          <a:p>
            <a:pPr>
              <a:defRPr sz="1800"/>
            </a:pPr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Existing situation"/>
          <p:cNvSpPr/>
          <p:nvPr/>
        </p:nvSpPr>
        <p:spPr>
          <a:xfrm>
            <a:off x="-36514" y="404813"/>
            <a:ext cx="2160590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Existing situation</a:t>
            </a:r>
          </a:p>
        </p:txBody>
      </p:sp>
      <p:sp>
        <p:nvSpPr>
          <p:cNvPr id="1155" name="Replacement"/>
          <p:cNvSpPr/>
          <p:nvPr/>
        </p:nvSpPr>
        <p:spPr>
          <a:xfrm>
            <a:off x="2197100" y="404813"/>
            <a:ext cx="1727200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r">
              <a:spcBef>
                <a:spcPts val="1000"/>
              </a:spcBef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Replacement</a:t>
            </a:r>
          </a:p>
        </p:txBody>
      </p:sp>
      <p:sp>
        <p:nvSpPr>
          <p:cNvPr id="1156" name="Triage"/>
          <p:cNvSpPr/>
          <p:nvPr/>
        </p:nvSpPr>
        <p:spPr>
          <a:xfrm>
            <a:off x="4716462" y="404813"/>
            <a:ext cx="1584326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 b="1">
                <a:solidFill>
                  <a:srgbClr val="F8FFF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Triage</a:t>
            </a:r>
          </a:p>
        </p:txBody>
      </p:sp>
      <p:sp>
        <p:nvSpPr>
          <p:cNvPr id="1157" name="Add-on"/>
          <p:cNvSpPr/>
          <p:nvPr/>
        </p:nvSpPr>
        <p:spPr>
          <a:xfrm>
            <a:off x="7523163" y="398463"/>
            <a:ext cx="1009651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Add-on</a:t>
            </a:r>
          </a:p>
        </p:txBody>
      </p:sp>
      <p:sp>
        <p:nvSpPr>
          <p:cNvPr id="1158" name="Population"/>
          <p:cNvSpPr/>
          <p:nvPr/>
        </p:nvSpPr>
        <p:spPr>
          <a:xfrm>
            <a:off x="179387" y="1484312"/>
            <a:ext cx="1366838" cy="376061"/>
          </a:xfrm>
          <a:prstGeom prst="rect">
            <a:avLst/>
          </a:prstGeom>
          <a:solidFill>
            <a:srgbClr val="000000"/>
          </a:solidFill>
          <a:ln w="25400">
            <a:solidFill>
              <a:srgbClr val="FF66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>
                <a:solidFill>
                  <a:srgbClr val="F8FFF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Population</a:t>
            </a:r>
          </a:p>
        </p:txBody>
      </p:sp>
      <p:sp>
        <p:nvSpPr>
          <p:cNvPr id="1159" name="Population"/>
          <p:cNvSpPr/>
          <p:nvPr/>
        </p:nvSpPr>
        <p:spPr>
          <a:xfrm>
            <a:off x="7308850" y="1484312"/>
            <a:ext cx="1366838" cy="376061"/>
          </a:xfrm>
          <a:prstGeom prst="rect">
            <a:avLst/>
          </a:prstGeom>
          <a:solidFill>
            <a:srgbClr val="000000"/>
          </a:solidFill>
          <a:ln w="25400">
            <a:solidFill>
              <a:srgbClr val="FF66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>
                <a:solidFill>
                  <a:srgbClr val="F8FFF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Population</a:t>
            </a:r>
          </a:p>
        </p:txBody>
      </p:sp>
      <p:sp>
        <p:nvSpPr>
          <p:cNvPr id="1160" name="Population"/>
          <p:cNvSpPr/>
          <p:nvPr/>
        </p:nvSpPr>
        <p:spPr>
          <a:xfrm>
            <a:off x="4572000" y="1484312"/>
            <a:ext cx="1366838" cy="376061"/>
          </a:xfrm>
          <a:prstGeom prst="rect">
            <a:avLst/>
          </a:prstGeom>
          <a:solidFill>
            <a:srgbClr val="000000"/>
          </a:solidFill>
          <a:ln w="25400">
            <a:solidFill>
              <a:srgbClr val="FF66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 b="1">
                <a:solidFill>
                  <a:srgbClr val="F8FFF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Population</a:t>
            </a:r>
          </a:p>
        </p:txBody>
      </p:sp>
      <p:sp>
        <p:nvSpPr>
          <p:cNvPr id="1161" name="Population"/>
          <p:cNvSpPr/>
          <p:nvPr/>
        </p:nvSpPr>
        <p:spPr>
          <a:xfrm>
            <a:off x="2268538" y="1484312"/>
            <a:ext cx="1366838" cy="376061"/>
          </a:xfrm>
          <a:prstGeom prst="rect">
            <a:avLst/>
          </a:prstGeom>
          <a:solidFill>
            <a:srgbClr val="000000"/>
          </a:solidFill>
          <a:ln w="25400">
            <a:solidFill>
              <a:srgbClr val="FF66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>
                <a:solidFill>
                  <a:srgbClr val="F8FFFB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Population</a:t>
            </a:r>
          </a:p>
        </p:txBody>
      </p:sp>
      <p:sp>
        <p:nvSpPr>
          <p:cNvPr id="1162" name="Initial test"/>
          <p:cNvSpPr/>
          <p:nvPr/>
        </p:nvSpPr>
        <p:spPr>
          <a:xfrm>
            <a:off x="107950" y="2708275"/>
            <a:ext cx="1296988" cy="376060"/>
          </a:xfrm>
          <a:prstGeom prst="rect">
            <a:avLst/>
          </a:prstGeom>
          <a:solidFill>
            <a:srgbClr val="FFFF99"/>
          </a:solidFill>
          <a:ln w="25400">
            <a:solidFill>
              <a:srgbClr val="003366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Initial test</a:t>
            </a:r>
          </a:p>
        </p:txBody>
      </p:sp>
      <p:sp>
        <p:nvSpPr>
          <p:cNvPr id="1163" name="Initial test"/>
          <p:cNvSpPr/>
          <p:nvPr/>
        </p:nvSpPr>
        <p:spPr>
          <a:xfrm>
            <a:off x="7307263" y="2708275"/>
            <a:ext cx="1296988" cy="376060"/>
          </a:xfrm>
          <a:prstGeom prst="rect">
            <a:avLst/>
          </a:prstGeom>
          <a:solidFill>
            <a:srgbClr val="FFFF99"/>
          </a:solidFill>
          <a:ln w="25400">
            <a:solidFill>
              <a:srgbClr val="003366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Initial test</a:t>
            </a:r>
          </a:p>
        </p:txBody>
      </p:sp>
      <p:sp>
        <p:nvSpPr>
          <p:cNvPr id="1164" name="Initial test"/>
          <p:cNvSpPr/>
          <p:nvPr/>
        </p:nvSpPr>
        <p:spPr>
          <a:xfrm>
            <a:off x="2268538" y="2708275"/>
            <a:ext cx="1296988" cy="376060"/>
          </a:xfrm>
          <a:prstGeom prst="rect">
            <a:avLst/>
          </a:prstGeom>
          <a:solidFill>
            <a:srgbClr val="FFFF99"/>
          </a:solidFill>
          <a:ln w="25400">
            <a:solidFill>
              <a:srgbClr val="003366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Initial test</a:t>
            </a:r>
          </a:p>
        </p:txBody>
      </p:sp>
      <p:sp>
        <p:nvSpPr>
          <p:cNvPr id="1165" name="New test"/>
          <p:cNvSpPr/>
          <p:nvPr/>
        </p:nvSpPr>
        <p:spPr>
          <a:xfrm>
            <a:off x="4572000" y="2708275"/>
            <a:ext cx="1296988" cy="376060"/>
          </a:xfrm>
          <a:prstGeom prst="rect">
            <a:avLst/>
          </a:prstGeom>
          <a:solidFill>
            <a:srgbClr val="FF0000"/>
          </a:solidFill>
          <a:ln w="25400"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New test</a:t>
            </a:r>
          </a:p>
        </p:txBody>
      </p:sp>
      <p:sp>
        <p:nvSpPr>
          <p:cNvPr id="1166" name="New test"/>
          <p:cNvSpPr/>
          <p:nvPr/>
        </p:nvSpPr>
        <p:spPr>
          <a:xfrm>
            <a:off x="2195513" y="3933825"/>
            <a:ext cx="1296988" cy="376060"/>
          </a:xfrm>
          <a:prstGeom prst="rect">
            <a:avLst/>
          </a:prstGeom>
          <a:solidFill>
            <a:srgbClr val="FF0000"/>
          </a:solidFill>
          <a:ln w="25400"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New test</a:t>
            </a:r>
          </a:p>
        </p:txBody>
      </p:sp>
      <p:sp>
        <p:nvSpPr>
          <p:cNvPr id="1167" name="New test"/>
          <p:cNvSpPr/>
          <p:nvPr/>
        </p:nvSpPr>
        <p:spPr>
          <a:xfrm>
            <a:off x="7739063" y="5373687"/>
            <a:ext cx="1296988" cy="376061"/>
          </a:xfrm>
          <a:prstGeom prst="rect">
            <a:avLst/>
          </a:prstGeom>
          <a:solidFill>
            <a:srgbClr val="FF0000"/>
          </a:solidFill>
          <a:ln w="25400"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New test</a:t>
            </a:r>
          </a:p>
        </p:txBody>
      </p:sp>
      <p:sp>
        <p:nvSpPr>
          <p:cNvPr id="1168" name="Existing test"/>
          <p:cNvSpPr/>
          <p:nvPr/>
        </p:nvSpPr>
        <p:spPr>
          <a:xfrm>
            <a:off x="3779837" y="4292600"/>
            <a:ext cx="1512888" cy="376060"/>
          </a:xfrm>
          <a:prstGeom prst="rect">
            <a:avLst/>
          </a:prstGeom>
          <a:solidFill>
            <a:srgbClr val="CCFFFF"/>
          </a:solidFill>
          <a:ln w="25400">
            <a:solidFill>
              <a:srgbClr val="FFFF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spcBef>
                <a:spcPts val="1000"/>
              </a:spcBef>
              <a:defRPr sz="1800" b="1">
                <a:latin typeface="Arial"/>
                <a:ea typeface="Arial"/>
                <a:cs typeface="Arial"/>
                <a:sym typeface="Arial"/>
              </a:defRPr>
            </a:pPr>
            <a:r>
              <a:t>Existing</a:t>
            </a:r>
            <a:r>
              <a:rPr b="0"/>
              <a:t> test</a:t>
            </a:r>
          </a:p>
        </p:txBody>
      </p:sp>
      <p:sp>
        <p:nvSpPr>
          <p:cNvPr id="1169" name="Existing test"/>
          <p:cNvSpPr/>
          <p:nvPr/>
        </p:nvSpPr>
        <p:spPr>
          <a:xfrm>
            <a:off x="107950" y="3933825"/>
            <a:ext cx="1512888" cy="376060"/>
          </a:xfrm>
          <a:prstGeom prst="rect">
            <a:avLst/>
          </a:prstGeom>
          <a:solidFill>
            <a:srgbClr val="CCFFFF"/>
          </a:solidFill>
          <a:ln w="25400">
            <a:solidFill>
              <a:srgbClr val="FFFF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Existing test</a:t>
            </a:r>
          </a:p>
        </p:txBody>
      </p:sp>
      <p:sp>
        <p:nvSpPr>
          <p:cNvPr id="1170" name="Existing test"/>
          <p:cNvSpPr/>
          <p:nvPr/>
        </p:nvSpPr>
        <p:spPr>
          <a:xfrm>
            <a:off x="7235825" y="3933825"/>
            <a:ext cx="1512888" cy="376060"/>
          </a:xfrm>
          <a:prstGeom prst="rect">
            <a:avLst/>
          </a:prstGeom>
          <a:solidFill>
            <a:srgbClr val="CCFFFF"/>
          </a:solidFill>
          <a:ln w="25400">
            <a:solidFill>
              <a:srgbClr val="FFFF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spcBef>
                <a:spcPts val="1000"/>
              </a:spcBef>
              <a:defRPr sz="1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Existing test</a:t>
            </a:r>
          </a:p>
        </p:txBody>
      </p:sp>
      <p:sp>
        <p:nvSpPr>
          <p:cNvPr id="1171" name="Linea"/>
          <p:cNvSpPr/>
          <p:nvPr/>
        </p:nvSpPr>
        <p:spPr>
          <a:xfrm flipH="1">
            <a:off x="684212" y="191611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2" name="Linea"/>
          <p:cNvSpPr/>
          <p:nvPr/>
        </p:nvSpPr>
        <p:spPr>
          <a:xfrm flipH="1">
            <a:off x="684212" y="314166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3" name="Linea"/>
          <p:cNvSpPr/>
          <p:nvPr/>
        </p:nvSpPr>
        <p:spPr>
          <a:xfrm>
            <a:off x="7956549" y="314166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4" name="Linea"/>
          <p:cNvSpPr/>
          <p:nvPr/>
        </p:nvSpPr>
        <p:spPr>
          <a:xfrm>
            <a:off x="2916238" y="314166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5" name="Linea"/>
          <p:cNvSpPr/>
          <p:nvPr/>
        </p:nvSpPr>
        <p:spPr>
          <a:xfrm>
            <a:off x="2916238" y="191611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6" name="Linea"/>
          <p:cNvSpPr/>
          <p:nvPr/>
        </p:nvSpPr>
        <p:spPr>
          <a:xfrm>
            <a:off x="5148263" y="191611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7" name="Linea"/>
          <p:cNvSpPr/>
          <p:nvPr/>
        </p:nvSpPr>
        <p:spPr>
          <a:xfrm>
            <a:off x="7956549" y="1916113"/>
            <a:ext cx="1" cy="71913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8" name="Linea"/>
          <p:cNvSpPr/>
          <p:nvPr/>
        </p:nvSpPr>
        <p:spPr>
          <a:xfrm>
            <a:off x="971549" y="4462462"/>
            <a:ext cx="287340" cy="695326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79" name="Linea"/>
          <p:cNvSpPr/>
          <p:nvPr/>
        </p:nvSpPr>
        <p:spPr>
          <a:xfrm flipH="1">
            <a:off x="2268541" y="4462462"/>
            <a:ext cx="215898" cy="622301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0" name="Linea"/>
          <p:cNvSpPr/>
          <p:nvPr/>
        </p:nvSpPr>
        <p:spPr>
          <a:xfrm flipH="1">
            <a:off x="4427540" y="3258792"/>
            <a:ext cx="504824" cy="960782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1" name="Linea"/>
          <p:cNvSpPr/>
          <p:nvPr/>
        </p:nvSpPr>
        <p:spPr>
          <a:xfrm flipH="1">
            <a:off x="3779837" y="4941887"/>
            <a:ext cx="469901" cy="863601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2" name="Linea"/>
          <p:cNvSpPr/>
          <p:nvPr/>
        </p:nvSpPr>
        <p:spPr>
          <a:xfrm flipH="1">
            <a:off x="7092949" y="4462462"/>
            <a:ext cx="430214" cy="83978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3" name="Linea"/>
          <p:cNvSpPr/>
          <p:nvPr/>
        </p:nvSpPr>
        <p:spPr>
          <a:xfrm>
            <a:off x="8459788" y="5805487"/>
            <a:ext cx="288926" cy="647701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4" name="Linea"/>
          <p:cNvSpPr/>
          <p:nvPr/>
        </p:nvSpPr>
        <p:spPr>
          <a:xfrm flipH="1">
            <a:off x="7596188" y="5805487"/>
            <a:ext cx="360363" cy="647701"/>
          </a:xfrm>
          <a:prstGeom prst="line">
            <a:avLst/>
          </a:prstGeom>
          <a:ln w="38100">
            <a:solidFill>
              <a:srgbClr val="000000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5" name="Linea"/>
          <p:cNvSpPr/>
          <p:nvPr/>
        </p:nvSpPr>
        <p:spPr>
          <a:xfrm>
            <a:off x="2987675" y="4462462"/>
            <a:ext cx="288926" cy="622301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6" name="Linea"/>
          <p:cNvSpPr/>
          <p:nvPr/>
        </p:nvSpPr>
        <p:spPr>
          <a:xfrm>
            <a:off x="5508624" y="3258792"/>
            <a:ext cx="431801" cy="962371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7" name="Linea"/>
          <p:cNvSpPr/>
          <p:nvPr/>
        </p:nvSpPr>
        <p:spPr>
          <a:xfrm>
            <a:off x="4716462" y="4941887"/>
            <a:ext cx="287338" cy="863601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8" name="Linea"/>
          <p:cNvSpPr/>
          <p:nvPr/>
        </p:nvSpPr>
        <p:spPr>
          <a:xfrm>
            <a:off x="8137524" y="4462462"/>
            <a:ext cx="538164" cy="827088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89" name="Linea"/>
          <p:cNvSpPr/>
          <p:nvPr/>
        </p:nvSpPr>
        <p:spPr>
          <a:xfrm flipH="1">
            <a:off x="179388" y="4365625"/>
            <a:ext cx="287338" cy="792164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190" name="+"/>
          <p:cNvSpPr/>
          <p:nvPr/>
        </p:nvSpPr>
        <p:spPr>
          <a:xfrm>
            <a:off x="3997325" y="3908425"/>
            <a:ext cx="358775" cy="446592"/>
          </a:xfrm>
          <a:prstGeom prst="rect">
            <a:avLst/>
          </a:prstGeom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+</a:t>
            </a:r>
          </a:p>
        </p:txBody>
      </p:sp>
      <p:sp>
        <p:nvSpPr>
          <p:cNvPr id="1191" name="+"/>
          <p:cNvSpPr/>
          <p:nvPr/>
        </p:nvSpPr>
        <p:spPr>
          <a:xfrm>
            <a:off x="6659563" y="5013325"/>
            <a:ext cx="503238" cy="437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+</a:t>
            </a:r>
          </a:p>
        </p:txBody>
      </p:sp>
      <p:sp>
        <p:nvSpPr>
          <p:cNvPr id="1192" name="+"/>
          <p:cNvSpPr/>
          <p:nvPr/>
        </p:nvSpPr>
        <p:spPr>
          <a:xfrm>
            <a:off x="7165975" y="6284912"/>
            <a:ext cx="719139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+</a:t>
            </a:r>
          </a:p>
        </p:txBody>
      </p:sp>
      <p:sp>
        <p:nvSpPr>
          <p:cNvPr id="1193" name="+"/>
          <p:cNvSpPr/>
          <p:nvPr/>
        </p:nvSpPr>
        <p:spPr>
          <a:xfrm>
            <a:off x="0" y="5059362"/>
            <a:ext cx="539750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+</a:t>
            </a:r>
          </a:p>
        </p:txBody>
      </p:sp>
      <p:sp>
        <p:nvSpPr>
          <p:cNvPr id="1194" name="+"/>
          <p:cNvSpPr/>
          <p:nvPr/>
        </p:nvSpPr>
        <p:spPr>
          <a:xfrm>
            <a:off x="1908175" y="5013325"/>
            <a:ext cx="576263" cy="437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+</a:t>
            </a:r>
          </a:p>
        </p:txBody>
      </p:sp>
      <p:sp>
        <p:nvSpPr>
          <p:cNvPr id="1195" name="+"/>
          <p:cNvSpPr/>
          <p:nvPr/>
        </p:nvSpPr>
        <p:spPr>
          <a:xfrm>
            <a:off x="3348037" y="5695950"/>
            <a:ext cx="792163" cy="446592"/>
          </a:xfrm>
          <a:prstGeom prst="rect">
            <a:avLst/>
          </a:prstGeom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+</a:t>
            </a:r>
          </a:p>
        </p:txBody>
      </p:sp>
      <p:sp>
        <p:nvSpPr>
          <p:cNvPr id="1196" name="-"/>
          <p:cNvSpPr/>
          <p:nvPr/>
        </p:nvSpPr>
        <p:spPr>
          <a:xfrm>
            <a:off x="1258887" y="5013325"/>
            <a:ext cx="288926" cy="446592"/>
          </a:xfrm>
          <a:prstGeom prst="rect">
            <a:avLst/>
          </a:prstGeom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</a:t>
            </a:r>
          </a:p>
        </p:txBody>
      </p:sp>
      <p:sp>
        <p:nvSpPr>
          <p:cNvPr id="1197" name="-"/>
          <p:cNvSpPr/>
          <p:nvPr/>
        </p:nvSpPr>
        <p:spPr>
          <a:xfrm>
            <a:off x="3348037" y="4941887"/>
            <a:ext cx="503238" cy="446593"/>
          </a:xfrm>
          <a:prstGeom prst="rect">
            <a:avLst/>
          </a:prstGeom>
          <a:ln>
            <a:solidFill>
              <a:srgbClr val="000000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</a:t>
            </a:r>
          </a:p>
        </p:txBody>
      </p:sp>
      <p:sp>
        <p:nvSpPr>
          <p:cNvPr id="1198" name="-"/>
          <p:cNvSpPr/>
          <p:nvPr/>
        </p:nvSpPr>
        <p:spPr>
          <a:xfrm>
            <a:off x="5003800" y="5661025"/>
            <a:ext cx="1008063" cy="4370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</a:t>
            </a:r>
          </a:p>
        </p:txBody>
      </p:sp>
      <p:sp>
        <p:nvSpPr>
          <p:cNvPr id="1199" name="-"/>
          <p:cNvSpPr/>
          <p:nvPr/>
        </p:nvSpPr>
        <p:spPr>
          <a:xfrm>
            <a:off x="6011862" y="4005262"/>
            <a:ext cx="647701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</a:t>
            </a:r>
          </a:p>
        </p:txBody>
      </p:sp>
      <p:sp>
        <p:nvSpPr>
          <p:cNvPr id="1200" name="-"/>
          <p:cNvSpPr/>
          <p:nvPr/>
        </p:nvSpPr>
        <p:spPr>
          <a:xfrm>
            <a:off x="8640763" y="4941887"/>
            <a:ext cx="503238" cy="446593"/>
          </a:xfrm>
          <a:prstGeom prst="rect">
            <a:avLst/>
          </a:prstGeom>
          <a:ln>
            <a:solidFill>
              <a:srgbClr val="F8FFFB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</a:t>
            </a:r>
          </a:p>
        </p:txBody>
      </p:sp>
      <p:sp>
        <p:nvSpPr>
          <p:cNvPr id="1201" name="-"/>
          <p:cNvSpPr/>
          <p:nvPr/>
        </p:nvSpPr>
        <p:spPr>
          <a:xfrm>
            <a:off x="8748713" y="6284912"/>
            <a:ext cx="647701" cy="4370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4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-</a:t>
            </a:r>
          </a:p>
        </p:txBody>
      </p:sp>
      <p:sp>
        <p:nvSpPr>
          <p:cNvPr id="1202" name="Bossuyt et al. BMJ 2006;332:1089-1092"/>
          <p:cNvSpPr/>
          <p:nvPr/>
        </p:nvSpPr>
        <p:spPr>
          <a:xfrm>
            <a:off x="250825" y="6381750"/>
            <a:ext cx="4752975" cy="350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defRPr sz="18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Bossuyt et al. BMJ 2006;332:1089-1092 </a:t>
            </a:r>
          </a:p>
        </p:txBody>
      </p:sp>
      <p:sp>
        <p:nvSpPr>
          <p:cNvPr id="1203" name="Linea"/>
          <p:cNvSpPr/>
          <p:nvPr/>
        </p:nvSpPr>
        <p:spPr>
          <a:xfrm flipH="1">
            <a:off x="7296149" y="5853883"/>
            <a:ext cx="489768" cy="489767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204" name="Linea"/>
          <p:cNvSpPr/>
          <p:nvPr/>
        </p:nvSpPr>
        <p:spPr>
          <a:xfrm>
            <a:off x="8484003" y="5936064"/>
            <a:ext cx="394886" cy="394886"/>
          </a:xfrm>
          <a:prstGeom prst="line">
            <a:avLst/>
          </a:prstGeom>
          <a:ln w="38100">
            <a:solidFill>
              <a:srgbClr val="F8FFFB"/>
            </a:solidFill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Mnemonic shortcut…"/>
          <p:cNvSpPr>
            <a:spLocks noGrp="1"/>
          </p:cNvSpPr>
          <p:nvPr>
            <p:ph type="title"/>
          </p:nvPr>
        </p:nvSpPr>
        <p:spPr>
          <a:xfrm>
            <a:off x="165104" y="173038"/>
            <a:ext cx="8229601" cy="1143001"/>
          </a:xfrm>
          <a:prstGeom prst="rect">
            <a:avLst/>
          </a:prstGeom>
        </p:spPr>
        <p:txBody>
          <a:bodyPr/>
          <a:lstStyle/>
          <a:p>
            <a:pPr defTabSz="713230">
              <a:defRPr sz="3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Mnemonic shortcut</a:t>
            </a:r>
          </a:p>
          <a:p>
            <a:pPr defTabSz="713230">
              <a:defRPr sz="3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SnOUT &amp; SpIN</a:t>
            </a:r>
          </a:p>
        </p:txBody>
      </p:sp>
      <p:sp>
        <p:nvSpPr>
          <p:cNvPr id="1209" name="SNOUT…"/>
          <p:cNvSpPr>
            <a:spLocks noGrp="1"/>
          </p:cNvSpPr>
          <p:nvPr>
            <p:ph type="body" sz="half" idx="1"/>
          </p:nvPr>
        </p:nvSpPr>
        <p:spPr>
          <a:xfrm>
            <a:off x="569614" y="1601986"/>
            <a:ext cx="3969843" cy="4541889"/>
          </a:xfrm>
          <a:prstGeom prst="rect">
            <a:avLst/>
          </a:prstGeom>
        </p:spPr>
        <p:txBody>
          <a:bodyPr/>
          <a:lstStyle/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FC000"/>
                </a:solidFill>
              </a:defRPr>
            </a:pPr>
            <a:r>
              <a:t>SNOUT</a:t>
            </a:r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FC000"/>
                </a:solidFill>
              </a:defRPr>
            </a:pPr>
            <a:endParaRPr/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9FCFF"/>
                </a:solidFill>
              </a:defRPr>
            </a:pPr>
            <a:r>
              <a:t>High-sensitivity test</a:t>
            </a:r>
            <a:r>
              <a:rPr>
                <a:solidFill>
                  <a:srgbClr val="FFC000"/>
                </a:solidFill>
              </a:rPr>
              <a:t> </a:t>
            </a:r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CFFF9"/>
                </a:solidFill>
              </a:defRPr>
            </a:pPr>
            <a:endParaRPr/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CFFF9"/>
                </a:solidFill>
              </a:defRPr>
            </a:pPr>
            <a:r>
              <a:t>if Negative</a:t>
            </a:r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CFFF9"/>
                </a:solidFill>
              </a:defRPr>
            </a:pPr>
            <a:endParaRPr/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CFFF9"/>
                </a:solidFill>
              </a:defRPr>
            </a:pPr>
            <a:r>
              <a:t>Rule the diagnosis </a:t>
            </a:r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CFFF9"/>
                </a:solidFill>
              </a:defRPr>
            </a:pPr>
            <a:r>
              <a:t>out</a:t>
            </a:r>
          </a:p>
        </p:txBody>
      </p:sp>
      <p:sp>
        <p:nvSpPr>
          <p:cNvPr id="1210" name="SPIN…"/>
          <p:cNvSpPr/>
          <p:nvPr/>
        </p:nvSpPr>
        <p:spPr>
          <a:xfrm>
            <a:off x="4608214" y="1614686"/>
            <a:ext cx="3969844" cy="3393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 lnSpcReduction="10000"/>
          </a:bodyPr>
          <a:lstStyle/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SPIN</a:t>
            </a:r>
          </a:p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CFFF9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High-specificity test</a:t>
            </a:r>
          </a:p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CFFF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CFFF9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if Positive </a:t>
            </a:r>
          </a:p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CFFF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/>
          </a:p>
          <a:p>
            <a:pPr lvl="1" indent="457200" defTabSz="914400">
              <a:lnSpc>
                <a:spcPct val="100000"/>
              </a:lnSpc>
              <a:spcBef>
                <a:spcPts val="600"/>
              </a:spcBef>
              <a:defRPr sz="2800">
                <a:solidFill>
                  <a:srgbClr val="FCFFF9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Rule the diagnosis in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Mnemonic shortcut…"/>
          <p:cNvSpPr>
            <a:spLocks noGrp="1"/>
          </p:cNvSpPr>
          <p:nvPr>
            <p:ph type="title"/>
          </p:nvPr>
        </p:nvSpPr>
        <p:spPr>
          <a:xfrm>
            <a:off x="165104" y="173038"/>
            <a:ext cx="8229601" cy="1143001"/>
          </a:xfrm>
          <a:prstGeom prst="rect">
            <a:avLst/>
          </a:prstGeom>
        </p:spPr>
        <p:txBody>
          <a:bodyPr/>
          <a:lstStyle/>
          <a:p>
            <a:pPr defTabSz="713230">
              <a:defRPr sz="3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Mnemonic shortcut</a:t>
            </a:r>
          </a:p>
          <a:p>
            <a:pPr defTabSz="713230">
              <a:defRPr sz="3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SnOUT &amp; SpiN</a:t>
            </a:r>
          </a:p>
        </p:txBody>
      </p:sp>
      <p:sp>
        <p:nvSpPr>
          <p:cNvPr id="1213" name="Warning!…"/>
          <p:cNvSpPr>
            <a:spLocks noGrp="1"/>
          </p:cNvSpPr>
          <p:nvPr>
            <p:ph type="body" idx="1"/>
          </p:nvPr>
        </p:nvSpPr>
        <p:spPr>
          <a:xfrm>
            <a:off x="162550" y="1820291"/>
            <a:ext cx="8428215" cy="4607585"/>
          </a:xfrm>
          <a:prstGeom prst="rect">
            <a:avLst/>
          </a:prstGeom>
        </p:spPr>
        <p:txBody>
          <a:bodyPr/>
          <a:lstStyle/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700" b="1">
                <a:solidFill>
                  <a:srgbClr val="FFC000"/>
                </a:solidFill>
              </a:defRPr>
            </a:pPr>
            <a:r>
              <a:t>Warning!</a:t>
            </a:r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>
                <a:solidFill>
                  <a:srgbClr val="FFC000"/>
                </a:solidFill>
              </a:defRPr>
            </a:pPr>
            <a:endParaRPr/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>
                <a:solidFill>
                  <a:srgbClr val="FFFFEC"/>
                </a:solidFill>
              </a:defRPr>
            </a:pPr>
            <a:r>
              <a:t>Rule of Thumbs</a:t>
            </a:r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>
                <a:solidFill>
                  <a:srgbClr val="F0FFDE"/>
                </a:solidFill>
              </a:defRPr>
            </a:pPr>
            <a:endParaRPr/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>
                <a:solidFill>
                  <a:srgbClr val="F0FFDE"/>
                </a:solidFill>
              </a:defRPr>
            </a:pPr>
            <a:r>
              <a:t>Can be misleading</a:t>
            </a:r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>
                <a:solidFill>
                  <a:srgbClr val="F0FFDE"/>
                </a:solidFill>
              </a:defRPr>
            </a:pPr>
            <a:endParaRPr/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>
                <a:solidFill>
                  <a:srgbClr val="F0FFDE"/>
                </a:solidFill>
              </a:defRPr>
            </a:pPr>
            <a:endParaRPr/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 b="1">
                <a:solidFill>
                  <a:srgbClr val="FFCC4D"/>
                </a:solidFill>
              </a:defRPr>
            </a:pPr>
            <a:r>
              <a:t>Sensitivity and specificity </a:t>
            </a:r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 b="1">
                <a:solidFill>
                  <a:srgbClr val="FFCC4D"/>
                </a:solidFill>
              </a:defRPr>
            </a:pPr>
            <a:r>
              <a:t>must always be considered together </a:t>
            </a:r>
          </a:p>
          <a:p>
            <a:pPr marL="0" lvl="1" indent="457200" algn="ctr">
              <a:lnSpc>
                <a:spcPct val="90000"/>
              </a:lnSpc>
              <a:spcBef>
                <a:spcPts val="600"/>
              </a:spcBef>
              <a:buSzTx/>
              <a:buNone/>
              <a:defRPr sz="2500" b="1">
                <a:solidFill>
                  <a:srgbClr val="FFCC4D"/>
                </a:solidFill>
              </a:defRPr>
            </a:pPr>
            <a:r>
              <a:t>in assessing the validity of a test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Sensitivity and  Specificity…"/>
          <p:cNvSpPr>
            <a:spLocks noGrp="1"/>
          </p:cNvSpPr>
          <p:nvPr>
            <p:ph type="body" idx="1"/>
          </p:nvPr>
        </p:nvSpPr>
        <p:spPr>
          <a:xfrm>
            <a:off x="838662" y="323290"/>
            <a:ext cx="7466676" cy="6211420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Sensitivity and  Specificity</a:t>
            </a:r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 b="1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 b="1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 defTabSz="905255">
              <a:spcBef>
                <a:spcPts val="1300"/>
              </a:spcBef>
              <a:buSzTx/>
              <a:buNone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Sensitivity and  specificity are intrinsic properties of a  diagnostic  test  assumed to be context-independent  (</a:t>
            </a:r>
            <a:r>
              <a:rPr>
                <a:solidFill>
                  <a:srgbClr val="FFC640"/>
                </a:solidFill>
              </a:rPr>
              <a:t>disease prevalence</a:t>
            </a:r>
            <a:r>
              <a:rPr>
                <a:solidFill>
                  <a:srgbClr val="F3FFF1"/>
                </a:solidFill>
              </a:rPr>
              <a:t>)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solidFill>
                  <a:srgbClr val="F3FFF1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solidFill>
                  <a:srgbClr val="F3FFF1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They are diagnostic descriptors that do not vary greatly among patient populations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" name="Actually they may change according to different settings (primary care vs referral center) and these changes are not predictable…"/>
          <p:cNvSpPr>
            <a:spLocks noGrp="1"/>
          </p:cNvSpPr>
          <p:nvPr>
            <p:ph type="body" idx="1"/>
          </p:nvPr>
        </p:nvSpPr>
        <p:spPr>
          <a:xfrm>
            <a:off x="395538" y="1353142"/>
            <a:ext cx="8595225" cy="4154679"/>
          </a:xfrm>
          <a:prstGeom prst="rect">
            <a:avLst/>
          </a:prstGeom>
        </p:spPr>
        <p:txBody>
          <a:bodyPr/>
          <a:lstStyle/>
          <a:p>
            <a:pPr marL="0" indent="0" algn="ctr" defTabSz="905255">
              <a:spcBef>
                <a:spcPts val="1300"/>
              </a:spcBef>
              <a:buSzTx/>
              <a:buNone/>
              <a:defRPr sz="2100" b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 defTabSz="905255">
              <a:spcBef>
                <a:spcPts val="1300"/>
              </a:spcBef>
              <a:buSzTx/>
              <a:buNone/>
              <a:defRPr sz="2100" b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Actually they may change according to different settings (primary care vs referral center) and these changes are not predictable</a:t>
            </a:r>
          </a:p>
          <a:p>
            <a:pPr marL="0" indent="0" algn="ctr" defTabSz="444769">
              <a:lnSpc>
                <a:spcPct val="150000"/>
              </a:lnSpc>
              <a:spcBef>
                <a:spcPts val="700"/>
              </a:spcBef>
              <a:buSzTx/>
              <a:buNone/>
              <a:defRPr sz="2100" b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 defTabSz="444769">
              <a:lnSpc>
                <a:spcPct val="150000"/>
              </a:lnSpc>
              <a:spcBef>
                <a:spcPts val="700"/>
              </a:spcBef>
              <a:buSzTx/>
              <a:buNone/>
              <a:defRPr sz="2100" b="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Variation in disease prevalence and test accuracy between studies should prompt the readers to detect important differences in study population or study design, which affect accuracy</a:t>
            </a:r>
          </a:p>
        </p:txBody>
      </p:sp>
      <p:sp>
        <p:nvSpPr>
          <p:cNvPr id="1218" name="Effect of prevalence on diagnostic estimates"/>
          <p:cNvSpPr>
            <a:spLocks noGrp="1"/>
          </p:cNvSpPr>
          <p:nvPr>
            <p:ph type="title"/>
          </p:nvPr>
        </p:nvSpPr>
        <p:spPr>
          <a:xfrm>
            <a:off x="144772" y="260737"/>
            <a:ext cx="8845993" cy="648515"/>
          </a:xfrm>
          <a:prstGeom prst="rect">
            <a:avLst/>
          </a:prstGeom>
        </p:spPr>
        <p:txBody>
          <a:bodyPr/>
          <a:lstStyle>
            <a:lvl1pPr defTabSz="413320">
              <a:defRPr sz="330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Effect of prevalence on diagnostic estimates  </a:t>
            </a:r>
          </a:p>
        </p:txBody>
      </p:sp>
      <p:sp>
        <p:nvSpPr>
          <p:cNvPr id="1219" name="Leeflang et al. - Clin Hepidemiol 2009;62:5-12"/>
          <p:cNvSpPr/>
          <p:nvPr/>
        </p:nvSpPr>
        <p:spPr>
          <a:xfrm>
            <a:off x="3616969" y="6236329"/>
            <a:ext cx="4765101" cy="370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 sz="1800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Leeflang et al. - Clin Hepidemiol 2009;62:5-12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Patient selection: applicability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r>
              <a:t>Patient selection: applicability</a:t>
            </a:r>
          </a:p>
        </p:txBody>
      </p:sp>
      <p:sp>
        <p:nvSpPr>
          <p:cNvPr id="1222" name="Measures of accuracy may vary across patient groups:…"/>
          <p:cNvSpPr>
            <a:spLocks noGrp="1"/>
          </p:cNvSpPr>
          <p:nvPr>
            <p:ph type="body" idx="1"/>
          </p:nvPr>
        </p:nvSpPr>
        <p:spPr>
          <a:xfrm>
            <a:off x="292099" y="1633536"/>
            <a:ext cx="8660157" cy="5068889"/>
          </a:xfrm>
          <a:prstGeom prst="rect">
            <a:avLst/>
          </a:prstGeom>
        </p:spPr>
        <p:txBody>
          <a:bodyPr/>
          <a:lstStyle/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FC000"/>
                </a:solidFill>
              </a:defRPr>
            </a:pPr>
            <a:r>
              <a:t>Measures of accuracy may vary across patient groups:</a:t>
            </a:r>
          </a:p>
          <a:p>
            <a:pPr marL="0" lvl="1" indent="457200">
              <a:spcBef>
                <a:spcPts val="600"/>
              </a:spcBef>
              <a:buSzTx/>
              <a:buNone/>
              <a:defRPr sz="2800">
                <a:solidFill>
                  <a:srgbClr val="FFC000"/>
                </a:solidFill>
              </a:defRPr>
            </a:pPr>
            <a:endParaRPr/>
          </a:p>
          <a:p>
            <a:pPr lvl="2">
              <a:spcBef>
                <a:spcPts val="600"/>
              </a:spcBef>
              <a:defRPr sz="2800">
                <a:solidFill>
                  <a:srgbClr val="FFFFFF"/>
                </a:solidFill>
              </a:defRPr>
            </a:pPr>
            <a:r>
              <a:t> Setting </a:t>
            </a:r>
          </a:p>
          <a:p>
            <a:pPr lvl="2">
              <a:spcBef>
                <a:spcPts val="600"/>
              </a:spcBef>
              <a:defRPr sz="2800">
                <a:solidFill>
                  <a:srgbClr val="FFFFFF"/>
                </a:solidFill>
              </a:defRPr>
            </a:pPr>
            <a:r>
              <a:t> Demographic features</a:t>
            </a:r>
            <a:endParaRPr sz="2400"/>
          </a:p>
          <a:p>
            <a:pPr lvl="2">
              <a:spcBef>
                <a:spcPts val="600"/>
              </a:spcBef>
              <a:defRPr sz="2800">
                <a:solidFill>
                  <a:srgbClr val="FFFFFF"/>
                </a:solidFill>
              </a:defRPr>
            </a:pPr>
            <a:r>
              <a:t> Symptoms </a:t>
            </a:r>
          </a:p>
          <a:p>
            <a:pPr lvl="2">
              <a:spcBef>
                <a:spcPts val="600"/>
              </a:spcBef>
              <a:defRPr sz="2800">
                <a:solidFill>
                  <a:srgbClr val="FFFFFF"/>
                </a:solidFill>
              </a:defRPr>
            </a:pPr>
            <a:r>
              <a:t> Advanced vs early disease</a:t>
            </a:r>
            <a:endParaRPr sz="2400"/>
          </a:p>
          <a:p>
            <a:pPr lvl="2">
              <a:spcBef>
                <a:spcPts val="600"/>
              </a:spcBef>
              <a:defRPr sz="2800">
                <a:solidFill>
                  <a:srgbClr val="FFFFFF"/>
                </a:solidFill>
              </a:defRPr>
            </a:pPr>
            <a:r>
              <a:t> Presence of alternative conditions</a:t>
            </a:r>
            <a:endParaRPr sz="2400"/>
          </a:p>
          <a:p>
            <a:pPr lvl="2">
              <a:spcBef>
                <a:spcPts val="600"/>
              </a:spcBef>
              <a:defRPr sz="2800">
                <a:solidFill>
                  <a:srgbClr val="FFFFFF"/>
                </a:solidFill>
              </a:defRPr>
            </a:pPr>
            <a:r>
              <a:t> Co-morbidities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Titolo"/>
          <p:cNvSpPr>
            <a:spLocks noGrp="1"/>
          </p:cNvSpPr>
          <p:nvPr>
            <p:ph type="title"/>
          </p:nvPr>
        </p:nvSpPr>
        <p:spPr>
          <a:xfrm>
            <a:off x="457204" y="274638"/>
            <a:ext cx="8229601" cy="114300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5" name="Corpo"/>
          <p:cNvSpPr>
            <a:spLocks noGrp="1"/>
          </p:cNvSpPr>
          <p:nvPr>
            <p:ph type="body" idx="1"/>
          </p:nvPr>
        </p:nvSpPr>
        <p:spPr>
          <a:xfrm>
            <a:off x="457204" y="1600206"/>
            <a:ext cx="8229601" cy="45259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pic>
        <p:nvPicPr>
          <p:cNvPr id="1226" name="image3.png" descr="image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7056440"/>
          </a:xfrm>
          <a:prstGeom prst="rect">
            <a:avLst/>
          </a:prstGeom>
          <a:ln w="12700">
            <a:miter lim="400000"/>
          </a:ln>
        </p:spPr>
      </p:pic>
      <p:sp>
        <p:nvSpPr>
          <p:cNvPr id="1227" name="Rettangolo"/>
          <p:cNvSpPr/>
          <p:nvPr/>
        </p:nvSpPr>
        <p:spPr>
          <a:xfrm>
            <a:off x="5143570" y="3143251"/>
            <a:ext cx="2714627" cy="1000127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</a:ln>
        </p:spPr>
        <p:txBody>
          <a:bodyPr lIns="45718" tIns="45718" rIns="45718" bIns="45718" anchor="ctr"/>
          <a:lstStyle/>
          <a:p>
            <a:pPr algn="ctr" defTabSz="914400">
              <a:lnSpc>
                <a:spcPct val="100000"/>
              </a:lnSpc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28" name="Severity of the disease…"/>
          <p:cNvSpPr/>
          <p:nvPr/>
        </p:nvSpPr>
        <p:spPr>
          <a:xfrm>
            <a:off x="5357883" y="3071813"/>
            <a:ext cx="2928939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914400">
              <a:lnSpc>
                <a:spcPct val="10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Severity of the disease</a:t>
            </a:r>
            <a:endParaRPr sz="3200"/>
          </a:p>
          <a:p>
            <a:pPr defTabSz="914400">
              <a:lnSpc>
                <a:spcPct val="10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co-morbidities</a:t>
            </a:r>
          </a:p>
        </p:txBody>
      </p:sp>
      <p:sp>
        <p:nvSpPr>
          <p:cNvPr id="1229" name="Severity of the disease…"/>
          <p:cNvSpPr/>
          <p:nvPr/>
        </p:nvSpPr>
        <p:spPr>
          <a:xfrm>
            <a:off x="5215008" y="5286514"/>
            <a:ext cx="2928939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914400">
              <a:lnSpc>
                <a:spcPct val="10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Severity of the disease</a:t>
            </a:r>
            <a:endParaRPr sz="3200"/>
          </a:p>
          <a:p>
            <a:pPr defTabSz="914400">
              <a:lnSpc>
                <a:spcPct val="10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co-morbidities</a:t>
            </a:r>
          </a:p>
        </p:txBody>
      </p:sp>
      <p:sp>
        <p:nvSpPr>
          <p:cNvPr id="1230" name="Rettangolo"/>
          <p:cNvSpPr/>
          <p:nvPr/>
        </p:nvSpPr>
        <p:spPr>
          <a:xfrm>
            <a:off x="5143570" y="5286514"/>
            <a:ext cx="2714627" cy="1000127"/>
          </a:xfrm>
          <a:prstGeom prst="rect">
            <a:avLst/>
          </a:prstGeom>
          <a:solidFill>
            <a:srgbClr val="FFFFFF"/>
          </a:solidFill>
          <a:ln w="25400">
            <a:solidFill>
              <a:srgbClr val="FFFFFF"/>
            </a:solidFill>
          </a:ln>
        </p:spPr>
        <p:txBody>
          <a:bodyPr lIns="45718" tIns="45718" rIns="45718" bIns="45718" anchor="ctr"/>
          <a:lstStyle/>
          <a:p>
            <a:pPr algn="ctr" defTabSz="914400">
              <a:lnSpc>
                <a:spcPct val="100000"/>
              </a:lnSpc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231" name="Severity of the disease…"/>
          <p:cNvSpPr/>
          <p:nvPr/>
        </p:nvSpPr>
        <p:spPr>
          <a:xfrm>
            <a:off x="5286375" y="5214937"/>
            <a:ext cx="2928940" cy="617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914400">
              <a:lnSpc>
                <a:spcPct val="10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Severity of the disease</a:t>
            </a:r>
            <a:endParaRPr sz="3200"/>
          </a:p>
          <a:p>
            <a:pPr defTabSz="914400">
              <a:lnSpc>
                <a:spcPct val="100000"/>
              </a:lnSpc>
              <a:defRPr sz="1800">
                <a:latin typeface="Arial"/>
                <a:ea typeface="Arial"/>
                <a:cs typeface="Arial"/>
                <a:sym typeface="Arial"/>
              </a:defRPr>
            </a:pPr>
            <a:r>
              <a:t>co-morbidities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Presence of alternative conditions"/>
          <p:cNvSpPr>
            <a:spLocks noGrp="1"/>
          </p:cNvSpPr>
          <p:nvPr>
            <p:ph type="title"/>
          </p:nvPr>
        </p:nvSpPr>
        <p:spPr>
          <a:xfrm>
            <a:off x="623888" y="333375"/>
            <a:ext cx="7764461" cy="1166813"/>
          </a:xfrm>
          <a:prstGeom prst="rect">
            <a:avLst/>
          </a:prstGeom>
        </p:spPr>
        <p:txBody>
          <a:bodyPr/>
          <a:lstStyle>
            <a:lvl1pPr>
              <a:defRPr sz="39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Presence of alternative conditions</a:t>
            </a:r>
          </a:p>
        </p:txBody>
      </p:sp>
      <p:sp>
        <p:nvSpPr>
          <p:cNvPr id="1234" name="Bowel wall thickening  for the diagnosis of Crohn’s disease ..…"/>
          <p:cNvSpPr>
            <a:spLocks noGrp="1"/>
          </p:cNvSpPr>
          <p:nvPr>
            <p:ph type="body" sz="half" idx="1"/>
          </p:nvPr>
        </p:nvSpPr>
        <p:spPr>
          <a:xfrm>
            <a:off x="747228" y="1477513"/>
            <a:ext cx="3886201" cy="486886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7299"/>
              </a:lnSpc>
              <a:buSzTx/>
              <a:buNone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FF9300"/>
                </a:solidFill>
              </a:rPr>
              <a:t>Bowel wall thickening</a:t>
            </a:r>
            <a:r>
              <a:t>  for the diagnosis of </a:t>
            </a:r>
            <a:r>
              <a:rPr>
                <a:solidFill>
                  <a:srgbClr val="FF9300"/>
                </a:solidFill>
              </a:rPr>
              <a:t>Crohn’s disease ..</a:t>
            </a:r>
          </a:p>
          <a:p>
            <a:pPr marL="0" indent="0">
              <a:lnSpc>
                <a:spcPct val="87299"/>
              </a:lnSpc>
              <a:buSzTx/>
              <a:buNone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……in setting with high prevalence of :</a:t>
            </a:r>
          </a:p>
          <a:p>
            <a:pPr marL="0" indent="0">
              <a:lnSpc>
                <a:spcPct val="87299"/>
              </a:lnSpc>
              <a:buSzTx/>
              <a:buNone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>
              <a:lnSpc>
                <a:spcPct val="87299"/>
              </a:lnSpc>
              <a:buSzTx/>
              <a:buNone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- intestinal tuberculosis</a:t>
            </a:r>
          </a:p>
          <a:p>
            <a:pPr marL="0" indent="0">
              <a:lnSpc>
                <a:spcPct val="87299"/>
              </a:lnSpc>
              <a:buSzTx/>
              <a:buNone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- ulcerative colitis</a:t>
            </a:r>
          </a:p>
          <a:p>
            <a:pPr>
              <a:lnSpc>
                <a:spcPct val="87299"/>
              </a:lnSpc>
              <a:buClr>
                <a:srgbClr val="000000"/>
              </a:buClr>
              <a:buFontTx/>
              <a:buChar char="-"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others……..</a:t>
            </a:r>
          </a:p>
          <a:p>
            <a:pPr>
              <a:lnSpc>
                <a:spcPct val="87299"/>
              </a:lnSpc>
              <a:buClr>
                <a:srgbClr val="000000"/>
              </a:buClr>
              <a:buFontTx/>
              <a:buChar char="-"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>
              <a:lnSpc>
                <a:spcPct val="87299"/>
              </a:lnSpc>
              <a:buSzTx/>
              <a:buNone/>
              <a:defRPr sz="2400"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>
              <a:lnSpc>
                <a:spcPct val="87299"/>
              </a:lnSpc>
              <a:buClr>
                <a:srgbClr val="000000"/>
              </a:buClr>
              <a:buFont typeface="Arial"/>
              <a:defRPr sz="240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Boweli</a:t>
            </a:r>
          </a:p>
        </p:txBody>
      </p:sp>
      <p:sp>
        <p:nvSpPr>
          <p:cNvPr id="1235" name="Specificity…"/>
          <p:cNvSpPr/>
          <p:nvPr/>
        </p:nvSpPr>
        <p:spPr>
          <a:xfrm>
            <a:off x="5186362" y="2011363"/>
            <a:ext cx="3886201" cy="17241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9" tIns="46799" rIns="46799" bIns="46799">
            <a:spAutoFit/>
          </a:bodyPr>
          <a:lstStyle/>
          <a:p>
            <a:pPr defTabSz="449262">
              <a:spcBef>
                <a:spcPts val="800"/>
              </a:spcBef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	</a:t>
            </a:r>
            <a:r>
              <a:rPr>
                <a:solidFill>
                  <a:srgbClr val="F8FFFB"/>
                </a:solidFill>
              </a:rPr>
              <a:t>Specificity</a:t>
            </a:r>
          </a:p>
          <a:p>
            <a:pPr marL="334963" indent="-334963" defTabSz="449262">
              <a:spcBef>
                <a:spcPts val="800"/>
              </a:spcBef>
              <a:buClr>
                <a:srgbClr val="000000"/>
              </a:buClr>
              <a:buSzPct val="50000"/>
              <a:buFont typeface="Arial"/>
              <a:buChar char="•"/>
              <a:defRPr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lvl="1" indent="457200" defTabSz="449262">
              <a:spcBef>
                <a:spcPts val="700"/>
              </a:spcBef>
              <a:defRPr>
                <a:solidFill>
                  <a:srgbClr val="F8FFFB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  False positive 	 	 	 results</a:t>
            </a:r>
          </a:p>
        </p:txBody>
      </p:sp>
      <p:sp>
        <p:nvSpPr>
          <p:cNvPr id="1236" name="Forma"/>
          <p:cNvSpPr/>
          <p:nvPr/>
        </p:nvSpPr>
        <p:spPr>
          <a:xfrm>
            <a:off x="7262813" y="1973263"/>
            <a:ext cx="288926" cy="574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000000"/>
            </a:solidFill>
          </a:ln>
        </p:spPr>
        <p:txBody>
          <a:bodyPr lIns="45718" tIns="45718" rIns="45718" bIns="45718"/>
          <a:lstStyle/>
          <a:p>
            <a:pPr>
              <a:defRPr sz="1800"/>
            </a:pPr>
            <a:endParaRPr/>
          </a:p>
        </p:txBody>
      </p:sp>
      <p:sp>
        <p:nvSpPr>
          <p:cNvPr id="1237" name="Forma"/>
          <p:cNvSpPr/>
          <p:nvPr/>
        </p:nvSpPr>
        <p:spPr>
          <a:xfrm flipV="1">
            <a:off x="5694362" y="2909888"/>
            <a:ext cx="287338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6023"/>
                </a:moveTo>
                <a:lnTo>
                  <a:pt x="5400" y="16023"/>
                </a:lnTo>
                <a:lnTo>
                  <a:pt x="5400" y="0"/>
                </a:lnTo>
                <a:lnTo>
                  <a:pt x="16200" y="0"/>
                </a:lnTo>
                <a:lnTo>
                  <a:pt x="16200" y="16023"/>
                </a:lnTo>
                <a:lnTo>
                  <a:pt x="21600" y="16023"/>
                </a:lnTo>
                <a:lnTo>
                  <a:pt x="10800" y="21600"/>
                </a:lnTo>
                <a:close/>
              </a:path>
            </a:pathLst>
          </a:custGeom>
          <a:solidFill>
            <a:srgbClr val="FFC000"/>
          </a:solidFill>
          <a:ln>
            <a:solidFill>
              <a:srgbClr val="000000"/>
            </a:solidFill>
          </a:ln>
        </p:spPr>
        <p:txBody>
          <a:bodyPr lIns="45718" tIns="45718" rIns="45718" bIns="45718"/>
          <a:lstStyle/>
          <a:p>
            <a:pPr>
              <a:defRPr sz="1800"/>
            </a:pPr>
            <a:endParaRPr/>
          </a:p>
        </p:txBody>
      </p:sp>
      <p:sp>
        <p:nvSpPr>
          <p:cNvPr id="1238" name="Freccia"/>
          <p:cNvSpPr/>
          <p:nvPr/>
        </p:nvSpPr>
        <p:spPr>
          <a:xfrm>
            <a:off x="4305300" y="2547938"/>
            <a:ext cx="865188" cy="104140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8" tIns="45718" rIns="45718" bIns="45718"/>
          <a:lstStyle/>
          <a:p>
            <a:pPr>
              <a:defRPr sz="1800"/>
            </a:pPr>
            <a:endParaRPr/>
          </a:p>
        </p:txBody>
      </p:sp>
      <p:pic>
        <p:nvPicPr>
          <p:cNvPr id="1239" name="image4.png" descr="image4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821918" y="5390746"/>
            <a:ext cx="1727201" cy="11223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Sensitivity and specificity are properties of the diagnostic test, which tell us if the test is valid.…"/>
          <p:cNvSpPr>
            <a:spLocks noGrp="1"/>
          </p:cNvSpPr>
          <p:nvPr>
            <p:ph type="body" idx="1"/>
          </p:nvPr>
        </p:nvSpPr>
        <p:spPr>
          <a:xfrm>
            <a:off x="535780" y="1117600"/>
            <a:ext cx="7767640" cy="4233866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Sensitivity</a:t>
            </a:r>
            <a:r>
              <a:rPr>
                <a:solidFill>
                  <a:srgbClr val="FFFFFF"/>
                </a:solidFill>
              </a:rPr>
              <a:t> and </a:t>
            </a:r>
            <a:r>
              <a:t>specificity</a:t>
            </a:r>
            <a:r>
              <a:rPr>
                <a:solidFill>
                  <a:srgbClr val="FFFFFF"/>
                </a:solidFill>
              </a:rPr>
              <a:t> are properties of the diagnostic test, which tell us if the test is valid.</a:t>
            </a:r>
          </a:p>
          <a:p>
            <a:pPr marL="0" indent="0">
              <a:lnSpc>
                <a:spcPct val="10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>
              <a:lnSpc>
                <a:spcPct val="10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They cannot be used to estimate the probability of disease in an individual patient</a:t>
            </a:r>
          </a:p>
          <a:p>
            <a:pPr marL="0" indent="0">
              <a:lnSpc>
                <a:spcPct val="10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>
              <a:lnSpc>
                <a:spcPct val="100000"/>
              </a:lnSpc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rPr b="1">
                <a:solidFill>
                  <a:srgbClr val="FFC000"/>
                </a:solidFill>
              </a:rPr>
              <a:t>They are inversely related and are not separable</a:t>
            </a:r>
            <a:r>
              <a:rPr sz="2300" b="1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1242" name="Sensitivity and specificity"/>
          <p:cNvSpPr/>
          <p:nvPr/>
        </p:nvSpPr>
        <p:spPr>
          <a:xfrm>
            <a:off x="533400" y="226249"/>
            <a:ext cx="7772400" cy="5888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 anchor="ctr">
            <a:spAutoFit/>
          </a:bodyPr>
          <a:lstStyle>
            <a:lvl1pPr algn="ctr">
              <a:defRPr sz="32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Sensitivity and specificity</a:t>
            </a:r>
          </a:p>
        </p:txBody>
      </p:sp>
      <p:sp>
        <p:nvSpPr>
          <p:cNvPr id="1243" name="SENSITIVITY cannot be  estimated                       without estimating SPECIFICITY…"/>
          <p:cNvSpPr/>
          <p:nvPr/>
        </p:nvSpPr>
        <p:spPr>
          <a:xfrm>
            <a:off x="387151" y="4177336"/>
            <a:ext cx="8064898" cy="232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5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defRPr sz="25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SENSITIVITY </a:t>
            </a:r>
            <a:r>
              <a:rPr>
                <a:solidFill>
                  <a:srgbClr val="FFFFFF"/>
                </a:solidFill>
              </a:rPr>
              <a:t>cannot be  estimated                       without estimating </a:t>
            </a:r>
            <a:r>
              <a:t>SPECIFICITY</a:t>
            </a:r>
          </a:p>
          <a:p>
            <a:pPr algn="ctr">
              <a:defRPr sz="25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defRPr sz="25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SPECIFICITY</a:t>
            </a:r>
            <a:r>
              <a:rPr>
                <a:solidFill>
                  <a:srgbClr val="FFFFFF"/>
                </a:solidFill>
              </a:rPr>
              <a:t> cannot be estimate                            without estimating </a:t>
            </a:r>
            <a:r>
              <a:t>SENSITIVITY</a:t>
            </a:r>
          </a:p>
        </p:txBody>
      </p:sp>
      <p:grpSp>
        <p:nvGrpSpPr>
          <p:cNvPr id="1247" name="Gruppo"/>
          <p:cNvGrpSpPr/>
          <p:nvPr/>
        </p:nvGrpSpPr>
        <p:grpSpPr>
          <a:xfrm>
            <a:off x="7388856" y="4976423"/>
            <a:ext cx="732689" cy="1323129"/>
            <a:chOff x="0" y="0"/>
            <a:chExt cx="732688" cy="1323128"/>
          </a:xfrm>
        </p:grpSpPr>
        <p:sp>
          <p:nvSpPr>
            <p:cNvPr id="1244" name="Forma"/>
            <p:cNvSpPr/>
            <p:nvPr/>
          </p:nvSpPr>
          <p:spPr>
            <a:xfrm rot="212875">
              <a:off x="39135" y="19017"/>
              <a:ext cx="654418" cy="1285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34" h="21600" extrusionOk="0">
                  <a:moveTo>
                    <a:pt x="0" y="19132"/>
                  </a:moveTo>
                  <a:lnTo>
                    <a:pt x="5058" y="16101"/>
                  </a:lnTo>
                  <a:lnTo>
                    <a:pt x="5058" y="17476"/>
                  </a:lnTo>
                  <a:cubicBezTo>
                    <a:pt x="12871" y="16590"/>
                    <a:pt x="18738" y="13752"/>
                    <a:pt x="19988" y="10254"/>
                  </a:cubicBezTo>
                  <a:cubicBezTo>
                    <a:pt x="21600" y="14768"/>
                    <a:pt x="15140" y="19083"/>
                    <a:pt x="5058" y="20225"/>
                  </a:cubicBezTo>
                  <a:lnTo>
                    <a:pt x="5058" y="21600"/>
                  </a:lnTo>
                  <a:close/>
                  <a:moveTo>
                    <a:pt x="20232" y="11628"/>
                  </a:moveTo>
                  <a:cubicBezTo>
                    <a:pt x="20232" y="6725"/>
                    <a:pt x="11174" y="2750"/>
                    <a:pt x="0" y="2750"/>
                  </a:cubicBezTo>
                  <a:lnTo>
                    <a:pt x="0" y="0"/>
                  </a:lnTo>
                  <a:cubicBezTo>
                    <a:pt x="11174" y="0"/>
                    <a:pt x="20232" y="3975"/>
                    <a:pt x="20232" y="887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45" name="Forma"/>
            <p:cNvSpPr/>
            <p:nvPr/>
          </p:nvSpPr>
          <p:spPr>
            <a:xfrm rot="212875">
              <a:off x="57492" y="19583"/>
              <a:ext cx="654345" cy="691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21600" y="12491"/>
                    <a:pt x="11929" y="5107"/>
                    <a:pt x="0" y="5107"/>
                  </a:cubicBezTo>
                  <a:lnTo>
                    <a:pt x="0" y="0"/>
                  </a:lnTo>
                  <a:cubicBezTo>
                    <a:pt x="11929" y="0"/>
                    <a:pt x="21600" y="7384"/>
                    <a:pt x="21600" y="16493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46" name="Linea"/>
            <p:cNvSpPr/>
            <p:nvPr/>
          </p:nvSpPr>
          <p:spPr>
            <a:xfrm rot="212875">
              <a:off x="39135" y="19014"/>
              <a:ext cx="654345" cy="1285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628"/>
                  </a:moveTo>
                  <a:cubicBezTo>
                    <a:pt x="21600" y="6725"/>
                    <a:pt x="11929" y="2750"/>
                    <a:pt x="0" y="2750"/>
                  </a:cubicBezTo>
                  <a:lnTo>
                    <a:pt x="0" y="0"/>
                  </a:lnTo>
                  <a:cubicBezTo>
                    <a:pt x="11929" y="0"/>
                    <a:pt x="21600" y="3975"/>
                    <a:pt x="21600" y="8879"/>
                  </a:cubicBezTo>
                  <a:lnTo>
                    <a:pt x="21600" y="11628"/>
                  </a:lnTo>
                  <a:cubicBezTo>
                    <a:pt x="21600" y="15677"/>
                    <a:pt x="14937" y="19213"/>
                    <a:pt x="5400" y="20225"/>
                  </a:cubicBezTo>
                  <a:lnTo>
                    <a:pt x="5400" y="21600"/>
                  </a:lnTo>
                  <a:lnTo>
                    <a:pt x="0" y="19132"/>
                  </a:lnTo>
                  <a:lnTo>
                    <a:pt x="5400" y="16101"/>
                  </a:lnTo>
                  <a:lnTo>
                    <a:pt x="5400" y="17476"/>
                  </a:lnTo>
                  <a:cubicBezTo>
                    <a:pt x="13742" y="16590"/>
                    <a:pt x="20006" y="13752"/>
                    <a:pt x="21340" y="10254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grpSp>
        <p:nvGrpSpPr>
          <p:cNvPr id="1251" name="Gruppo"/>
          <p:cNvGrpSpPr/>
          <p:nvPr/>
        </p:nvGrpSpPr>
        <p:grpSpPr>
          <a:xfrm>
            <a:off x="795180" y="4971626"/>
            <a:ext cx="753775" cy="1332722"/>
            <a:chOff x="-2" y="0"/>
            <a:chExt cx="753774" cy="1332721"/>
          </a:xfrm>
        </p:grpSpPr>
        <p:sp>
          <p:nvSpPr>
            <p:cNvPr id="1248" name="Forma"/>
            <p:cNvSpPr/>
            <p:nvPr/>
          </p:nvSpPr>
          <p:spPr>
            <a:xfrm rot="10528474">
              <a:off x="49675" y="23813"/>
              <a:ext cx="654419" cy="1285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34" h="21600" extrusionOk="0">
                  <a:moveTo>
                    <a:pt x="0" y="19132"/>
                  </a:moveTo>
                  <a:lnTo>
                    <a:pt x="5058" y="16101"/>
                  </a:lnTo>
                  <a:lnTo>
                    <a:pt x="5058" y="17476"/>
                  </a:lnTo>
                  <a:cubicBezTo>
                    <a:pt x="12871" y="16590"/>
                    <a:pt x="18738" y="13752"/>
                    <a:pt x="19988" y="10254"/>
                  </a:cubicBezTo>
                  <a:cubicBezTo>
                    <a:pt x="21600" y="14768"/>
                    <a:pt x="15140" y="19083"/>
                    <a:pt x="5058" y="20225"/>
                  </a:cubicBezTo>
                  <a:lnTo>
                    <a:pt x="5058" y="21600"/>
                  </a:lnTo>
                  <a:close/>
                  <a:moveTo>
                    <a:pt x="20232" y="11628"/>
                  </a:moveTo>
                  <a:cubicBezTo>
                    <a:pt x="20232" y="6725"/>
                    <a:pt x="11174" y="2750"/>
                    <a:pt x="0" y="2750"/>
                  </a:cubicBezTo>
                  <a:lnTo>
                    <a:pt x="0" y="0"/>
                  </a:lnTo>
                  <a:cubicBezTo>
                    <a:pt x="11174" y="0"/>
                    <a:pt x="20232" y="3975"/>
                    <a:pt x="20232" y="887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49" name="Forma"/>
            <p:cNvSpPr/>
            <p:nvPr/>
          </p:nvSpPr>
          <p:spPr>
            <a:xfrm rot="10528474">
              <a:off x="73152" y="616148"/>
              <a:ext cx="654346" cy="691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21600" y="12491"/>
                    <a:pt x="11929" y="5107"/>
                    <a:pt x="0" y="5107"/>
                  </a:cubicBezTo>
                  <a:lnTo>
                    <a:pt x="0" y="0"/>
                  </a:lnTo>
                  <a:cubicBezTo>
                    <a:pt x="11929" y="0"/>
                    <a:pt x="21600" y="7384"/>
                    <a:pt x="21600" y="16493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50" name="Linea"/>
            <p:cNvSpPr/>
            <p:nvPr/>
          </p:nvSpPr>
          <p:spPr>
            <a:xfrm rot="10528474">
              <a:off x="49747" y="23811"/>
              <a:ext cx="654346" cy="12850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628"/>
                  </a:moveTo>
                  <a:cubicBezTo>
                    <a:pt x="21600" y="6725"/>
                    <a:pt x="11929" y="2750"/>
                    <a:pt x="0" y="2750"/>
                  </a:cubicBezTo>
                  <a:lnTo>
                    <a:pt x="0" y="0"/>
                  </a:lnTo>
                  <a:cubicBezTo>
                    <a:pt x="11929" y="0"/>
                    <a:pt x="21600" y="3975"/>
                    <a:pt x="21600" y="8879"/>
                  </a:cubicBezTo>
                  <a:lnTo>
                    <a:pt x="21600" y="11628"/>
                  </a:lnTo>
                  <a:cubicBezTo>
                    <a:pt x="21600" y="15677"/>
                    <a:pt x="14937" y="19213"/>
                    <a:pt x="5400" y="20225"/>
                  </a:cubicBezTo>
                  <a:lnTo>
                    <a:pt x="5400" y="21600"/>
                  </a:lnTo>
                  <a:lnTo>
                    <a:pt x="0" y="19132"/>
                  </a:lnTo>
                  <a:lnTo>
                    <a:pt x="5400" y="16101"/>
                  </a:lnTo>
                  <a:lnTo>
                    <a:pt x="5400" y="17476"/>
                  </a:lnTo>
                  <a:cubicBezTo>
                    <a:pt x="13742" y="16590"/>
                    <a:pt x="20006" y="13752"/>
                    <a:pt x="21340" y="10254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</p:grpSp>
      <p:sp>
        <p:nvSpPr>
          <p:cNvPr id="1252" name="Rettangolo"/>
          <p:cNvSpPr/>
          <p:nvPr/>
        </p:nvSpPr>
        <p:spPr>
          <a:xfrm>
            <a:off x="470704" y="3505701"/>
            <a:ext cx="7897792" cy="863383"/>
          </a:xfrm>
          <a:prstGeom prst="rect">
            <a:avLst/>
          </a:prstGeom>
          <a:ln w="254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1" name="Accuracy of a diagnostic test…"/>
          <p:cNvSpPr>
            <a:spLocks noGrp="1"/>
          </p:cNvSpPr>
          <p:nvPr>
            <p:ph type="body" idx="1"/>
          </p:nvPr>
        </p:nvSpPr>
        <p:spPr>
          <a:xfrm>
            <a:off x="770516" y="1601054"/>
            <a:ext cx="7628874" cy="4392492"/>
          </a:xfrm>
          <a:prstGeom prst="rect">
            <a:avLst/>
          </a:prstGeom>
        </p:spPr>
        <p:txBody>
          <a:bodyPr/>
          <a:lstStyle/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Accuracy of a diagnostic test</a:t>
            </a:r>
            <a:r>
              <a:rPr b="0"/>
              <a:t> </a:t>
            </a: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latin typeface="Tahoma"/>
                <a:ea typeface="Tahoma"/>
                <a:cs typeface="Tahoma"/>
                <a:sym typeface="Tahoma"/>
              </a:defRPr>
            </a:pPr>
            <a:r>
              <a:t>the ability of a test (Index Test) to distinguish between </a:t>
            </a: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latin typeface="Tahoma"/>
                <a:ea typeface="Tahoma"/>
                <a:cs typeface="Tahoma"/>
                <a:sym typeface="Tahoma"/>
              </a:defRPr>
            </a:pPr>
            <a:r>
              <a:t>patients with and subjects without the target condition</a:t>
            </a:r>
            <a:endParaRPr>
              <a:solidFill>
                <a:srgbClr val="FFC000"/>
              </a:solidFill>
            </a:endParaRP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Target condition </a:t>
            </a: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latin typeface="Tahoma"/>
                <a:ea typeface="Tahoma"/>
                <a:cs typeface="Tahoma"/>
                <a:sym typeface="Tahoma"/>
              </a:defRPr>
            </a:pPr>
            <a:r>
              <a:t>a particular disease, disease stage or health status that should prompt clinical action</a:t>
            </a:r>
            <a:endParaRPr>
              <a:solidFill>
                <a:srgbClr val="FFC000"/>
              </a:solidFill>
            </a:endParaRP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 b="1">
                <a:solidFill>
                  <a:srgbClr val="FFBE3E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Reference standard </a:t>
            </a:r>
            <a:endParaRPr>
              <a:solidFill>
                <a:srgbClr val="FFC000"/>
              </a:solidFill>
            </a:endParaRP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latin typeface="Tahoma"/>
                <a:ea typeface="Tahoma"/>
                <a:cs typeface="Tahoma"/>
                <a:sym typeface="Tahoma"/>
              </a:defRPr>
            </a:pPr>
            <a:r>
              <a:t>the best available (</a:t>
            </a:r>
            <a:r>
              <a:rPr>
                <a:solidFill>
                  <a:srgbClr val="FFC44F"/>
                </a:solidFill>
              </a:rPr>
              <a:t>Benchmark</a:t>
            </a:r>
            <a:r>
              <a:t>),</a:t>
            </a:r>
            <a:r>
              <a:rPr>
                <a:solidFill>
                  <a:srgbClr val="FBFBFF"/>
                </a:solidFill>
              </a:rPr>
              <a:t> reliable and usually invasive test </a:t>
            </a:r>
          </a:p>
          <a:p>
            <a:pPr marL="0" indent="0" algn="ctr" defTabSz="435784">
              <a:lnSpc>
                <a:spcPct val="135000"/>
              </a:lnSpc>
              <a:spcBef>
                <a:spcPts val="0"/>
              </a:spcBef>
              <a:buSzTx/>
              <a:buNone/>
              <a:defRPr sz="1700">
                <a:solidFill>
                  <a:srgbClr val="FBFB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to define the presence of the target condition</a:t>
            </a:r>
          </a:p>
        </p:txBody>
      </p:sp>
      <p:sp>
        <p:nvSpPr>
          <p:cNvPr id="962" name="Sensitivity and Specificity"/>
          <p:cNvSpPr/>
          <p:nvPr/>
        </p:nvSpPr>
        <p:spPr>
          <a:xfrm>
            <a:off x="2627783" y="548679"/>
            <a:ext cx="4041089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Sensitivity and Specificity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Thank you very much for your attention !"/>
          <p:cNvSpPr/>
          <p:nvPr/>
        </p:nvSpPr>
        <p:spPr>
          <a:xfrm>
            <a:off x="3125188" y="6152005"/>
            <a:ext cx="5657809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FF93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9300"/>
                </a:solidFill>
              </a:rPr>
              <a:t>Thank you very much for your attention !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Mnemonic shortcut…"/>
          <p:cNvSpPr>
            <a:spLocks noGrp="1"/>
          </p:cNvSpPr>
          <p:nvPr>
            <p:ph type="title" idx="4294967295"/>
          </p:nvPr>
        </p:nvSpPr>
        <p:spPr>
          <a:xfrm>
            <a:off x="165104" y="173038"/>
            <a:ext cx="8229601" cy="1143001"/>
          </a:xfrm>
          <a:prstGeom prst="rect">
            <a:avLst/>
          </a:prstGeom>
        </p:spPr>
        <p:txBody>
          <a:bodyPr lIns="45718" tIns="45718" rIns="45718" bIns="45718"/>
          <a:lstStyle/>
          <a:p>
            <a:pPr defTabSz="713230">
              <a:lnSpc>
                <a:spcPct val="100000"/>
              </a:lnSpc>
              <a:defRPr sz="3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Mnemonic shortcut</a:t>
            </a:r>
          </a:p>
          <a:p>
            <a:pPr defTabSz="713230">
              <a:lnSpc>
                <a:spcPct val="100000"/>
              </a:lnSpc>
              <a:defRPr sz="3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SnOUT &amp; SpiN</a:t>
            </a:r>
          </a:p>
        </p:txBody>
      </p:sp>
      <p:sp>
        <p:nvSpPr>
          <p:cNvPr id="1257" name="54 years old patient presenting at ER for syncope and…"/>
          <p:cNvSpPr/>
          <p:nvPr/>
        </p:nvSpPr>
        <p:spPr>
          <a:xfrm>
            <a:off x="568524" y="1402205"/>
            <a:ext cx="7532894" cy="22459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FFFFFF"/>
                </a:solidFill>
              </a:rPr>
              <a:t>54 years old patient presenting at ER for syncope and </a:t>
            </a:r>
          </a:p>
          <a:p>
            <a:pPr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solidFill>
                  <a:srgbClr val="FFFFFF"/>
                </a:solidFill>
              </a:rPr>
              <a:t>dyspnea</a:t>
            </a:r>
          </a:p>
          <a:p>
            <a:r>
              <a: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Pre-test probability of Pulmonary Embolism = 20%</a:t>
            </a:r>
          </a:p>
          <a:p>
            <a:endParaRPr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endParaRPr>
              <a:solidFill>
                <a:srgbClr val="FFFFFF"/>
              </a:solidFill>
              <a:latin typeface="Tahoma"/>
              <a:ea typeface="Tahoma"/>
              <a:cs typeface="Tahoma"/>
              <a:sym typeface="Tahoma"/>
            </a:endParaRPr>
          </a:p>
          <a:p>
            <a:r>
              <a: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CT for PE: sensitivity 20% specificity 1%</a:t>
            </a:r>
          </a:p>
        </p:txBody>
      </p:sp>
      <p:sp>
        <p:nvSpPr>
          <p:cNvPr id="1258" name="Text Box 55"/>
          <p:cNvSpPr/>
          <p:nvPr/>
        </p:nvSpPr>
        <p:spPr>
          <a:xfrm>
            <a:off x="708025" y="3902075"/>
            <a:ext cx="3025775" cy="447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defTabSz="914400">
              <a:lnSpc>
                <a:spcPct val="100000"/>
              </a:lnSpc>
              <a:spcBef>
                <a:spcPts val="1400"/>
              </a:spcBef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Test positive ?</a:t>
            </a:r>
          </a:p>
        </p:txBody>
      </p:sp>
      <p:sp>
        <p:nvSpPr>
          <p:cNvPr id="1259" name="Text Box 58"/>
          <p:cNvSpPr/>
          <p:nvPr/>
        </p:nvSpPr>
        <p:spPr>
          <a:xfrm>
            <a:off x="4857750" y="3902075"/>
            <a:ext cx="2951164" cy="447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 defTabSz="914400">
              <a:lnSpc>
                <a:spcPct val="100000"/>
              </a:lnSpc>
              <a:spcBef>
                <a:spcPts val="1400"/>
              </a:spcBef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Test negative ? </a:t>
            </a:r>
          </a:p>
        </p:txBody>
      </p:sp>
      <p:sp>
        <p:nvSpPr>
          <p:cNvPr id="1260" name="CasellaDiTesto 28"/>
          <p:cNvSpPr/>
          <p:nvPr/>
        </p:nvSpPr>
        <p:spPr>
          <a:xfrm>
            <a:off x="5756275" y="5854700"/>
            <a:ext cx="3372704" cy="8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LR+ = 0.97/(1-0.03) = 1</a:t>
            </a:r>
          </a:p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LR- = (1-0.97)/0.03  = 1</a:t>
            </a:r>
          </a:p>
        </p:txBody>
      </p:sp>
      <p:graphicFrame>
        <p:nvGraphicFramePr>
          <p:cNvPr id="1261" name="Group 6"/>
          <p:cNvGraphicFramePr/>
          <p:nvPr/>
        </p:nvGraphicFramePr>
        <p:xfrm>
          <a:off x="1395413" y="4730750"/>
          <a:ext cx="3527425" cy="201136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725488"/>
                <a:gridCol w="315912"/>
                <a:gridCol w="841375"/>
                <a:gridCol w="846138"/>
                <a:gridCol w="798512"/>
              </a:tblGrid>
              <a:tr h="570003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spcBef>
                          <a:spcPts val="400"/>
                        </a:spcBef>
                        <a:defRPr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R w="12700">
                      <a:miter lim="400000"/>
                    </a:lnR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spcBef>
                          <a:spcPts val="400"/>
                        </a:spcBef>
                        <a:defRPr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EP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 EP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B w="12700">
                      <a:miter lim="400000"/>
                    </a:lnB>
                    <a:noFill/>
                  </a:tcPr>
                </a:tc>
              </a:tr>
              <a:tr h="426786">
                <a:tc row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TAC</a:t>
                      </a:r>
                    </a:p>
                  </a:txBody>
                  <a:tcPr marL="45720" marR="45720" anchor="ctr" horzOverflow="overflow"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tabLst>
                          <a:tab pos="88900" algn="l"/>
                        </a:tabLst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99</a:t>
                      </a:r>
                    </a:p>
                  </a:txBody>
                  <a:tcPr marL="45720" marR="4572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198</a:t>
                      </a:r>
                    </a:p>
                  </a:txBody>
                  <a:tcPr marL="45720" marR="4572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297</a:t>
                      </a:r>
                    </a:p>
                  </a:txBody>
                  <a:tcPr marL="45720" marR="45720" anchor="ctr" horzOverflow="overflow"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44457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</a:p>
                  </a:txBody>
                  <a:tcPr marL="45720" marR="4572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</a:p>
                  </a:txBody>
                  <a:tcPr marL="45720" marR="4572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</a:p>
                  </a:txBody>
                  <a:tcPr marL="45720" marR="45720" anchor="ctr" horzOverflow="overflow"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</a:tr>
              <a:tr h="570003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spcBef>
                          <a:spcPts val="400"/>
                        </a:spcBef>
                        <a:defRPr sz="1800"/>
                      </a:pPr>
                      <a:r>
                        <a:rPr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</a:t>
                      </a:r>
                    </a:p>
                  </a:txBody>
                  <a:tcPr marL="45720" marR="45720" anchor="ctr" horzOverflow="overflow"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 b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200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spcBef>
                          <a:spcPts val="500"/>
                        </a:spcBef>
                        <a:defRPr sz="1800"/>
                      </a:pPr>
                      <a:r>
                        <a:rPr sz="22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300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T w="12700">
                      <a:miter lim="400000"/>
                    </a:lnT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0" grpId="2" animBg="1" advAuto="0"/>
      <p:bldP spid="1261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“Relevant” spectrum of patients"/>
          <p:cNvSpPr/>
          <p:nvPr/>
        </p:nvSpPr>
        <p:spPr>
          <a:xfrm>
            <a:off x="179387" y="4202588"/>
            <a:ext cx="2709866" cy="690499"/>
          </a:xfrm>
          <a:prstGeom prst="rect">
            <a:avLst/>
          </a:prstGeom>
          <a:ln w="12700">
            <a:solidFill>
              <a:srgbClr val="FFFFFF"/>
            </a:solidFill>
            <a:miter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200"/>
              </a:spcBef>
              <a:def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“Relevant” spectrum of patients</a:t>
            </a:r>
          </a:p>
        </p:txBody>
      </p:sp>
      <p:sp>
        <p:nvSpPr>
          <p:cNvPr id="965" name="TE"/>
          <p:cNvSpPr/>
          <p:nvPr/>
        </p:nvSpPr>
        <p:spPr>
          <a:xfrm>
            <a:off x="3116333" y="4416474"/>
            <a:ext cx="947739" cy="377390"/>
          </a:xfrm>
          <a:prstGeom prst="rect">
            <a:avLst/>
          </a:prstGeom>
          <a:solidFill>
            <a:srgbClr val="0000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defTabSz="914400">
              <a:lnSpc>
                <a:spcPct val="100000"/>
              </a:lnSpc>
              <a:spcBef>
                <a:spcPts val="1200"/>
              </a:spcBef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TE</a:t>
            </a:r>
          </a:p>
        </p:txBody>
      </p:sp>
      <p:sp>
        <p:nvSpPr>
          <p:cNvPr id="966" name="Liver biopsy"/>
          <p:cNvSpPr/>
          <p:nvPr/>
        </p:nvSpPr>
        <p:spPr>
          <a:xfrm>
            <a:off x="4605408" y="3481201"/>
            <a:ext cx="2778127" cy="377390"/>
          </a:xfrm>
          <a:prstGeom prst="rect">
            <a:avLst/>
          </a:prstGeom>
          <a:solidFill>
            <a:srgbClr val="D9AA0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200"/>
              </a:spcBef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Liver biopsy</a:t>
            </a:r>
          </a:p>
        </p:txBody>
      </p:sp>
      <p:sp>
        <p:nvSpPr>
          <p:cNvPr id="967" name="Liver biopsy"/>
          <p:cNvSpPr/>
          <p:nvPr/>
        </p:nvSpPr>
        <p:spPr>
          <a:xfrm>
            <a:off x="4605408" y="5323328"/>
            <a:ext cx="2778127" cy="377389"/>
          </a:xfrm>
          <a:prstGeom prst="rect">
            <a:avLst/>
          </a:prstGeom>
          <a:solidFill>
            <a:srgbClr val="D9AA0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200"/>
              </a:spcBef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Liver biopsy</a:t>
            </a:r>
          </a:p>
        </p:txBody>
      </p:sp>
      <p:sp>
        <p:nvSpPr>
          <p:cNvPr id="968" name="Linea"/>
          <p:cNvSpPr/>
          <p:nvPr/>
        </p:nvSpPr>
        <p:spPr>
          <a:xfrm flipH="1">
            <a:off x="4230758" y="3711912"/>
            <a:ext cx="338139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69" name="Linea"/>
          <p:cNvSpPr/>
          <p:nvPr/>
        </p:nvSpPr>
        <p:spPr>
          <a:xfrm flipH="1">
            <a:off x="4230758" y="5558175"/>
            <a:ext cx="338139" cy="1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0" name="Linea"/>
          <p:cNvSpPr/>
          <p:nvPr/>
        </p:nvSpPr>
        <p:spPr>
          <a:xfrm>
            <a:off x="4230687" y="3711912"/>
            <a:ext cx="2" cy="182880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1" name="Linea"/>
          <p:cNvSpPr/>
          <p:nvPr/>
        </p:nvSpPr>
        <p:spPr>
          <a:xfrm>
            <a:off x="4064001" y="4626312"/>
            <a:ext cx="166690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2" name="TP"/>
          <p:cNvSpPr/>
          <p:nvPr/>
        </p:nvSpPr>
        <p:spPr>
          <a:xfrm>
            <a:off x="8059738" y="2949912"/>
            <a:ext cx="677864" cy="488366"/>
          </a:xfrm>
          <a:prstGeom prst="rect">
            <a:avLst/>
          </a:prstGeom>
          <a:solidFill>
            <a:srgbClr val="15AE0A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600"/>
              </a:spcBef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TP</a:t>
            </a:r>
          </a:p>
        </p:txBody>
      </p:sp>
      <p:sp>
        <p:nvSpPr>
          <p:cNvPr id="973" name="FP"/>
          <p:cNvSpPr/>
          <p:nvPr/>
        </p:nvSpPr>
        <p:spPr>
          <a:xfrm>
            <a:off x="8059738" y="3864312"/>
            <a:ext cx="677864" cy="488365"/>
          </a:xfrm>
          <a:prstGeom prst="rect">
            <a:avLst/>
          </a:prstGeom>
          <a:solidFill>
            <a:srgbClr val="FF070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600"/>
              </a:spcBef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FP</a:t>
            </a:r>
          </a:p>
        </p:txBody>
      </p:sp>
      <p:sp>
        <p:nvSpPr>
          <p:cNvPr id="974" name="Linea"/>
          <p:cNvSpPr/>
          <p:nvPr/>
        </p:nvSpPr>
        <p:spPr>
          <a:xfrm flipH="1">
            <a:off x="7718425" y="3178513"/>
            <a:ext cx="338140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5" name="Linea"/>
          <p:cNvSpPr/>
          <p:nvPr/>
        </p:nvSpPr>
        <p:spPr>
          <a:xfrm flipH="1">
            <a:off x="7718425" y="4016712"/>
            <a:ext cx="338140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6" name="Linea"/>
          <p:cNvSpPr/>
          <p:nvPr/>
        </p:nvSpPr>
        <p:spPr>
          <a:xfrm>
            <a:off x="7718424" y="3178512"/>
            <a:ext cx="1" cy="83820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77" name="FN"/>
          <p:cNvSpPr/>
          <p:nvPr/>
        </p:nvSpPr>
        <p:spPr>
          <a:xfrm>
            <a:off x="8059738" y="4854912"/>
            <a:ext cx="677864" cy="488365"/>
          </a:xfrm>
          <a:prstGeom prst="rect">
            <a:avLst/>
          </a:prstGeom>
          <a:solidFill>
            <a:srgbClr val="FF070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600"/>
              </a:spcBef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FN</a:t>
            </a:r>
          </a:p>
        </p:txBody>
      </p:sp>
      <p:sp>
        <p:nvSpPr>
          <p:cNvPr id="978" name="TN"/>
          <p:cNvSpPr/>
          <p:nvPr/>
        </p:nvSpPr>
        <p:spPr>
          <a:xfrm>
            <a:off x="8059738" y="5629414"/>
            <a:ext cx="677864" cy="488365"/>
          </a:xfrm>
          <a:prstGeom prst="rect">
            <a:avLst/>
          </a:prstGeom>
          <a:solidFill>
            <a:srgbClr val="15AE0A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>
            <a:lvl1pPr algn="ctr" defTabSz="914400">
              <a:lnSpc>
                <a:spcPct val="100000"/>
              </a:lnSpc>
              <a:spcBef>
                <a:spcPts val="1600"/>
              </a:spcBef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TN</a:t>
            </a:r>
          </a:p>
        </p:txBody>
      </p:sp>
      <p:sp>
        <p:nvSpPr>
          <p:cNvPr id="979" name="Linea"/>
          <p:cNvSpPr/>
          <p:nvPr/>
        </p:nvSpPr>
        <p:spPr>
          <a:xfrm flipH="1">
            <a:off x="7718425" y="5069225"/>
            <a:ext cx="338140" cy="1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0" name="Linea"/>
          <p:cNvSpPr/>
          <p:nvPr/>
        </p:nvSpPr>
        <p:spPr>
          <a:xfrm flipH="1">
            <a:off x="7718425" y="5931237"/>
            <a:ext cx="338140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1" name="Linea"/>
          <p:cNvSpPr/>
          <p:nvPr/>
        </p:nvSpPr>
        <p:spPr>
          <a:xfrm>
            <a:off x="7721599" y="5067637"/>
            <a:ext cx="1" cy="83820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2" name="Linea"/>
          <p:cNvSpPr/>
          <p:nvPr/>
        </p:nvSpPr>
        <p:spPr>
          <a:xfrm>
            <a:off x="7380358" y="3611900"/>
            <a:ext cx="338139" cy="1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3" name="Linea"/>
          <p:cNvSpPr/>
          <p:nvPr/>
        </p:nvSpPr>
        <p:spPr>
          <a:xfrm>
            <a:off x="7402513" y="5464512"/>
            <a:ext cx="315914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4" name="Linea"/>
          <p:cNvSpPr/>
          <p:nvPr/>
        </p:nvSpPr>
        <p:spPr>
          <a:xfrm>
            <a:off x="2913064" y="4626312"/>
            <a:ext cx="203202" cy="2"/>
          </a:xfrm>
          <a:prstGeom prst="line">
            <a:avLst/>
          </a:prstGeom>
          <a:ln w="12700">
            <a:solidFill>
              <a:srgbClr val="FFFFFF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85" name="Più"/>
          <p:cNvSpPr/>
          <p:nvPr/>
        </p:nvSpPr>
        <p:spPr>
          <a:xfrm>
            <a:off x="3774569" y="2610724"/>
            <a:ext cx="610080" cy="685801"/>
          </a:xfrm>
          <a:prstGeom prst="plus">
            <a:avLst>
              <a:gd name="adj" fmla="val 43579"/>
            </a:avLst>
          </a:prstGeom>
          <a:solidFill>
            <a:srgbClr val="0000FF"/>
          </a:solidFill>
          <a:ln w="12700">
            <a:solidFill>
              <a:srgbClr val="0000FF"/>
            </a:solidFill>
            <a:miter/>
          </a:ln>
        </p:spPr>
        <p:txBody>
          <a:bodyPr lIns="45718" tIns="45718" rIns="45718" bIns="45718" anchor="ctr"/>
          <a:lstStyle/>
          <a:p>
            <a:pPr defTabSz="914400">
              <a:lnSpc>
                <a:spcPct val="100000"/>
              </a:lnSpc>
              <a:defRPr sz="2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6" name="Rettangolo"/>
          <p:cNvSpPr/>
          <p:nvPr/>
        </p:nvSpPr>
        <p:spPr>
          <a:xfrm>
            <a:off x="3707903" y="6132512"/>
            <a:ext cx="838334" cy="218619"/>
          </a:xfrm>
          <a:prstGeom prst="rect">
            <a:avLst/>
          </a:prstGeom>
          <a:solidFill>
            <a:srgbClr val="0000FF"/>
          </a:solidFill>
          <a:ln w="12700">
            <a:solidFill>
              <a:srgbClr val="0000FF"/>
            </a:solidFill>
            <a:miter/>
          </a:ln>
        </p:spPr>
        <p:txBody>
          <a:bodyPr lIns="45718" tIns="45718" rIns="45718" bIns="45718" anchor="ctr"/>
          <a:lstStyle/>
          <a:p>
            <a:pPr defTabSz="914400">
              <a:lnSpc>
                <a:spcPct val="100000"/>
              </a:lnSpc>
              <a:defRPr sz="2800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987" name="Basic design of diagnostic accuracy studies:…"/>
          <p:cNvSpPr/>
          <p:nvPr/>
        </p:nvSpPr>
        <p:spPr>
          <a:xfrm>
            <a:off x="182633" y="1268412"/>
            <a:ext cx="8529637" cy="1084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6798" tIns="46798" rIns="46798" bIns="46798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2578100" algn="l"/>
              </a:tabLst>
              <a:defRPr sz="2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Basic design of diagnostic accuracy studies: </a:t>
            </a:r>
          </a:p>
          <a:p>
            <a:pPr algn="ctr" defTabSz="914400">
              <a:lnSpc>
                <a:spcPct val="100000"/>
              </a:lnSpc>
              <a:tabLst>
                <a:tab pos="2578100" algn="l"/>
              </a:tabLst>
              <a:def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Prospective, blinded cross classification of test and reference standard </a:t>
            </a:r>
          </a:p>
          <a:p>
            <a:pPr algn="ctr" defTabSz="914400">
              <a:lnSpc>
                <a:spcPct val="100000"/>
              </a:lnSpc>
              <a:tabLst>
                <a:tab pos="2578100" algn="l"/>
              </a:tabLst>
              <a:defRPr sz="2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in a clinically relevant setting</a:t>
            </a:r>
          </a:p>
        </p:txBody>
      </p:sp>
      <p:sp>
        <p:nvSpPr>
          <p:cNvPr id="988" name="Study design"/>
          <p:cNvSpPr>
            <a:spLocks noGrp="1"/>
          </p:cNvSpPr>
          <p:nvPr>
            <p:ph type="title"/>
          </p:nvPr>
        </p:nvSpPr>
        <p:spPr>
          <a:xfrm>
            <a:off x="539750" y="333515"/>
            <a:ext cx="8172450" cy="817563"/>
          </a:xfrm>
          <a:prstGeom prst="rect">
            <a:avLst/>
          </a:prstGeom>
        </p:spPr>
        <p:txBody>
          <a:bodyPr/>
          <a:lstStyle>
            <a:lvl1pPr>
              <a:defRPr sz="4400" b="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Study design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Sensitivity =…"/>
          <p:cNvSpPr>
            <a:spLocks noGrp="1"/>
          </p:cNvSpPr>
          <p:nvPr>
            <p:ph type="body" idx="1"/>
          </p:nvPr>
        </p:nvSpPr>
        <p:spPr>
          <a:xfrm>
            <a:off x="1275732" y="1597004"/>
            <a:ext cx="6683238" cy="4443488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z="2400"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Sensitivity</a:t>
            </a:r>
            <a:r>
              <a:rPr b="0">
                <a:solidFill>
                  <a:srgbClr val="FFFFFF"/>
                </a:solidFill>
              </a:rPr>
              <a:t> =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proportion of </a:t>
            </a:r>
            <a:r>
              <a:rPr>
                <a:solidFill>
                  <a:srgbClr val="FFC000"/>
                </a:solidFill>
              </a:rPr>
              <a:t>people with the disease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who will have a </a:t>
            </a:r>
            <a:r>
              <a:rPr>
                <a:solidFill>
                  <a:srgbClr val="FFC000"/>
                </a:solidFill>
              </a:rPr>
              <a:t>positive test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z="24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z="2400"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Specificity</a:t>
            </a:r>
            <a:r>
              <a:rPr b="0">
                <a:solidFill>
                  <a:srgbClr val="FFFFFF"/>
                </a:solidFill>
              </a:rPr>
              <a:t> = 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SzTx/>
              <a:buNone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proportion of </a:t>
            </a:r>
            <a:r>
              <a:rPr>
                <a:solidFill>
                  <a:srgbClr val="FFC000"/>
                </a:solidFill>
              </a:rPr>
              <a:t>people without the disease </a:t>
            </a:r>
            <a:r>
              <a:t>who will have a </a:t>
            </a:r>
            <a:r>
              <a:rPr>
                <a:solidFill>
                  <a:srgbClr val="FFC000"/>
                </a:solidFill>
              </a:rPr>
              <a:t>negative</a:t>
            </a:r>
            <a:r>
              <a:t> </a:t>
            </a:r>
            <a:r>
              <a:rPr>
                <a:solidFill>
                  <a:srgbClr val="FFC000"/>
                </a:solidFill>
              </a:rPr>
              <a:t>test</a:t>
            </a:r>
          </a:p>
        </p:txBody>
      </p:sp>
      <p:sp>
        <p:nvSpPr>
          <p:cNvPr id="991" name="Sensitivity and Specificity"/>
          <p:cNvSpPr/>
          <p:nvPr/>
        </p:nvSpPr>
        <p:spPr>
          <a:xfrm>
            <a:off x="2627783" y="548679"/>
            <a:ext cx="4041089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Sensitivity and Specificity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Estimates of diagnostic accuracy"/>
          <p:cNvSpPr>
            <a:spLocks noGrp="1"/>
          </p:cNvSpPr>
          <p:nvPr>
            <p:ph type="title"/>
          </p:nvPr>
        </p:nvSpPr>
        <p:spPr>
          <a:xfrm>
            <a:off x="673148" y="146674"/>
            <a:ext cx="7772401" cy="114300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Estimates of diagnostic accuracy</a:t>
            </a:r>
          </a:p>
        </p:txBody>
      </p:sp>
      <p:grpSp>
        <p:nvGrpSpPr>
          <p:cNvPr id="1050" name="Gruppo"/>
          <p:cNvGrpSpPr/>
          <p:nvPr/>
        </p:nvGrpSpPr>
        <p:grpSpPr>
          <a:xfrm>
            <a:off x="1733125" y="1556791"/>
            <a:ext cx="5791204" cy="3124203"/>
            <a:chOff x="-1" y="0"/>
            <a:chExt cx="5791203" cy="3124202"/>
          </a:xfrm>
        </p:grpSpPr>
        <p:grpSp>
          <p:nvGrpSpPr>
            <p:cNvPr id="1001" name="Gruppo"/>
            <p:cNvGrpSpPr/>
            <p:nvPr/>
          </p:nvGrpSpPr>
          <p:grpSpPr>
            <a:xfrm>
              <a:off x="1608666" y="2596007"/>
              <a:ext cx="1447802" cy="528195"/>
              <a:chOff x="0" y="0"/>
              <a:chExt cx="1447801" cy="528193"/>
            </a:xfrm>
          </p:grpSpPr>
          <p:sp>
            <p:nvSpPr>
              <p:cNvPr id="999" name="Rettangolo"/>
              <p:cNvSpPr/>
              <p:nvPr/>
            </p:nvSpPr>
            <p:spPr>
              <a:xfrm>
                <a:off x="-1" y="0"/>
                <a:ext cx="1447803" cy="528194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0" name="TP+FN"/>
              <p:cNvSpPr/>
              <p:nvPr/>
            </p:nvSpPr>
            <p:spPr>
              <a:xfrm>
                <a:off x="-1" y="34225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TP+FN</a:t>
                </a:r>
              </a:p>
            </p:txBody>
          </p:sp>
        </p:grpSp>
        <p:sp>
          <p:nvSpPr>
            <p:cNvPr id="1002" name="Rettangolo"/>
            <p:cNvSpPr/>
            <p:nvPr/>
          </p:nvSpPr>
          <p:spPr>
            <a:xfrm>
              <a:off x="-1" y="2657817"/>
              <a:ext cx="1608667" cy="466384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grpSp>
          <p:nvGrpSpPr>
            <p:cNvPr id="1005" name="Gruppo"/>
            <p:cNvGrpSpPr/>
            <p:nvPr/>
          </p:nvGrpSpPr>
          <p:grpSpPr>
            <a:xfrm>
              <a:off x="4504266" y="1831814"/>
              <a:ext cx="1286936" cy="826006"/>
              <a:chOff x="0" y="0"/>
              <a:chExt cx="1286935" cy="826005"/>
            </a:xfrm>
          </p:grpSpPr>
          <p:sp>
            <p:nvSpPr>
              <p:cNvPr id="1003" name="Rettangolo"/>
              <p:cNvSpPr/>
              <p:nvPr/>
            </p:nvSpPr>
            <p:spPr>
              <a:xfrm>
                <a:off x="-1" y="-1"/>
                <a:ext cx="1286936" cy="826006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4" name="FN+TN"/>
              <p:cNvSpPr/>
              <p:nvPr/>
            </p:nvSpPr>
            <p:spPr>
              <a:xfrm>
                <a:off x="-1" y="183131"/>
                <a:ext cx="1286936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FN+TN</a:t>
                </a:r>
              </a:p>
            </p:txBody>
          </p:sp>
        </p:grpSp>
        <p:grpSp>
          <p:nvGrpSpPr>
            <p:cNvPr id="1008" name="Gruppo"/>
            <p:cNvGrpSpPr/>
            <p:nvPr/>
          </p:nvGrpSpPr>
          <p:grpSpPr>
            <a:xfrm>
              <a:off x="3056466" y="1831814"/>
              <a:ext cx="1447802" cy="826006"/>
              <a:chOff x="0" y="0"/>
              <a:chExt cx="1447801" cy="826005"/>
            </a:xfrm>
          </p:grpSpPr>
          <p:sp>
            <p:nvSpPr>
              <p:cNvPr id="1006" name="Rettangolo"/>
              <p:cNvSpPr/>
              <p:nvPr/>
            </p:nvSpPr>
            <p:spPr>
              <a:xfrm>
                <a:off x="-1" y="-1"/>
                <a:ext cx="1447803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07" name="TN"/>
              <p:cNvSpPr/>
              <p:nvPr/>
            </p:nvSpPr>
            <p:spPr>
              <a:xfrm>
                <a:off x="-1" y="183131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TN</a:t>
                </a:r>
              </a:p>
            </p:txBody>
          </p:sp>
        </p:grpSp>
        <p:grpSp>
          <p:nvGrpSpPr>
            <p:cNvPr id="1011" name="Gruppo"/>
            <p:cNvGrpSpPr/>
            <p:nvPr/>
          </p:nvGrpSpPr>
          <p:grpSpPr>
            <a:xfrm>
              <a:off x="1633802" y="1770004"/>
              <a:ext cx="1447802" cy="826006"/>
              <a:chOff x="0" y="0"/>
              <a:chExt cx="1447801" cy="826005"/>
            </a:xfrm>
          </p:grpSpPr>
          <p:sp>
            <p:nvSpPr>
              <p:cNvPr id="1009" name="Rettangolo"/>
              <p:cNvSpPr/>
              <p:nvPr/>
            </p:nvSpPr>
            <p:spPr>
              <a:xfrm>
                <a:off x="-1" y="-1"/>
                <a:ext cx="1447803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0" name="FN"/>
              <p:cNvSpPr/>
              <p:nvPr/>
            </p:nvSpPr>
            <p:spPr>
              <a:xfrm>
                <a:off x="-1" y="183131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FN</a:t>
                </a:r>
              </a:p>
            </p:txBody>
          </p:sp>
        </p:grpSp>
        <p:grpSp>
          <p:nvGrpSpPr>
            <p:cNvPr id="1014" name="Gruppo"/>
            <p:cNvGrpSpPr/>
            <p:nvPr/>
          </p:nvGrpSpPr>
          <p:grpSpPr>
            <a:xfrm>
              <a:off x="-2" y="1830795"/>
              <a:ext cx="1608669" cy="828039"/>
              <a:chOff x="0" y="-1"/>
              <a:chExt cx="1608667" cy="828038"/>
            </a:xfrm>
          </p:grpSpPr>
          <p:sp>
            <p:nvSpPr>
              <p:cNvPr id="1012" name="Rettangolo"/>
              <p:cNvSpPr/>
              <p:nvPr/>
            </p:nvSpPr>
            <p:spPr>
              <a:xfrm>
                <a:off x="-1" y="1018"/>
                <a:ext cx="1608669" cy="826006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3" name="Test Negative"/>
              <p:cNvSpPr/>
              <p:nvPr/>
            </p:nvSpPr>
            <p:spPr>
              <a:xfrm>
                <a:off x="-1" y="-2"/>
                <a:ext cx="1608669" cy="8280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Test Negative</a:t>
                </a:r>
              </a:p>
            </p:txBody>
          </p:sp>
        </p:grpSp>
        <p:grpSp>
          <p:nvGrpSpPr>
            <p:cNvPr id="1017" name="Gruppo"/>
            <p:cNvGrpSpPr/>
            <p:nvPr/>
          </p:nvGrpSpPr>
          <p:grpSpPr>
            <a:xfrm>
              <a:off x="4504266" y="1005811"/>
              <a:ext cx="1286936" cy="826006"/>
              <a:chOff x="0" y="0"/>
              <a:chExt cx="1286935" cy="826005"/>
            </a:xfrm>
          </p:grpSpPr>
          <p:sp>
            <p:nvSpPr>
              <p:cNvPr id="1015" name="Rettangolo"/>
              <p:cNvSpPr/>
              <p:nvPr/>
            </p:nvSpPr>
            <p:spPr>
              <a:xfrm>
                <a:off x="-1" y="-1"/>
                <a:ext cx="1286936" cy="826006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6" name="TP+FP"/>
              <p:cNvSpPr/>
              <p:nvPr/>
            </p:nvSpPr>
            <p:spPr>
              <a:xfrm>
                <a:off x="-1" y="183131"/>
                <a:ext cx="1286936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TP+FP</a:t>
                </a:r>
              </a:p>
            </p:txBody>
          </p:sp>
        </p:grpSp>
        <p:grpSp>
          <p:nvGrpSpPr>
            <p:cNvPr id="1020" name="Gruppo"/>
            <p:cNvGrpSpPr/>
            <p:nvPr/>
          </p:nvGrpSpPr>
          <p:grpSpPr>
            <a:xfrm>
              <a:off x="3081602" y="1005811"/>
              <a:ext cx="1447802" cy="826006"/>
              <a:chOff x="0" y="0"/>
              <a:chExt cx="1447801" cy="826005"/>
            </a:xfrm>
          </p:grpSpPr>
          <p:sp>
            <p:nvSpPr>
              <p:cNvPr id="1018" name="Rettangolo"/>
              <p:cNvSpPr/>
              <p:nvPr/>
            </p:nvSpPr>
            <p:spPr>
              <a:xfrm>
                <a:off x="-1" y="-1"/>
                <a:ext cx="1447803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19" name="FP"/>
              <p:cNvSpPr/>
              <p:nvPr/>
            </p:nvSpPr>
            <p:spPr>
              <a:xfrm>
                <a:off x="-1" y="183131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FP</a:t>
                </a:r>
              </a:p>
            </p:txBody>
          </p:sp>
        </p:grpSp>
        <p:grpSp>
          <p:nvGrpSpPr>
            <p:cNvPr id="1023" name="Gruppo"/>
            <p:cNvGrpSpPr/>
            <p:nvPr/>
          </p:nvGrpSpPr>
          <p:grpSpPr>
            <a:xfrm>
              <a:off x="1633802" y="944001"/>
              <a:ext cx="1447802" cy="826006"/>
              <a:chOff x="0" y="0"/>
              <a:chExt cx="1447801" cy="826005"/>
            </a:xfrm>
          </p:grpSpPr>
          <p:sp>
            <p:nvSpPr>
              <p:cNvPr id="1021" name="Rettangolo"/>
              <p:cNvSpPr/>
              <p:nvPr/>
            </p:nvSpPr>
            <p:spPr>
              <a:xfrm>
                <a:off x="-1" y="-1"/>
                <a:ext cx="1447803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22" name="TP"/>
              <p:cNvSpPr/>
              <p:nvPr/>
            </p:nvSpPr>
            <p:spPr>
              <a:xfrm>
                <a:off x="-1" y="183131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</a:t>
                </a:r>
              </a:p>
            </p:txBody>
          </p:sp>
        </p:grpSp>
        <p:grpSp>
          <p:nvGrpSpPr>
            <p:cNvPr id="1026" name="Gruppo"/>
            <p:cNvGrpSpPr/>
            <p:nvPr/>
          </p:nvGrpSpPr>
          <p:grpSpPr>
            <a:xfrm>
              <a:off x="-2" y="1004792"/>
              <a:ext cx="1608669" cy="828039"/>
              <a:chOff x="0" y="-1"/>
              <a:chExt cx="1608667" cy="828038"/>
            </a:xfrm>
          </p:grpSpPr>
          <p:sp>
            <p:nvSpPr>
              <p:cNvPr id="1024" name="Rettangolo"/>
              <p:cNvSpPr/>
              <p:nvPr/>
            </p:nvSpPr>
            <p:spPr>
              <a:xfrm>
                <a:off x="-1" y="1018"/>
                <a:ext cx="1608669" cy="826006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25" name="Test Positive"/>
              <p:cNvSpPr/>
              <p:nvPr/>
            </p:nvSpPr>
            <p:spPr>
              <a:xfrm>
                <a:off x="-1" y="-2"/>
                <a:ext cx="1608669" cy="8280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Test Positive</a:t>
                </a:r>
              </a:p>
            </p:txBody>
          </p:sp>
        </p:grpSp>
        <p:sp>
          <p:nvSpPr>
            <p:cNvPr id="1027" name="Rettangolo"/>
            <p:cNvSpPr/>
            <p:nvPr/>
          </p:nvSpPr>
          <p:spPr>
            <a:xfrm>
              <a:off x="4504266" y="539430"/>
              <a:ext cx="1286935" cy="466384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grpSp>
          <p:nvGrpSpPr>
            <p:cNvPr id="1030" name="Gruppo"/>
            <p:cNvGrpSpPr/>
            <p:nvPr/>
          </p:nvGrpSpPr>
          <p:grpSpPr>
            <a:xfrm>
              <a:off x="3056466" y="539430"/>
              <a:ext cx="1447802" cy="466385"/>
              <a:chOff x="0" y="0"/>
              <a:chExt cx="1447801" cy="466383"/>
            </a:xfrm>
          </p:grpSpPr>
          <p:sp>
            <p:nvSpPr>
              <p:cNvPr id="1028" name="Rettangolo"/>
              <p:cNvSpPr/>
              <p:nvPr/>
            </p:nvSpPr>
            <p:spPr>
              <a:xfrm>
                <a:off x="-1" y="-1"/>
                <a:ext cx="1447803" cy="466385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29" name="Absent"/>
              <p:cNvSpPr/>
              <p:nvPr/>
            </p:nvSpPr>
            <p:spPr>
              <a:xfrm>
                <a:off x="-1" y="3320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Absent</a:t>
                </a:r>
              </a:p>
            </p:txBody>
          </p:sp>
        </p:grpSp>
        <p:grpSp>
          <p:nvGrpSpPr>
            <p:cNvPr id="1033" name="Gruppo"/>
            <p:cNvGrpSpPr/>
            <p:nvPr/>
          </p:nvGrpSpPr>
          <p:grpSpPr>
            <a:xfrm>
              <a:off x="1608666" y="539430"/>
              <a:ext cx="1447802" cy="466385"/>
              <a:chOff x="0" y="0"/>
              <a:chExt cx="1447801" cy="466383"/>
            </a:xfrm>
          </p:grpSpPr>
          <p:sp>
            <p:nvSpPr>
              <p:cNvPr id="1031" name="Rettangolo"/>
              <p:cNvSpPr/>
              <p:nvPr/>
            </p:nvSpPr>
            <p:spPr>
              <a:xfrm>
                <a:off x="-1" y="-1"/>
                <a:ext cx="1447803" cy="466385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32" name="Present"/>
              <p:cNvSpPr/>
              <p:nvPr/>
            </p:nvSpPr>
            <p:spPr>
              <a:xfrm>
                <a:off x="-1" y="3320"/>
                <a:ext cx="1447803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Present</a:t>
                </a:r>
              </a:p>
            </p:txBody>
          </p:sp>
        </p:grpSp>
        <p:sp>
          <p:nvSpPr>
            <p:cNvPr id="1034" name="Rettangolo"/>
            <p:cNvSpPr/>
            <p:nvPr/>
          </p:nvSpPr>
          <p:spPr>
            <a:xfrm>
              <a:off x="-1" y="539430"/>
              <a:ext cx="1608667" cy="466384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1035" name="Rettangolo"/>
            <p:cNvSpPr/>
            <p:nvPr/>
          </p:nvSpPr>
          <p:spPr>
            <a:xfrm>
              <a:off x="4504266" y="0"/>
              <a:ext cx="1286935" cy="539432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grpSp>
          <p:nvGrpSpPr>
            <p:cNvPr id="1038" name="Gruppo"/>
            <p:cNvGrpSpPr/>
            <p:nvPr/>
          </p:nvGrpSpPr>
          <p:grpSpPr>
            <a:xfrm>
              <a:off x="1608666" y="-1"/>
              <a:ext cx="2895602" cy="539434"/>
              <a:chOff x="0" y="0"/>
              <a:chExt cx="2895600" cy="539432"/>
            </a:xfrm>
          </p:grpSpPr>
          <p:sp>
            <p:nvSpPr>
              <p:cNvPr id="1036" name="Rettangolo"/>
              <p:cNvSpPr/>
              <p:nvPr/>
            </p:nvSpPr>
            <p:spPr>
              <a:xfrm>
                <a:off x="-1" y="-1"/>
                <a:ext cx="2895602" cy="539433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37" name="Disease Status"/>
              <p:cNvSpPr/>
              <p:nvPr/>
            </p:nvSpPr>
            <p:spPr>
              <a:xfrm>
                <a:off x="-1" y="39845"/>
                <a:ext cx="2895602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Disease Status</a:t>
                </a:r>
              </a:p>
            </p:txBody>
          </p:sp>
        </p:grpSp>
        <p:sp>
          <p:nvSpPr>
            <p:cNvPr id="1039" name="Rettangolo"/>
            <p:cNvSpPr/>
            <p:nvPr/>
          </p:nvSpPr>
          <p:spPr>
            <a:xfrm>
              <a:off x="-1" y="0"/>
              <a:ext cx="1608667" cy="539432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1040" name="Linea"/>
            <p:cNvSpPr/>
            <p:nvPr/>
          </p:nvSpPr>
          <p:spPr>
            <a:xfrm>
              <a:off x="-1" y="0"/>
              <a:ext cx="579120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1" name="Linea"/>
            <p:cNvSpPr/>
            <p:nvPr/>
          </p:nvSpPr>
          <p:spPr>
            <a:xfrm>
              <a:off x="-1" y="1005812"/>
              <a:ext cx="5791203" cy="1"/>
            </a:xfrm>
            <a:prstGeom prst="lin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2" name="Linea"/>
            <p:cNvSpPr/>
            <p:nvPr/>
          </p:nvSpPr>
          <p:spPr>
            <a:xfrm>
              <a:off x="-1" y="1831816"/>
              <a:ext cx="579120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3" name="Linea"/>
            <p:cNvSpPr/>
            <p:nvPr/>
          </p:nvSpPr>
          <p:spPr>
            <a:xfrm>
              <a:off x="-1" y="2596008"/>
              <a:ext cx="579120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4" name="Linea"/>
            <p:cNvSpPr/>
            <p:nvPr/>
          </p:nvSpPr>
          <p:spPr>
            <a:xfrm>
              <a:off x="-1" y="3124200"/>
              <a:ext cx="5791203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5" name="Linea"/>
            <p:cNvSpPr/>
            <p:nvPr/>
          </p:nvSpPr>
          <p:spPr>
            <a:xfrm flipH="1">
              <a:off x="1608665" y="0"/>
              <a:ext cx="3" cy="312420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6" name="Linea"/>
            <p:cNvSpPr/>
            <p:nvPr/>
          </p:nvSpPr>
          <p:spPr>
            <a:xfrm flipH="1">
              <a:off x="4504266" y="0"/>
              <a:ext cx="3" cy="312420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7" name="Linea"/>
            <p:cNvSpPr/>
            <p:nvPr/>
          </p:nvSpPr>
          <p:spPr>
            <a:xfrm flipH="1">
              <a:off x="-2" y="0"/>
              <a:ext cx="3" cy="312420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8" name="Linea"/>
            <p:cNvSpPr/>
            <p:nvPr/>
          </p:nvSpPr>
          <p:spPr>
            <a:xfrm flipH="1">
              <a:off x="5791199" y="0"/>
              <a:ext cx="3" cy="3124202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049" name="Linea"/>
            <p:cNvSpPr/>
            <p:nvPr/>
          </p:nvSpPr>
          <p:spPr>
            <a:xfrm flipH="1">
              <a:off x="3056466" y="1005812"/>
              <a:ext cx="2" cy="2118389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51" name="Sensitivity = TP/(TP+FN)"/>
          <p:cNvSpPr/>
          <p:nvPr/>
        </p:nvSpPr>
        <p:spPr>
          <a:xfrm>
            <a:off x="2377395" y="4941234"/>
            <a:ext cx="5362958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defTabSz="914400">
              <a:lnSpc>
                <a:spcPct val="65000"/>
              </a:lnSpc>
              <a:spcBef>
                <a:spcPts val="1900"/>
              </a:spcBef>
              <a:defRPr sz="32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Sensitivity = TP/(TP+FN)</a:t>
            </a:r>
          </a:p>
        </p:txBody>
      </p:sp>
      <p:sp>
        <p:nvSpPr>
          <p:cNvPr id="1052" name="Ovale"/>
          <p:cNvSpPr/>
          <p:nvPr/>
        </p:nvSpPr>
        <p:spPr>
          <a:xfrm>
            <a:off x="3669650" y="2703047"/>
            <a:ext cx="792091" cy="576067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53" name="Ovale"/>
          <p:cNvSpPr/>
          <p:nvPr/>
        </p:nvSpPr>
        <p:spPr>
          <a:xfrm>
            <a:off x="3415114" y="4182174"/>
            <a:ext cx="1301166" cy="600475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54" name="Sensitivity:…"/>
          <p:cNvSpPr/>
          <p:nvPr/>
        </p:nvSpPr>
        <p:spPr>
          <a:xfrm>
            <a:off x="251518" y="5427898"/>
            <a:ext cx="8784980" cy="117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Sensitivity: </a:t>
            </a:r>
          </a:p>
          <a:p>
            <a:pPr algn="ctr">
              <a:defRPr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proportion of </a:t>
            </a:r>
            <a:r>
              <a:rPr>
                <a:solidFill>
                  <a:srgbClr val="FFC000"/>
                </a:solidFill>
              </a:rPr>
              <a:t>positive </a:t>
            </a:r>
            <a:r>
              <a:rPr>
                <a:solidFill>
                  <a:srgbClr val="FFC248"/>
                </a:solidFill>
              </a:rPr>
              <a:t>test </a:t>
            </a:r>
            <a:r>
              <a:rPr>
                <a:solidFill>
                  <a:srgbClr val="F8FFFB"/>
                </a:solidFill>
              </a:rPr>
              <a:t>results</a:t>
            </a:r>
            <a:r>
              <a:rPr>
                <a:solidFill>
                  <a:srgbClr val="FFC248"/>
                </a:solidFill>
              </a:rPr>
              <a:t> </a:t>
            </a:r>
          </a:p>
          <a:p>
            <a:pPr algn="ctr">
              <a:defRPr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among participants </a:t>
            </a:r>
            <a:r>
              <a:rPr>
                <a:solidFill>
                  <a:srgbClr val="FFC000"/>
                </a:solidFill>
              </a:rPr>
              <a:t>with the target condition</a:t>
            </a:r>
            <a:r>
              <a:t>.</a:t>
            </a:r>
          </a:p>
        </p:txBody>
      </p:sp>
      <p:grpSp>
        <p:nvGrpSpPr>
          <p:cNvPr id="1057" name="Gruppo"/>
          <p:cNvGrpSpPr/>
          <p:nvPr/>
        </p:nvGrpSpPr>
        <p:grpSpPr>
          <a:xfrm>
            <a:off x="6237428" y="4186753"/>
            <a:ext cx="1286936" cy="494242"/>
            <a:chOff x="0" y="0"/>
            <a:chExt cx="1286935" cy="494241"/>
          </a:xfrm>
        </p:grpSpPr>
        <p:sp>
          <p:nvSpPr>
            <p:cNvPr id="1055" name="Rettangolo"/>
            <p:cNvSpPr/>
            <p:nvPr/>
          </p:nvSpPr>
          <p:spPr>
            <a:xfrm>
              <a:off x="0" y="-1"/>
              <a:ext cx="1286936" cy="494242"/>
            </a:xfrm>
            <a:prstGeom prst="rect">
              <a:avLst/>
            </a:prstGeom>
            <a:solidFill>
              <a:srgbClr val="00FF0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 sz="32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056" name="TP+FN+FP+TN"/>
            <p:cNvSpPr/>
            <p:nvPr/>
          </p:nvSpPr>
          <p:spPr>
            <a:xfrm>
              <a:off x="0" y="112499"/>
              <a:ext cx="1286936" cy="2692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ctr">
              <a:spAutoFit/>
            </a:bodyPr>
            <a:lstStyle>
              <a:lvl1pPr algn="ctr" defTabSz="914400">
                <a:lnSpc>
                  <a:spcPct val="100000"/>
                </a:lnSpc>
                <a:spcBef>
                  <a:spcPts val="200"/>
                </a:spcBef>
                <a:defRPr sz="1200"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r>
                <a:t>TP+FN+FP+TN</a:t>
              </a:r>
            </a:p>
          </p:txBody>
        </p:sp>
      </p:grpSp>
      <p:grpSp>
        <p:nvGrpSpPr>
          <p:cNvPr id="1060" name="Gruppo"/>
          <p:cNvGrpSpPr/>
          <p:nvPr/>
        </p:nvGrpSpPr>
        <p:grpSpPr>
          <a:xfrm>
            <a:off x="4814762" y="4149080"/>
            <a:ext cx="1422668" cy="528195"/>
            <a:chOff x="0" y="0"/>
            <a:chExt cx="1422667" cy="528194"/>
          </a:xfrm>
        </p:grpSpPr>
        <p:sp>
          <p:nvSpPr>
            <p:cNvPr id="1058" name="Rettangolo"/>
            <p:cNvSpPr/>
            <p:nvPr/>
          </p:nvSpPr>
          <p:spPr>
            <a:xfrm>
              <a:off x="-1" y="-1"/>
              <a:ext cx="1422668" cy="528196"/>
            </a:xfrm>
            <a:prstGeom prst="rect">
              <a:avLst/>
            </a:prstGeom>
            <a:solidFill>
              <a:srgbClr val="00FF00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 defTabSz="914400">
                <a:lnSpc>
                  <a:spcPct val="100000"/>
                </a:lnSpc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059" name="FP+TN"/>
            <p:cNvSpPr/>
            <p:nvPr/>
          </p:nvSpPr>
          <p:spPr>
            <a:xfrm>
              <a:off x="-1" y="-1"/>
              <a:ext cx="1422668" cy="4597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 defTabSz="914400">
                <a:lnSpc>
                  <a:spcPct val="100000"/>
                </a:lnSpc>
                <a:defRPr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r>
                <a:t> FP+TN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Estimates of diagnostic accuracy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Estimates of diagnostic accuracy</a:t>
            </a:r>
          </a:p>
        </p:txBody>
      </p:sp>
      <p:grpSp>
        <p:nvGrpSpPr>
          <p:cNvPr id="1126" name="Gruppo"/>
          <p:cNvGrpSpPr/>
          <p:nvPr/>
        </p:nvGrpSpPr>
        <p:grpSpPr>
          <a:xfrm>
            <a:off x="1560270" y="1700872"/>
            <a:ext cx="5791204" cy="3124205"/>
            <a:chOff x="-1" y="-1"/>
            <a:chExt cx="5791203" cy="3124204"/>
          </a:xfrm>
        </p:grpSpPr>
        <p:grpSp>
          <p:nvGrpSpPr>
            <p:cNvPr id="1065" name="Gruppo"/>
            <p:cNvGrpSpPr/>
            <p:nvPr/>
          </p:nvGrpSpPr>
          <p:grpSpPr>
            <a:xfrm>
              <a:off x="4504266" y="2657818"/>
              <a:ext cx="1286936" cy="466385"/>
              <a:chOff x="0" y="0"/>
              <a:chExt cx="1286935" cy="466383"/>
            </a:xfrm>
          </p:grpSpPr>
          <p:sp>
            <p:nvSpPr>
              <p:cNvPr id="1063" name="Rettangolo"/>
              <p:cNvSpPr/>
              <p:nvPr/>
            </p:nvSpPr>
            <p:spPr>
              <a:xfrm>
                <a:off x="0" y="-1"/>
                <a:ext cx="1286936" cy="466385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64" name="TP+FN+FP+TN"/>
              <p:cNvSpPr/>
              <p:nvPr/>
            </p:nvSpPr>
            <p:spPr>
              <a:xfrm>
                <a:off x="0" y="98570"/>
                <a:ext cx="1286936" cy="2692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200"/>
                  </a:spcBef>
                  <a:defRPr sz="1200"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TP+FN+FP+TN</a:t>
                </a:r>
              </a:p>
            </p:txBody>
          </p:sp>
        </p:grpSp>
        <p:grpSp>
          <p:nvGrpSpPr>
            <p:cNvPr id="1068" name="Gruppo"/>
            <p:cNvGrpSpPr/>
            <p:nvPr/>
          </p:nvGrpSpPr>
          <p:grpSpPr>
            <a:xfrm>
              <a:off x="3056466" y="2657818"/>
              <a:ext cx="1447803" cy="466385"/>
              <a:chOff x="-1" y="0"/>
              <a:chExt cx="1447802" cy="466383"/>
            </a:xfrm>
          </p:grpSpPr>
          <p:sp>
            <p:nvSpPr>
              <p:cNvPr id="1066" name="Rettangolo"/>
              <p:cNvSpPr/>
              <p:nvPr/>
            </p:nvSpPr>
            <p:spPr>
              <a:xfrm>
                <a:off x="-2" y="-1"/>
                <a:ext cx="1447804" cy="466385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67" name="FP+TN"/>
              <p:cNvSpPr/>
              <p:nvPr/>
            </p:nvSpPr>
            <p:spPr>
              <a:xfrm>
                <a:off x="-2" y="3320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FP+TN</a:t>
                </a:r>
              </a:p>
            </p:txBody>
          </p:sp>
        </p:grpSp>
        <p:grpSp>
          <p:nvGrpSpPr>
            <p:cNvPr id="1071" name="Gruppo"/>
            <p:cNvGrpSpPr/>
            <p:nvPr/>
          </p:nvGrpSpPr>
          <p:grpSpPr>
            <a:xfrm>
              <a:off x="1608665" y="2657818"/>
              <a:ext cx="1447803" cy="466385"/>
              <a:chOff x="-1" y="0"/>
              <a:chExt cx="1447802" cy="466383"/>
            </a:xfrm>
          </p:grpSpPr>
          <p:sp>
            <p:nvSpPr>
              <p:cNvPr id="1069" name="Rettangolo"/>
              <p:cNvSpPr/>
              <p:nvPr/>
            </p:nvSpPr>
            <p:spPr>
              <a:xfrm>
                <a:off x="-2" y="-1"/>
                <a:ext cx="1447804" cy="466385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0" name="TP+FN"/>
              <p:cNvSpPr/>
              <p:nvPr/>
            </p:nvSpPr>
            <p:spPr>
              <a:xfrm>
                <a:off x="-2" y="3320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TP+FN</a:t>
                </a:r>
              </a:p>
            </p:txBody>
          </p:sp>
        </p:grpSp>
        <p:sp>
          <p:nvSpPr>
            <p:cNvPr id="1072" name="Rettangolo"/>
            <p:cNvSpPr/>
            <p:nvPr/>
          </p:nvSpPr>
          <p:spPr>
            <a:xfrm>
              <a:off x="-1" y="2657818"/>
              <a:ext cx="1608668" cy="466384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grpSp>
          <p:nvGrpSpPr>
            <p:cNvPr id="1075" name="Gruppo"/>
            <p:cNvGrpSpPr/>
            <p:nvPr/>
          </p:nvGrpSpPr>
          <p:grpSpPr>
            <a:xfrm>
              <a:off x="4495887" y="1837433"/>
              <a:ext cx="1295315" cy="826006"/>
              <a:chOff x="0" y="0"/>
              <a:chExt cx="1295313" cy="826005"/>
            </a:xfrm>
          </p:grpSpPr>
          <p:sp>
            <p:nvSpPr>
              <p:cNvPr id="1073" name="Rettangolo"/>
              <p:cNvSpPr/>
              <p:nvPr/>
            </p:nvSpPr>
            <p:spPr>
              <a:xfrm>
                <a:off x="-1" y="-1"/>
                <a:ext cx="1295314" cy="826006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4" name="FN+TN"/>
              <p:cNvSpPr/>
              <p:nvPr/>
            </p:nvSpPr>
            <p:spPr>
              <a:xfrm>
                <a:off x="-1" y="183131"/>
                <a:ext cx="129531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FN+TN</a:t>
                </a:r>
              </a:p>
            </p:txBody>
          </p:sp>
        </p:grpSp>
        <p:grpSp>
          <p:nvGrpSpPr>
            <p:cNvPr id="1078" name="Gruppo"/>
            <p:cNvGrpSpPr/>
            <p:nvPr/>
          </p:nvGrpSpPr>
          <p:grpSpPr>
            <a:xfrm>
              <a:off x="3056466" y="1831814"/>
              <a:ext cx="1447803" cy="826006"/>
              <a:chOff x="-1" y="0"/>
              <a:chExt cx="1447802" cy="826005"/>
            </a:xfrm>
          </p:grpSpPr>
          <p:sp>
            <p:nvSpPr>
              <p:cNvPr id="1076" name="Rettangolo"/>
              <p:cNvSpPr/>
              <p:nvPr/>
            </p:nvSpPr>
            <p:spPr>
              <a:xfrm>
                <a:off x="-2" y="-1"/>
                <a:ext cx="1447804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77" name="TN"/>
              <p:cNvSpPr/>
              <p:nvPr/>
            </p:nvSpPr>
            <p:spPr>
              <a:xfrm>
                <a:off x="-2" y="183131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TN</a:t>
                </a:r>
              </a:p>
            </p:txBody>
          </p:sp>
        </p:grpSp>
        <p:grpSp>
          <p:nvGrpSpPr>
            <p:cNvPr id="1081" name="Gruppo"/>
            <p:cNvGrpSpPr/>
            <p:nvPr/>
          </p:nvGrpSpPr>
          <p:grpSpPr>
            <a:xfrm>
              <a:off x="1633800" y="1831814"/>
              <a:ext cx="1447803" cy="826006"/>
              <a:chOff x="-1" y="0"/>
              <a:chExt cx="1447802" cy="826005"/>
            </a:xfrm>
          </p:grpSpPr>
          <p:sp>
            <p:nvSpPr>
              <p:cNvPr id="1079" name="Rettangolo"/>
              <p:cNvSpPr/>
              <p:nvPr/>
            </p:nvSpPr>
            <p:spPr>
              <a:xfrm>
                <a:off x="-2" y="-1"/>
                <a:ext cx="1447804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0" name="FN"/>
              <p:cNvSpPr/>
              <p:nvPr/>
            </p:nvSpPr>
            <p:spPr>
              <a:xfrm>
                <a:off x="-2" y="183131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FN</a:t>
                </a:r>
              </a:p>
            </p:txBody>
          </p:sp>
        </p:grpSp>
        <p:grpSp>
          <p:nvGrpSpPr>
            <p:cNvPr id="1084" name="Gruppo"/>
            <p:cNvGrpSpPr/>
            <p:nvPr/>
          </p:nvGrpSpPr>
          <p:grpSpPr>
            <a:xfrm>
              <a:off x="-2" y="1830795"/>
              <a:ext cx="1608671" cy="828039"/>
              <a:chOff x="0" y="-1"/>
              <a:chExt cx="1608669" cy="828038"/>
            </a:xfrm>
          </p:grpSpPr>
          <p:sp>
            <p:nvSpPr>
              <p:cNvPr id="1082" name="Rettangolo"/>
              <p:cNvSpPr/>
              <p:nvPr/>
            </p:nvSpPr>
            <p:spPr>
              <a:xfrm>
                <a:off x="-1" y="1018"/>
                <a:ext cx="1608671" cy="826006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3" name="Test Negative"/>
              <p:cNvSpPr/>
              <p:nvPr/>
            </p:nvSpPr>
            <p:spPr>
              <a:xfrm>
                <a:off x="-1" y="-2"/>
                <a:ext cx="1608671" cy="8280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Test Negative</a:t>
                </a:r>
              </a:p>
            </p:txBody>
          </p:sp>
        </p:grpSp>
        <p:grpSp>
          <p:nvGrpSpPr>
            <p:cNvPr id="1087" name="Gruppo"/>
            <p:cNvGrpSpPr/>
            <p:nvPr/>
          </p:nvGrpSpPr>
          <p:grpSpPr>
            <a:xfrm>
              <a:off x="4504266" y="1005811"/>
              <a:ext cx="1286936" cy="826006"/>
              <a:chOff x="0" y="0"/>
              <a:chExt cx="1286935" cy="826005"/>
            </a:xfrm>
          </p:grpSpPr>
          <p:sp>
            <p:nvSpPr>
              <p:cNvPr id="1085" name="Rettangolo"/>
              <p:cNvSpPr/>
              <p:nvPr/>
            </p:nvSpPr>
            <p:spPr>
              <a:xfrm>
                <a:off x="0" y="-1"/>
                <a:ext cx="1286936" cy="826006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6" name="TP+FP"/>
              <p:cNvSpPr/>
              <p:nvPr/>
            </p:nvSpPr>
            <p:spPr>
              <a:xfrm>
                <a:off x="0" y="183131"/>
                <a:ext cx="1286936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TP+FP</a:t>
                </a:r>
              </a:p>
            </p:txBody>
          </p:sp>
        </p:grpSp>
        <p:grpSp>
          <p:nvGrpSpPr>
            <p:cNvPr id="1090" name="Gruppo"/>
            <p:cNvGrpSpPr/>
            <p:nvPr/>
          </p:nvGrpSpPr>
          <p:grpSpPr>
            <a:xfrm>
              <a:off x="3081601" y="1005811"/>
              <a:ext cx="1447803" cy="826006"/>
              <a:chOff x="-1" y="0"/>
              <a:chExt cx="1447802" cy="826005"/>
            </a:xfrm>
          </p:grpSpPr>
          <p:sp>
            <p:nvSpPr>
              <p:cNvPr id="1088" name="Rettangolo"/>
              <p:cNvSpPr/>
              <p:nvPr/>
            </p:nvSpPr>
            <p:spPr>
              <a:xfrm>
                <a:off x="-2" y="-1"/>
                <a:ext cx="1447804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89" name="FP"/>
              <p:cNvSpPr/>
              <p:nvPr/>
            </p:nvSpPr>
            <p:spPr>
              <a:xfrm>
                <a:off x="-2" y="183131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FP</a:t>
                </a:r>
              </a:p>
            </p:txBody>
          </p:sp>
        </p:grpSp>
        <p:grpSp>
          <p:nvGrpSpPr>
            <p:cNvPr id="1093" name="Gruppo"/>
            <p:cNvGrpSpPr/>
            <p:nvPr/>
          </p:nvGrpSpPr>
          <p:grpSpPr>
            <a:xfrm>
              <a:off x="1633800" y="1005811"/>
              <a:ext cx="1447803" cy="826006"/>
              <a:chOff x="-1" y="0"/>
              <a:chExt cx="1447802" cy="826005"/>
            </a:xfrm>
          </p:grpSpPr>
          <p:sp>
            <p:nvSpPr>
              <p:cNvPr id="1091" name="Rettangolo"/>
              <p:cNvSpPr/>
              <p:nvPr/>
            </p:nvSpPr>
            <p:spPr>
              <a:xfrm>
                <a:off x="-2" y="-1"/>
                <a:ext cx="1447804" cy="826006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2" name="TP"/>
              <p:cNvSpPr/>
              <p:nvPr/>
            </p:nvSpPr>
            <p:spPr>
              <a:xfrm>
                <a:off x="-2" y="183131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</a:t>
                </a:r>
              </a:p>
            </p:txBody>
          </p:sp>
        </p:grpSp>
        <p:grpSp>
          <p:nvGrpSpPr>
            <p:cNvPr id="1096" name="Gruppo"/>
            <p:cNvGrpSpPr/>
            <p:nvPr/>
          </p:nvGrpSpPr>
          <p:grpSpPr>
            <a:xfrm>
              <a:off x="-2" y="1004792"/>
              <a:ext cx="1608671" cy="828039"/>
              <a:chOff x="0" y="-1"/>
              <a:chExt cx="1608669" cy="828038"/>
            </a:xfrm>
          </p:grpSpPr>
          <p:sp>
            <p:nvSpPr>
              <p:cNvPr id="1094" name="Rettangolo"/>
              <p:cNvSpPr/>
              <p:nvPr/>
            </p:nvSpPr>
            <p:spPr>
              <a:xfrm>
                <a:off x="-1" y="1018"/>
                <a:ext cx="1608671" cy="826006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5" name="Test Positive"/>
              <p:cNvSpPr/>
              <p:nvPr/>
            </p:nvSpPr>
            <p:spPr>
              <a:xfrm>
                <a:off x="-1" y="-2"/>
                <a:ext cx="1608671" cy="8280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Test Positive</a:t>
                </a:r>
              </a:p>
            </p:txBody>
          </p:sp>
        </p:grpSp>
        <p:sp>
          <p:nvSpPr>
            <p:cNvPr id="1097" name="Rettangolo"/>
            <p:cNvSpPr/>
            <p:nvPr/>
          </p:nvSpPr>
          <p:spPr>
            <a:xfrm>
              <a:off x="4504266" y="539430"/>
              <a:ext cx="1286935" cy="466384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grpSp>
          <p:nvGrpSpPr>
            <p:cNvPr id="1100" name="Gruppo"/>
            <p:cNvGrpSpPr/>
            <p:nvPr/>
          </p:nvGrpSpPr>
          <p:grpSpPr>
            <a:xfrm>
              <a:off x="3056466" y="539430"/>
              <a:ext cx="1447803" cy="466385"/>
              <a:chOff x="-1" y="0"/>
              <a:chExt cx="1447802" cy="466383"/>
            </a:xfrm>
          </p:grpSpPr>
          <p:sp>
            <p:nvSpPr>
              <p:cNvPr id="1098" name="Rettangolo"/>
              <p:cNvSpPr/>
              <p:nvPr/>
            </p:nvSpPr>
            <p:spPr>
              <a:xfrm>
                <a:off x="-2" y="-1"/>
                <a:ext cx="1447804" cy="466385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099" name="Absent"/>
              <p:cNvSpPr/>
              <p:nvPr/>
            </p:nvSpPr>
            <p:spPr>
              <a:xfrm>
                <a:off x="-2" y="3320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Absent</a:t>
                </a:r>
              </a:p>
            </p:txBody>
          </p:sp>
        </p:grpSp>
        <p:grpSp>
          <p:nvGrpSpPr>
            <p:cNvPr id="1103" name="Gruppo"/>
            <p:cNvGrpSpPr/>
            <p:nvPr/>
          </p:nvGrpSpPr>
          <p:grpSpPr>
            <a:xfrm>
              <a:off x="1608665" y="539430"/>
              <a:ext cx="1447803" cy="466385"/>
              <a:chOff x="-1" y="0"/>
              <a:chExt cx="1447802" cy="466383"/>
            </a:xfrm>
          </p:grpSpPr>
          <p:sp>
            <p:nvSpPr>
              <p:cNvPr id="1101" name="Rettangolo"/>
              <p:cNvSpPr/>
              <p:nvPr/>
            </p:nvSpPr>
            <p:spPr>
              <a:xfrm>
                <a:off x="-2" y="-1"/>
                <a:ext cx="1447804" cy="466385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02" name="Present"/>
              <p:cNvSpPr/>
              <p:nvPr/>
            </p:nvSpPr>
            <p:spPr>
              <a:xfrm>
                <a:off x="-2" y="3320"/>
                <a:ext cx="1447804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Present</a:t>
                </a:r>
              </a:p>
            </p:txBody>
          </p:sp>
        </p:grpSp>
        <p:sp>
          <p:nvSpPr>
            <p:cNvPr id="1104" name="Rettangolo"/>
            <p:cNvSpPr/>
            <p:nvPr/>
          </p:nvSpPr>
          <p:spPr>
            <a:xfrm>
              <a:off x="-1" y="539430"/>
              <a:ext cx="1608668" cy="466384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1105" name="Rettangolo"/>
            <p:cNvSpPr/>
            <p:nvPr/>
          </p:nvSpPr>
          <p:spPr>
            <a:xfrm>
              <a:off x="4504266" y="-2"/>
              <a:ext cx="1286935" cy="539433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grpSp>
          <p:nvGrpSpPr>
            <p:cNvPr id="1108" name="Gruppo"/>
            <p:cNvGrpSpPr/>
            <p:nvPr/>
          </p:nvGrpSpPr>
          <p:grpSpPr>
            <a:xfrm>
              <a:off x="1608665" y="-2"/>
              <a:ext cx="2895604" cy="539433"/>
              <a:chOff x="-1" y="0"/>
              <a:chExt cx="2895603" cy="539432"/>
            </a:xfrm>
          </p:grpSpPr>
          <p:sp>
            <p:nvSpPr>
              <p:cNvPr id="1106" name="Rettangolo"/>
              <p:cNvSpPr/>
              <p:nvPr/>
            </p:nvSpPr>
            <p:spPr>
              <a:xfrm>
                <a:off x="-2" y="-1"/>
                <a:ext cx="2895605" cy="539433"/>
              </a:xfrm>
              <a:prstGeom prst="rect">
                <a:avLst/>
              </a:prstGeom>
              <a:solidFill>
                <a:srgbClr val="B2B2B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07" name="Disease Status"/>
              <p:cNvSpPr/>
              <p:nvPr/>
            </p:nvSpPr>
            <p:spPr>
              <a:xfrm>
                <a:off x="-2" y="39845"/>
                <a:ext cx="2895605" cy="4597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500"/>
                  </a:spcBef>
                  <a:defRPr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Disease Status</a:t>
                </a:r>
              </a:p>
            </p:txBody>
          </p:sp>
        </p:grpSp>
        <p:sp>
          <p:nvSpPr>
            <p:cNvPr id="1109" name="Rettangolo"/>
            <p:cNvSpPr/>
            <p:nvPr/>
          </p:nvSpPr>
          <p:spPr>
            <a:xfrm>
              <a:off x="-1" y="-2"/>
              <a:ext cx="1608668" cy="539433"/>
            </a:xfrm>
            <a:prstGeom prst="rect">
              <a:avLst/>
            </a:prstGeom>
            <a:solidFill>
              <a:srgbClr val="B2B2B2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 defTabSz="914400">
                <a:lnSpc>
                  <a:spcPct val="100000"/>
                </a:lnSpc>
                <a:spcBef>
                  <a:spcPts val="700"/>
                </a:spcBef>
                <a:defRPr>
                  <a:latin typeface="Tahoma"/>
                  <a:ea typeface="Tahoma"/>
                  <a:cs typeface="Tahoma"/>
                  <a:sym typeface="Tahoma"/>
                </a:defRPr>
              </a:pPr>
              <a:endParaRPr/>
            </a:p>
          </p:txBody>
        </p:sp>
        <p:sp>
          <p:nvSpPr>
            <p:cNvPr id="1110" name="Linea"/>
            <p:cNvSpPr/>
            <p:nvPr/>
          </p:nvSpPr>
          <p:spPr>
            <a:xfrm>
              <a:off x="-2" y="-1"/>
              <a:ext cx="579120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1" name="Linea"/>
            <p:cNvSpPr/>
            <p:nvPr/>
          </p:nvSpPr>
          <p:spPr>
            <a:xfrm>
              <a:off x="-2" y="1005812"/>
              <a:ext cx="5791205" cy="1"/>
            </a:xfrm>
            <a:prstGeom prst="line">
              <a:avLst/>
            </a:prstGeom>
            <a:noFill/>
            <a:ln w="285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2" name="Linea"/>
            <p:cNvSpPr/>
            <p:nvPr/>
          </p:nvSpPr>
          <p:spPr>
            <a:xfrm>
              <a:off x="-2" y="1831816"/>
              <a:ext cx="579120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3" name="Linea"/>
            <p:cNvSpPr/>
            <p:nvPr/>
          </p:nvSpPr>
          <p:spPr>
            <a:xfrm>
              <a:off x="-2" y="2657819"/>
              <a:ext cx="579120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4" name="Linea"/>
            <p:cNvSpPr/>
            <p:nvPr/>
          </p:nvSpPr>
          <p:spPr>
            <a:xfrm>
              <a:off x="-2" y="3124201"/>
              <a:ext cx="5791205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5" name="Linea"/>
            <p:cNvSpPr/>
            <p:nvPr/>
          </p:nvSpPr>
          <p:spPr>
            <a:xfrm flipH="1">
              <a:off x="1608666" y="-1"/>
              <a:ext cx="2" cy="3124204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6" name="Linea"/>
            <p:cNvSpPr/>
            <p:nvPr/>
          </p:nvSpPr>
          <p:spPr>
            <a:xfrm flipH="1">
              <a:off x="4504266" y="-1"/>
              <a:ext cx="3" cy="3124204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7" name="Linea"/>
            <p:cNvSpPr/>
            <p:nvPr/>
          </p:nvSpPr>
          <p:spPr>
            <a:xfrm flipH="1">
              <a:off x="-1" y="-1"/>
              <a:ext cx="2" cy="3124204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8" name="Linea"/>
            <p:cNvSpPr/>
            <p:nvPr/>
          </p:nvSpPr>
          <p:spPr>
            <a:xfrm flipH="1">
              <a:off x="5791199" y="-1"/>
              <a:ext cx="3" cy="3124204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sp>
          <p:nvSpPr>
            <p:cNvPr id="1119" name="Linea"/>
            <p:cNvSpPr/>
            <p:nvPr/>
          </p:nvSpPr>
          <p:spPr>
            <a:xfrm flipH="1">
              <a:off x="3056466" y="1005813"/>
              <a:ext cx="2" cy="2118389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endParaRPr/>
            </a:p>
          </p:txBody>
        </p:sp>
        <p:grpSp>
          <p:nvGrpSpPr>
            <p:cNvPr id="1122" name="Gruppo"/>
            <p:cNvGrpSpPr/>
            <p:nvPr/>
          </p:nvGrpSpPr>
          <p:grpSpPr>
            <a:xfrm>
              <a:off x="4529401" y="2708390"/>
              <a:ext cx="1253423" cy="415813"/>
              <a:chOff x="-1" y="0"/>
              <a:chExt cx="1253422" cy="415812"/>
            </a:xfrm>
          </p:grpSpPr>
          <p:sp>
            <p:nvSpPr>
              <p:cNvPr id="1120" name="Rettangolo"/>
              <p:cNvSpPr/>
              <p:nvPr/>
            </p:nvSpPr>
            <p:spPr>
              <a:xfrm>
                <a:off x="-2" y="-1"/>
                <a:ext cx="1253424" cy="415814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21" name="TP+FN+FP+TN"/>
              <p:cNvSpPr/>
              <p:nvPr/>
            </p:nvSpPr>
            <p:spPr>
              <a:xfrm>
                <a:off x="-2" y="73284"/>
                <a:ext cx="1253424" cy="2692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200"/>
                  </a:spcBef>
                  <a:defRPr sz="1200"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TP+FN+FP+TN</a:t>
                </a:r>
              </a:p>
            </p:txBody>
          </p:sp>
        </p:grpSp>
        <p:grpSp>
          <p:nvGrpSpPr>
            <p:cNvPr id="1125" name="Gruppo"/>
            <p:cNvGrpSpPr/>
            <p:nvPr/>
          </p:nvGrpSpPr>
          <p:grpSpPr>
            <a:xfrm>
              <a:off x="4537779" y="2680294"/>
              <a:ext cx="1253423" cy="415813"/>
              <a:chOff x="-1" y="0"/>
              <a:chExt cx="1253422" cy="415812"/>
            </a:xfrm>
          </p:grpSpPr>
          <p:sp>
            <p:nvSpPr>
              <p:cNvPr id="1123" name="Rettangolo"/>
              <p:cNvSpPr/>
              <p:nvPr/>
            </p:nvSpPr>
            <p:spPr>
              <a:xfrm>
                <a:off x="-2" y="-1"/>
                <a:ext cx="1253424" cy="415814"/>
              </a:xfrm>
              <a:prstGeom prst="rect">
                <a:avLst/>
              </a:prstGeom>
              <a:solidFill>
                <a:srgbClr val="00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spcBef>
                    <a:spcPts val="700"/>
                  </a:spcBef>
                  <a:defRPr sz="32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124" name="TP+FN+FP+TN"/>
              <p:cNvSpPr/>
              <p:nvPr/>
            </p:nvSpPr>
            <p:spPr>
              <a:xfrm>
                <a:off x="-2" y="73284"/>
                <a:ext cx="1253424" cy="26923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="" val="1"/>
                </a:ext>
              </a:extLst>
            </p:spPr>
            <p:txBody>
              <a:bodyPr wrap="square" lIns="45718" tIns="45718" rIns="45718" bIns="45718" numCol="1" anchor="ctr">
                <a:spAutoFit/>
              </a:bodyPr>
              <a:lstStyle>
                <a:lvl1pPr algn="ctr" defTabSz="914400">
                  <a:lnSpc>
                    <a:spcPct val="100000"/>
                  </a:lnSpc>
                  <a:spcBef>
                    <a:spcPts val="200"/>
                  </a:spcBef>
                  <a:defRPr sz="1200">
                    <a:latin typeface="Tahoma"/>
                    <a:ea typeface="Tahoma"/>
                    <a:cs typeface="Tahoma"/>
                    <a:sym typeface="Tahoma"/>
                  </a:defRPr>
                </a:lvl1pPr>
              </a:lstStyle>
              <a:p>
                <a:r>
                  <a:t>TP+FN+FP+TN</a:t>
                </a:r>
              </a:p>
            </p:txBody>
          </p:sp>
        </p:grpSp>
      </p:grpSp>
      <p:sp>
        <p:nvSpPr>
          <p:cNvPr id="1127" name="Ovale"/>
          <p:cNvSpPr/>
          <p:nvPr/>
        </p:nvSpPr>
        <p:spPr>
          <a:xfrm>
            <a:off x="4901427" y="3676567"/>
            <a:ext cx="792091" cy="576067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28" name="Ovale"/>
          <p:cNvSpPr/>
          <p:nvPr/>
        </p:nvSpPr>
        <p:spPr>
          <a:xfrm>
            <a:off x="4638990" y="4365104"/>
            <a:ext cx="1301167" cy="600475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29" name="Specificity:…"/>
          <p:cNvSpPr/>
          <p:nvPr/>
        </p:nvSpPr>
        <p:spPr>
          <a:xfrm>
            <a:off x="504054" y="5465678"/>
            <a:ext cx="9108508" cy="117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Specificity</a:t>
            </a:r>
            <a:r>
              <a:rPr b="0"/>
              <a:t>: </a:t>
            </a:r>
          </a:p>
          <a:p>
            <a:pPr algn="ctr"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proportion of </a:t>
            </a:r>
            <a:r>
              <a:rPr b="1">
                <a:solidFill>
                  <a:srgbClr val="FFC000"/>
                </a:solidFill>
              </a:rPr>
              <a:t>negative test </a:t>
            </a:r>
            <a:r>
              <a:t>results </a:t>
            </a:r>
          </a:p>
          <a:p>
            <a:pPr algn="ctr">
              <a:defRPr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among participants </a:t>
            </a:r>
            <a:r>
              <a:rPr b="1">
                <a:solidFill>
                  <a:srgbClr val="FFC000"/>
                </a:solidFill>
              </a:rPr>
              <a:t>without the target condition.</a:t>
            </a:r>
          </a:p>
        </p:txBody>
      </p:sp>
      <p:sp>
        <p:nvSpPr>
          <p:cNvPr id="1130" name="Specificity = TN/(FP+TN)"/>
          <p:cNvSpPr/>
          <p:nvPr/>
        </p:nvSpPr>
        <p:spPr>
          <a:xfrm>
            <a:off x="1945346" y="5068611"/>
            <a:ext cx="5362959" cy="586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>
            <a:lvl1pPr defTabSz="914400">
              <a:lnSpc>
                <a:spcPct val="65000"/>
              </a:lnSpc>
              <a:spcBef>
                <a:spcPts val="1900"/>
              </a:spcBef>
              <a:defRPr sz="32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Specificity = TN/(FP+TN)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A clinical example …."/>
          <p:cNvSpPr>
            <a:spLocks noGrp="1"/>
          </p:cNvSpPr>
          <p:nvPr>
            <p:ph type="title"/>
          </p:nvPr>
        </p:nvSpPr>
        <p:spPr>
          <a:xfrm>
            <a:off x="687387" y="116698"/>
            <a:ext cx="7769226" cy="14017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A clinical example ….</a:t>
            </a:r>
          </a:p>
        </p:txBody>
      </p:sp>
      <p:sp>
        <p:nvSpPr>
          <p:cNvPr id="1133" name="164 consecutive subjects with suspected acute cholecystitis  underwent US and surgical pathology/follow-up (reference standard)"/>
          <p:cNvSpPr>
            <a:spLocks noGrp="1"/>
          </p:cNvSpPr>
          <p:nvPr>
            <p:ph type="body" idx="1"/>
          </p:nvPr>
        </p:nvSpPr>
        <p:spPr>
          <a:xfrm>
            <a:off x="331572" y="1218872"/>
            <a:ext cx="7899152" cy="4444664"/>
          </a:xfrm>
          <a:prstGeom prst="rect">
            <a:avLst/>
          </a:prstGeom>
        </p:spPr>
        <p:txBody>
          <a:bodyPr/>
          <a:lstStyle/>
          <a:p>
            <a:pPr marL="0" indent="0" defTabSz="914400">
              <a:spcBef>
                <a:spcPts val="400"/>
              </a:spcBef>
              <a:buSzTx/>
              <a:buNone/>
              <a:defRPr sz="2000">
                <a:latin typeface="Tahoma"/>
                <a:ea typeface="Tahoma"/>
                <a:cs typeface="Tahoma"/>
                <a:sym typeface="Tahoma"/>
              </a:defRPr>
            </a:pPr>
            <a:r>
              <a:t>164 consecutive subjects with suspected acute cholecystitis  underwent US and surgical pathology/follow-up (reference standard) </a:t>
            </a:r>
          </a:p>
        </p:txBody>
      </p:sp>
      <p:graphicFrame>
        <p:nvGraphicFramePr>
          <p:cNvPr id="1134" name="Tabella"/>
          <p:cNvGraphicFramePr/>
          <p:nvPr/>
        </p:nvGraphicFramePr>
        <p:xfrm>
          <a:off x="1914450" y="2423236"/>
          <a:ext cx="5033814" cy="2884166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7438"/>
                <a:gridCol w="1406097"/>
                <a:gridCol w="1296144"/>
                <a:gridCol w="1224135"/>
              </a:tblGrid>
              <a:tr h="89136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</a:t>
                      </a:r>
                    </a:p>
                  </a:txBody>
                  <a:tcPr marL="45705" marR="45705" marT="45705" marB="45705" horzOverflow="overflow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r>
                        <a:t>CD</a:t>
                      </a:r>
                    </a:p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r>
                        <a:t> Present           Absent</a:t>
                      </a:r>
                    </a:p>
                  </a:txBody>
                  <a:tcPr marL="45705" marR="45705" marT="45705" marB="45705" horzOverflow="overflow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endParaRPr/>
                    </a:p>
                  </a:txBody>
                  <a:tcPr marL="45705" marR="45705" marT="45705" marB="45705" horzOverflow="overflow">
                    <a:noFill/>
                  </a:tcPr>
                </a:tc>
              </a:tr>
              <a:tr h="620801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+ve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26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46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-ve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115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118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</a:tr>
              <a:tr h="723925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endParaRPr/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23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141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264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135" name="Sensitivity= 20/23= 86.9%"/>
          <p:cNvSpPr/>
          <p:nvPr/>
        </p:nvSpPr>
        <p:spPr>
          <a:xfrm>
            <a:off x="1903595" y="5589306"/>
            <a:ext cx="3856096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Sensitivity= 20/23= 86.9% </a:t>
            </a:r>
          </a:p>
        </p:txBody>
      </p:sp>
      <p:sp>
        <p:nvSpPr>
          <p:cNvPr id="1136" name="Summers et al. - Ann Emerg Med 2010"/>
          <p:cNvSpPr/>
          <p:nvPr/>
        </p:nvSpPr>
        <p:spPr>
          <a:xfrm>
            <a:off x="4464050" y="6324600"/>
            <a:ext cx="4386263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600" b="1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Summers et al. - Ann Emerg Med 2010</a:t>
            </a:r>
          </a:p>
        </p:txBody>
      </p:sp>
      <p:sp>
        <p:nvSpPr>
          <p:cNvPr id="1137" name="Ovale"/>
          <p:cNvSpPr/>
          <p:nvPr/>
        </p:nvSpPr>
        <p:spPr>
          <a:xfrm>
            <a:off x="3037919" y="4606404"/>
            <a:ext cx="1301167" cy="600475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38" name="Ovale"/>
          <p:cNvSpPr/>
          <p:nvPr/>
        </p:nvSpPr>
        <p:spPr>
          <a:xfrm>
            <a:off x="3126819" y="3253647"/>
            <a:ext cx="1301167" cy="600475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A clinical example …."/>
          <p:cNvSpPr>
            <a:spLocks noGrp="1"/>
          </p:cNvSpPr>
          <p:nvPr>
            <p:ph type="title"/>
          </p:nvPr>
        </p:nvSpPr>
        <p:spPr>
          <a:xfrm>
            <a:off x="687387" y="116698"/>
            <a:ext cx="7769226" cy="14017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A clinical example ….</a:t>
            </a:r>
          </a:p>
        </p:txBody>
      </p:sp>
      <p:sp>
        <p:nvSpPr>
          <p:cNvPr id="1141" name="164 consecutive subjects with suspected acute cholecystitis  underwent US and surgical pathology/follow up (reference standard)"/>
          <p:cNvSpPr>
            <a:spLocks noGrp="1"/>
          </p:cNvSpPr>
          <p:nvPr>
            <p:ph type="body" idx="1"/>
          </p:nvPr>
        </p:nvSpPr>
        <p:spPr>
          <a:xfrm>
            <a:off x="331572" y="1218872"/>
            <a:ext cx="7899152" cy="4444664"/>
          </a:xfrm>
          <a:prstGeom prst="rect">
            <a:avLst/>
          </a:prstGeom>
        </p:spPr>
        <p:txBody>
          <a:bodyPr/>
          <a:lstStyle>
            <a:lvl1pPr marL="0" indent="0" defTabSz="914400">
              <a:spcBef>
                <a:spcPts val="400"/>
              </a:spcBef>
              <a:buSzTx/>
              <a:buNone/>
              <a:defRPr sz="20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164 consecutive subjects with suspected acute cholecystitis  underwent US and surgical pathology/follow up (reference standard) </a:t>
            </a:r>
          </a:p>
        </p:txBody>
      </p:sp>
      <p:graphicFrame>
        <p:nvGraphicFramePr>
          <p:cNvPr id="1142" name="Tabella"/>
          <p:cNvGraphicFramePr/>
          <p:nvPr/>
        </p:nvGraphicFramePr>
        <p:xfrm>
          <a:off x="1914450" y="2423236"/>
          <a:ext cx="5033814" cy="2884166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7438"/>
                <a:gridCol w="1406097"/>
                <a:gridCol w="1296144"/>
                <a:gridCol w="1224135"/>
              </a:tblGrid>
              <a:tr h="891368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Test</a:t>
                      </a:r>
                    </a:p>
                  </a:txBody>
                  <a:tcPr marL="45705" marR="45705" marT="45705" marB="45705" horzOverflow="overflow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r>
                        <a:t>CD</a:t>
                      </a:r>
                    </a:p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r>
                        <a:t> Present           Absent</a:t>
                      </a:r>
                    </a:p>
                  </a:txBody>
                  <a:tcPr marL="45705" marR="45705" marT="45705" marB="45705" horzOverflow="overflow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endParaRPr/>
                    </a:p>
                  </a:txBody>
                  <a:tcPr marL="45705" marR="45705" marT="45705" marB="45705" horzOverflow="overflow">
                    <a:noFill/>
                  </a:tcPr>
                </a:tc>
              </a:tr>
              <a:tr h="620801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+ve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20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26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46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-ve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3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115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118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</a:tr>
              <a:tr h="723925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defRPr sz="1800" b="1">
                          <a:solidFill>
                            <a:srgbClr val="FFC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endParaRPr/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23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141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defRPr sz="180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264</a:t>
                      </a:r>
                    </a:p>
                  </a:txBody>
                  <a:tcPr marL="45711" marR="45711" marT="45711" marB="45711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143" name="Specificity= 115/141= 81.5%"/>
          <p:cNvSpPr/>
          <p:nvPr/>
        </p:nvSpPr>
        <p:spPr>
          <a:xfrm>
            <a:off x="1903595" y="5589306"/>
            <a:ext cx="4175332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r>
              <a:t>Specificity= 115/141= 81.5% </a:t>
            </a:r>
          </a:p>
        </p:txBody>
      </p:sp>
      <p:sp>
        <p:nvSpPr>
          <p:cNvPr id="1144" name="Summers et al. - Ann Emerg Med 2010"/>
          <p:cNvSpPr/>
          <p:nvPr/>
        </p:nvSpPr>
        <p:spPr>
          <a:xfrm>
            <a:off x="4464050" y="6324600"/>
            <a:ext cx="4386263" cy="313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1600" b="1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Summers et al. - Ann Emerg Med 2010</a:t>
            </a:r>
          </a:p>
        </p:txBody>
      </p:sp>
      <p:sp>
        <p:nvSpPr>
          <p:cNvPr id="1145" name="Ovale"/>
          <p:cNvSpPr/>
          <p:nvPr/>
        </p:nvSpPr>
        <p:spPr>
          <a:xfrm>
            <a:off x="4434919" y="4542904"/>
            <a:ext cx="1301167" cy="600475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46" name="Ovale"/>
          <p:cNvSpPr/>
          <p:nvPr/>
        </p:nvSpPr>
        <p:spPr>
          <a:xfrm>
            <a:off x="4434919" y="3901347"/>
            <a:ext cx="1301167" cy="600475"/>
          </a:xfrm>
          <a:prstGeom prst="ellipse">
            <a:avLst/>
          </a:prstGeom>
          <a:ln w="28575">
            <a:solidFill>
              <a:srgbClr val="FF0000"/>
            </a:solidFill>
          </a:ln>
        </p:spPr>
        <p:txBody>
          <a:bodyPr lIns="45718" tIns="45718" rIns="45718" bIns="45718"/>
          <a:lstStyle/>
          <a:p>
            <a:pPr defTabSz="914400">
              <a:lnSpc>
                <a:spcPct val="100000"/>
              </a:lnSpc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Sensitivity vs  Specificity…"/>
          <p:cNvSpPr>
            <a:spLocks noGrp="1"/>
          </p:cNvSpPr>
          <p:nvPr>
            <p:ph type="body" idx="1"/>
          </p:nvPr>
        </p:nvSpPr>
        <p:spPr>
          <a:xfrm>
            <a:off x="330200" y="168472"/>
            <a:ext cx="8533360" cy="6421937"/>
          </a:xfrm>
          <a:prstGeom prst="rect">
            <a:avLst/>
          </a:prstGeo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b="1">
                <a:solidFill>
                  <a:srgbClr val="FFC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Sensitivity vs  Specificity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 b="1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1800" b="1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A </a:t>
            </a:r>
            <a:r>
              <a:rPr>
                <a:solidFill>
                  <a:srgbClr val="FFC000"/>
                </a:solidFill>
              </a:rPr>
              <a:t>sensitive test </a:t>
            </a:r>
            <a:r>
              <a:t>is more valuable in situations </a:t>
            </a:r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where it is useful to reduce </a:t>
            </a:r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false negative results </a:t>
            </a:r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endParaRPr/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A </a:t>
            </a:r>
            <a:r>
              <a:rPr>
                <a:solidFill>
                  <a:srgbClr val="FFC000"/>
                </a:solidFill>
              </a:rPr>
              <a:t>specific test </a:t>
            </a:r>
            <a:r>
              <a:t>is more valuable in situations </a:t>
            </a:r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where it is useful to reduce </a:t>
            </a:r>
          </a:p>
          <a:p>
            <a:pPr marL="0" indent="0" algn="ctr">
              <a:lnSpc>
                <a:spcPct val="90000"/>
              </a:lnSpc>
              <a:spcBef>
                <a:spcPts val="600"/>
              </a:spcBef>
              <a:buSzTx/>
              <a:buNone/>
              <a:tabLst>
                <a:tab pos="444500" algn="l"/>
                <a:tab pos="889000" algn="l"/>
                <a:tab pos="13335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276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21700" algn="l"/>
                <a:tab pos="8978900" algn="l"/>
              </a:tabLst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false positive results</a:t>
            </a:r>
            <a:r>
              <a:rPr>
                <a:solidFill>
                  <a:srgbClr val="FFC31E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7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7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7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7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865</Words>
  <PresentationFormat>Presentazione su schermo (4:3)</PresentationFormat>
  <Paragraphs>284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Tema di Office</vt:lpstr>
      <vt:lpstr>Sensitivity and Specificity</vt:lpstr>
      <vt:lpstr>Diapositiva 2</vt:lpstr>
      <vt:lpstr>Study design</vt:lpstr>
      <vt:lpstr>Diapositiva 4</vt:lpstr>
      <vt:lpstr>Estimates of diagnostic accuracy</vt:lpstr>
      <vt:lpstr>Estimates of diagnostic accuracy</vt:lpstr>
      <vt:lpstr>A clinical example ….</vt:lpstr>
      <vt:lpstr>A clinical example ….</vt:lpstr>
      <vt:lpstr>Diapositiva 9</vt:lpstr>
      <vt:lpstr>Assessing new tests against existing diagnostic pathways   Remember the purpose of your test !</vt:lpstr>
      <vt:lpstr>Diapositiva 11</vt:lpstr>
      <vt:lpstr>Mnemonic shortcut SnOUT &amp; SpIN</vt:lpstr>
      <vt:lpstr>Mnemonic shortcut SnOUT &amp; SpiN</vt:lpstr>
      <vt:lpstr>Diapositiva 14</vt:lpstr>
      <vt:lpstr>Effect of prevalence on diagnostic estimates  </vt:lpstr>
      <vt:lpstr>Patient selection: applicability</vt:lpstr>
      <vt:lpstr>Diapositiva 17</vt:lpstr>
      <vt:lpstr>Presence of alternative conditions</vt:lpstr>
      <vt:lpstr>Diapositiva 19</vt:lpstr>
      <vt:lpstr>Diapositiva 20</vt:lpstr>
      <vt:lpstr>Mnemonic shortcut SnOUT &amp; SpiN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Sensitivity and Specificity</dc:title>
  <cp:lastModifiedBy>Xp Professional Sp2b Italiano</cp:lastModifiedBy>
  <cp:revision>1</cp:revision>
  <dcterms:modified xsi:type="dcterms:W3CDTF">2017-04-05T09:53:06Z</dcterms:modified>
</cp:coreProperties>
</file>